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6"/>
  </p:notesMasterIdLst>
  <p:sldIdLst>
    <p:sldId id="333" r:id="rId2"/>
    <p:sldId id="256" r:id="rId3"/>
    <p:sldId id="406" r:id="rId4"/>
    <p:sldId id="338" r:id="rId5"/>
    <p:sldId id="336" r:id="rId6"/>
    <p:sldId id="337" r:id="rId7"/>
    <p:sldId id="344" r:id="rId8"/>
    <p:sldId id="339" r:id="rId9"/>
    <p:sldId id="262" r:id="rId10"/>
    <p:sldId id="258" r:id="rId11"/>
    <p:sldId id="340" r:id="rId12"/>
    <p:sldId id="26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407" r:id="rId21"/>
    <p:sldId id="408" r:id="rId22"/>
    <p:sldId id="355" r:id="rId23"/>
    <p:sldId id="342" r:id="rId24"/>
    <p:sldId id="273" r:id="rId25"/>
    <p:sldId id="276" r:id="rId26"/>
    <p:sldId id="277" r:id="rId27"/>
    <p:sldId id="356" r:id="rId28"/>
    <p:sldId id="357" r:id="rId29"/>
    <p:sldId id="358" r:id="rId30"/>
    <p:sldId id="278" r:id="rId31"/>
    <p:sldId id="359" r:id="rId32"/>
    <p:sldId id="280" r:id="rId33"/>
    <p:sldId id="281" r:id="rId34"/>
    <p:sldId id="282" r:id="rId35"/>
    <p:sldId id="360" r:id="rId36"/>
    <p:sldId id="361" r:id="rId37"/>
    <p:sldId id="362" r:id="rId38"/>
    <p:sldId id="284" r:id="rId39"/>
    <p:sldId id="286" r:id="rId40"/>
    <p:sldId id="287" r:id="rId41"/>
    <p:sldId id="288" r:id="rId42"/>
    <p:sldId id="364" r:id="rId43"/>
    <p:sldId id="363" r:id="rId44"/>
    <p:sldId id="365" r:id="rId45"/>
    <p:sldId id="366" r:id="rId46"/>
    <p:sldId id="367" r:id="rId47"/>
    <p:sldId id="372" r:id="rId48"/>
    <p:sldId id="369" r:id="rId49"/>
    <p:sldId id="371" r:id="rId50"/>
    <p:sldId id="410" r:id="rId51"/>
    <p:sldId id="368" r:id="rId52"/>
    <p:sldId id="411" r:id="rId53"/>
    <p:sldId id="373" r:id="rId54"/>
    <p:sldId id="374" r:id="rId55"/>
    <p:sldId id="297" r:id="rId56"/>
    <p:sldId id="298" r:id="rId57"/>
    <p:sldId id="299" r:id="rId58"/>
    <p:sldId id="300" r:id="rId59"/>
    <p:sldId id="310" r:id="rId60"/>
    <p:sldId id="385" r:id="rId61"/>
    <p:sldId id="386" r:id="rId62"/>
    <p:sldId id="387" r:id="rId63"/>
    <p:sldId id="388" r:id="rId64"/>
    <p:sldId id="404" r:id="rId65"/>
    <p:sldId id="390" r:id="rId66"/>
    <p:sldId id="391" r:id="rId67"/>
    <p:sldId id="392" r:id="rId68"/>
    <p:sldId id="393" r:id="rId69"/>
    <p:sldId id="394" r:id="rId70"/>
    <p:sldId id="395" r:id="rId71"/>
    <p:sldId id="343" r:id="rId72"/>
    <p:sldId id="315" r:id="rId73"/>
    <p:sldId id="318" r:id="rId74"/>
    <p:sldId id="316" r:id="rId75"/>
    <p:sldId id="319" r:id="rId76"/>
    <p:sldId id="317" r:id="rId77"/>
    <p:sldId id="320" r:id="rId78"/>
    <p:sldId id="396" r:id="rId79"/>
    <p:sldId id="397" r:id="rId80"/>
    <p:sldId id="321" r:id="rId81"/>
    <p:sldId id="323" r:id="rId82"/>
    <p:sldId id="401" r:id="rId83"/>
    <p:sldId id="324" r:id="rId84"/>
    <p:sldId id="403" r:id="rId85"/>
    <p:sldId id="405" r:id="rId86"/>
    <p:sldId id="330" r:id="rId87"/>
    <p:sldId id="295" r:id="rId88"/>
    <p:sldId id="294" r:id="rId89"/>
    <p:sldId id="376" r:id="rId90"/>
    <p:sldId id="375" r:id="rId91"/>
    <p:sldId id="377" r:id="rId92"/>
    <p:sldId id="378" r:id="rId93"/>
    <p:sldId id="305" r:id="rId94"/>
    <p:sldId id="379" r:id="rId95"/>
    <p:sldId id="380" r:id="rId96"/>
    <p:sldId id="381" r:id="rId97"/>
    <p:sldId id="308" r:id="rId98"/>
    <p:sldId id="383" r:id="rId99"/>
    <p:sldId id="306" r:id="rId100"/>
    <p:sldId id="382" r:id="rId101"/>
    <p:sldId id="398" r:id="rId102"/>
    <p:sldId id="399" r:id="rId103"/>
    <p:sldId id="400" r:id="rId104"/>
    <p:sldId id="335" r:id="rId105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031" cy="494311"/>
          </a:xfrm>
          <a:prstGeom prst="rect">
            <a:avLst/>
          </a:prstGeom>
        </p:spPr>
        <p:txBody>
          <a:bodyPr vert="horz" lIns="87558" tIns="43779" rIns="87558" bIns="4377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228" y="1"/>
            <a:ext cx="2919031" cy="494311"/>
          </a:xfrm>
          <a:prstGeom prst="rect">
            <a:avLst/>
          </a:prstGeom>
        </p:spPr>
        <p:txBody>
          <a:bodyPr vert="horz" lIns="87558" tIns="43779" rIns="87558" bIns="43779" rtlCol="0"/>
          <a:lstStyle>
            <a:lvl1pPr algn="r">
              <a:defRPr sz="1100"/>
            </a:lvl1pPr>
          </a:lstStyle>
          <a:p>
            <a:fld id="{A28A4DDA-CAD5-4E5D-A0B0-43D429714F28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58" tIns="43779" rIns="87558" bIns="437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77" y="4748747"/>
            <a:ext cx="5389213" cy="3884086"/>
          </a:xfrm>
          <a:prstGeom prst="rect">
            <a:avLst/>
          </a:prstGeom>
        </p:spPr>
        <p:txBody>
          <a:bodyPr vert="horz" lIns="87558" tIns="43779" rIns="87558" bIns="437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2004"/>
            <a:ext cx="2919031" cy="494311"/>
          </a:xfrm>
          <a:prstGeom prst="rect">
            <a:avLst/>
          </a:prstGeom>
        </p:spPr>
        <p:txBody>
          <a:bodyPr vert="horz" lIns="87558" tIns="43779" rIns="87558" bIns="4377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228" y="9372004"/>
            <a:ext cx="2919031" cy="494311"/>
          </a:xfrm>
          <a:prstGeom prst="rect">
            <a:avLst/>
          </a:prstGeom>
        </p:spPr>
        <p:txBody>
          <a:bodyPr vert="horz" lIns="87558" tIns="43779" rIns="87558" bIns="43779" rtlCol="0" anchor="b"/>
          <a:lstStyle>
            <a:lvl1pPr algn="r">
              <a:defRPr sz="1100"/>
            </a:lvl1pPr>
          </a:lstStyle>
          <a:p>
            <a:fld id="{5C510ABA-E93E-4C96-931C-A9A3372F57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779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40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28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509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820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799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49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4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47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73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93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7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53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64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013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94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36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10ABA-E93E-4C96-931C-A9A3372F577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77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885-C245-468E-8CE5-4D2174071244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44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807F-E3A9-4C35-A694-CFA40ED05DDA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40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1E4D-6D2C-4A4C-80E2-749691DAD3E4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20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E0CB-A256-4F8E-B16B-9A38595EF97F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6901-1673-4B62-9251-8471C561A654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20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98-D4EE-410F-8C30-6A76F1AC9314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3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B5B5-E33C-455B-9203-E5FE80CF6B14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41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A7FF-CB4F-4A34-AA12-8800A020BE77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88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31C8-D367-4735-B9AA-A817B2DF59D4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92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6A15-4A8F-4B12-8610-085A3198C23E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40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79D6-9A94-42E4-AF12-38E797F29983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82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A798A-F9A5-4D6E-AB78-EEA9FFD7FAE4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9DEA-56FA-4D39-9B39-DDB4F5539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75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larivate.com/ScientificandAcademicResearch/s/article/ka1390000008baWAAQ?language=ja" TargetMode="External"/><Relationship Id="rId2" Type="http://schemas.openxmlformats.org/officeDocument/2006/relationships/hyperlink" Target="https://u4u.oeic.hokudai.ac.jp/publications/internal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arivate.com/ja/learning/web-of-science_qrg/" TargetMode="External"/><Relationship Id="rId4" Type="http://schemas.openxmlformats.org/officeDocument/2006/relationships/hyperlink" Target="https://support.clarivate.com/ScientificandAcademicResearch/s/article/000007218?language=j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kudai.ac.jp/nobel/J_Prof_Akira_Suzuki_CV_2017.pdf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cites.clarivat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20B31-CB98-47D7-844F-3E01E0D37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 anchor="ctr" anchorCtr="0"/>
          <a:lstStyle/>
          <a:p>
            <a:r>
              <a:rPr kumimoji="1" lang="en-US" altLang="ja-JP" dirty="0" err="1"/>
              <a:t>InCites</a:t>
            </a:r>
            <a:r>
              <a:rPr kumimoji="1" lang="ja-JP" altLang="en-US" dirty="0"/>
              <a:t>の使い方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A8D960-738C-4373-B2CF-78F2F4039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245855"/>
            <a:ext cx="7429500" cy="1655762"/>
          </a:xfrm>
        </p:spPr>
        <p:txBody>
          <a:bodyPr anchor="b" anchorCtr="0"/>
          <a:lstStyle/>
          <a:p>
            <a:r>
              <a:rPr kumimoji="1" lang="en-US" altLang="ja-JP" dirty="0"/>
              <a:t>2021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北海道大学附属図書館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FAA649-FD11-4B9E-A269-EEA386AB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65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C5C9784-CA1F-4E8F-803A-78E4AF362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88"/>
          <a:stretch/>
        </p:blipFill>
        <p:spPr>
          <a:xfrm>
            <a:off x="1185257" y="945261"/>
            <a:ext cx="6753888" cy="5776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E7E19-E252-4002-BA14-D7696BF011D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2D87D4B1-2DFE-48E2-B65B-AD49829EA603}"/>
              </a:ext>
            </a:extLst>
          </p:cNvPr>
          <p:cNvSpPr/>
          <p:nvPr/>
        </p:nvSpPr>
        <p:spPr>
          <a:xfrm>
            <a:off x="4266197" y="5021656"/>
            <a:ext cx="3346878" cy="646331"/>
          </a:xfrm>
          <a:prstGeom prst="wedgeRectCallout">
            <a:avLst>
              <a:gd name="adj1" fmla="val -48014"/>
              <a:gd name="adj2" fmla="val 9167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必要な情報を入力し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最後に「</a:t>
            </a:r>
            <a:r>
              <a:rPr kumimoji="1" lang="en-US" altLang="ja-JP" dirty="0">
                <a:solidFill>
                  <a:schemeClr val="tx1"/>
                </a:solidFill>
              </a:rPr>
              <a:t>Continue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E7215423-9F2B-489E-BDDC-87166B9FA9E5}"/>
              </a:ext>
            </a:extLst>
          </p:cNvPr>
          <p:cNvSpPr/>
          <p:nvPr/>
        </p:nvSpPr>
        <p:spPr>
          <a:xfrm>
            <a:off x="4590849" y="3064105"/>
            <a:ext cx="3071675" cy="1477328"/>
          </a:xfrm>
          <a:prstGeom prst="wedgeRectCallout">
            <a:avLst>
              <a:gd name="adj1" fmla="val -16310"/>
              <a:gd name="adj2" fmla="val -21595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＜パスワード設定ルール＞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下記を全て含む</a:t>
            </a:r>
            <a:r>
              <a:rPr kumimoji="1" lang="en-US" altLang="ja-JP" dirty="0">
                <a:solidFill>
                  <a:schemeClr val="tx1"/>
                </a:solidFill>
              </a:rPr>
              <a:t>8</a:t>
            </a:r>
            <a:r>
              <a:rPr kumimoji="1" lang="ja-JP" altLang="en-US" dirty="0">
                <a:solidFill>
                  <a:schemeClr val="tx1"/>
                </a:solidFill>
              </a:rPr>
              <a:t>文字以上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　・数字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　・アルファベット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　・記号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F0F4EA84-B221-4D38-8B16-FB6D7A2636BD}"/>
              </a:ext>
            </a:extLst>
          </p:cNvPr>
          <p:cNvSpPr/>
          <p:nvPr/>
        </p:nvSpPr>
        <p:spPr>
          <a:xfrm>
            <a:off x="3374283" y="883211"/>
            <a:ext cx="640387" cy="790479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E2C63D-1019-49F9-9074-9373955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123FD74-70CA-4FF7-9B09-8F46AEC08221}"/>
              </a:ext>
            </a:extLst>
          </p:cNvPr>
          <p:cNvSpPr/>
          <p:nvPr/>
        </p:nvSpPr>
        <p:spPr>
          <a:xfrm>
            <a:off x="3247855" y="5985546"/>
            <a:ext cx="986068" cy="4905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16506233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00C67FA-3DB6-48E3-AB92-44AB0C920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9" y="1556914"/>
            <a:ext cx="3787468" cy="4153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100</a:t>
            </a:fld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6</a:t>
            </a:r>
            <a:r>
              <a:rPr kumimoji="1" lang="ja-JP" altLang="en-US" sz="2600" dirty="0"/>
              <a:t>）マークリスト上の論文データのエクスポート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012DAC-2455-401B-91D9-FD4B7A9F37C0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  <a:endParaRPr kumimoji="1" lang="en-US" altLang="ja-JP" sz="20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65E4DB4-85BF-4388-8A88-237CD990EB63}"/>
              </a:ext>
            </a:extLst>
          </p:cNvPr>
          <p:cNvSpPr/>
          <p:nvPr/>
        </p:nvSpPr>
        <p:spPr>
          <a:xfrm>
            <a:off x="2911333" y="5197129"/>
            <a:ext cx="1155350" cy="3494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F9B1F07-1286-4C54-B92C-A28D1C91601C}"/>
              </a:ext>
            </a:extLst>
          </p:cNvPr>
          <p:cNvCxnSpPr>
            <a:cxnSpLocks/>
          </p:cNvCxnSpPr>
          <p:nvPr/>
        </p:nvCxnSpPr>
        <p:spPr>
          <a:xfrm>
            <a:off x="1008231" y="3304671"/>
            <a:ext cx="19876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33419C4D-5731-471B-8231-CD2A57208A1B}"/>
              </a:ext>
            </a:extLst>
          </p:cNvPr>
          <p:cNvSpPr/>
          <p:nvPr/>
        </p:nvSpPr>
        <p:spPr>
          <a:xfrm>
            <a:off x="2813942" y="1660237"/>
            <a:ext cx="2723823" cy="646331"/>
          </a:xfrm>
          <a:prstGeom prst="wedgeRectCallout">
            <a:avLst>
              <a:gd name="adj1" fmla="val -43826"/>
              <a:gd name="adj2" fmla="val 16421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④データセット名を入力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（日本語可）</a:t>
            </a:r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DCE38073-DF0F-4218-A1B9-858F9F2E1222}"/>
              </a:ext>
            </a:extLst>
          </p:cNvPr>
          <p:cNvSpPr/>
          <p:nvPr/>
        </p:nvSpPr>
        <p:spPr>
          <a:xfrm>
            <a:off x="2820187" y="4068939"/>
            <a:ext cx="2492991" cy="646331"/>
          </a:xfrm>
          <a:prstGeom prst="wedgeRectCallout">
            <a:avLst>
              <a:gd name="adj1" fmla="val -21703"/>
              <a:gd name="adj2" fmla="val 12419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⑤「エクスポート」を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34" name="吹き出し: 四角形 33">
            <a:extLst>
              <a:ext uri="{FF2B5EF4-FFF2-40B4-BE49-F238E27FC236}">
                <a16:creationId xmlns:a16="http://schemas.microsoft.com/office/drawing/2014/main" id="{18AE30B1-FF9E-4204-B42E-6AE5818639EC}"/>
              </a:ext>
            </a:extLst>
          </p:cNvPr>
          <p:cNvSpPr/>
          <p:nvPr/>
        </p:nvSpPr>
        <p:spPr>
          <a:xfrm>
            <a:off x="5676586" y="4958343"/>
            <a:ext cx="2954655" cy="646331"/>
          </a:xfrm>
          <a:prstGeom prst="wedgeRectCallout">
            <a:avLst>
              <a:gd name="adj1" fmla="val 12512"/>
              <a:gd name="adj2" fmla="val -1681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エクスポートが完了すると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メールが届く</a:t>
            </a:r>
          </a:p>
        </p:txBody>
      </p:sp>
      <p:sp>
        <p:nvSpPr>
          <p:cNvPr id="35" name="矢印: 下 34">
            <a:extLst>
              <a:ext uri="{FF2B5EF4-FFF2-40B4-BE49-F238E27FC236}">
                <a16:creationId xmlns:a16="http://schemas.microsoft.com/office/drawing/2014/main" id="{CBD534C9-20E8-4881-AD0E-D3DACE1DA82A}"/>
              </a:ext>
            </a:extLst>
          </p:cNvPr>
          <p:cNvSpPr/>
          <p:nvPr/>
        </p:nvSpPr>
        <p:spPr>
          <a:xfrm rot="16200000">
            <a:off x="4697703" y="4902515"/>
            <a:ext cx="640387" cy="75798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38355627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98CD550-C217-4D68-8D0E-755F640B5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4" y="1707169"/>
            <a:ext cx="7629525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6385BA6-6A53-4194-9DF9-95C3A28F1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59" y="2490789"/>
            <a:ext cx="2962275" cy="4048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101</a:t>
            </a:fld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7</a:t>
            </a:r>
            <a:r>
              <a:rPr kumimoji="1" lang="ja-JP" altLang="en-US" sz="2600" dirty="0"/>
              <a:t>）検索した論文データのエクスポート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012DAC-2455-401B-91D9-FD4B7A9F37C0}"/>
              </a:ext>
            </a:extLst>
          </p:cNvPr>
          <p:cNvSpPr txBox="1"/>
          <p:nvPr/>
        </p:nvSpPr>
        <p:spPr>
          <a:xfrm>
            <a:off x="316344" y="1061015"/>
            <a:ext cx="756053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検索した論文を「</a:t>
            </a:r>
            <a:r>
              <a:rPr kumimoji="1" lang="en-US" altLang="ja-JP" sz="2000" dirty="0" err="1"/>
              <a:t>InCites</a:t>
            </a:r>
            <a:r>
              <a:rPr kumimoji="1" lang="ja-JP" altLang="en-US" sz="2000" dirty="0"/>
              <a:t>」で呼び出せるよう、エクスポートする</a:t>
            </a:r>
            <a:endParaRPr kumimoji="1" lang="en-US" altLang="ja-JP" sz="20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65E4DB4-85BF-4388-8A88-237CD990EB63}"/>
              </a:ext>
            </a:extLst>
          </p:cNvPr>
          <p:cNvSpPr/>
          <p:nvPr/>
        </p:nvSpPr>
        <p:spPr>
          <a:xfrm>
            <a:off x="3601559" y="2002549"/>
            <a:ext cx="1711620" cy="3977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33419C4D-5731-471B-8231-CD2A57208A1B}"/>
              </a:ext>
            </a:extLst>
          </p:cNvPr>
          <p:cNvSpPr/>
          <p:nvPr/>
        </p:nvSpPr>
        <p:spPr>
          <a:xfrm>
            <a:off x="6764446" y="4582113"/>
            <a:ext cx="1796389" cy="646331"/>
          </a:xfrm>
          <a:prstGeom prst="wedgeRectCallout">
            <a:avLst>
              <a:gd name="adj1" fmla="val -58561"/>
              <a:gd name="adj2" fmla="val 12698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「</a:t>
            </a:r>
            <a:r>
              <a:rPr kumimoji="1" lang="en-US" altLang="ja-JP" dirty="0" err="1">
                <a:solidFill>
                  <a:schemeClr val="tx1"/>
                </a:solidFill>
              </a:rPr>
              <a:t>InCites</a:t>
            </a:r>
            <a:r>
              <a:rPr kumimoji="1" lang="ja-JP" altLang="en-US" dirty="0">
                <a:solidFill>
                  <a:schemeClr val="tx1"/>
                </a:solidFill>
              </a:rPr>
              <a:t>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DCE38073-DF0F-4218-A1B9-858F9F2E1222}"/>
              </a:ext>
            </a:extLst>
          </p:cNvPr>
          <p:cNvSpPr/>
          <p:nvPr/>
        </p:nvSpPr>
        <p:spPr>
          <a:xfrm>
            <a:off x="5517951" y="1504033"/>
            <a:ext cx="2492990" cy="646331"/>
          </a:xfrm>
          <a:prstGeom prst="wedgeRectCallout">
            <a:avLst>
              <a:gd name="adj1" fmla="val -57417"/>
              <a:gd name="adj2" fmla="val 3856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①「エクスポート」を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6620020-1890-48D0-9135-17E1EAD84800}"/>
              </a:ext>
            </a:extLst>
          </p:cNvPr>
          <p:cNvSpPr/>
          <p:nvPr/>
        </p:nvSpPr>
        <p:spPr>
          <a:xfrm>
            <a:off x="3585516" y="5784953"/>
            <a:ext cx="2962275" cy="3030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8127384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3749FAC-4599-4693-B4B8-6C261A4E6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476375"/>
            <a:ext cx="4695825" cy="5381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102</a:t>
            </a:fld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7</a:t>
            </a:r>
            <a:r>
              <a:rPr kumimoji="1" lang="ja-JP" altLang="en-US" sz="2600" dirty="0"/>
              <a:t>）検索した論文データのエクスポート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012DAC-2455-401B-91D9-FD4B7A9F37C0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  <a:endParaRPr kumimoji="1" lang="en-US" altLang="ja-JP" sz="20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65E4DB4-85BF-4388-8A88-237CD990EB63}"/>
              </a:ext>
            </a:extLst>
          </p:cNvPr>
          <p:cNvSpPr/>
          <p:nvPr/>
        </p:nvSpPr>
        <p:spPr>
          <a:xfrm>
            <a:off x="3484065" y="6017283"/>
            <a:ext cx="1376693" cy="455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F9B1F07-1286-4C54-B92C-A28D1C91601C}"/>
              </a:ext>
            </a:extLst>
          </p:cNvPr>
          <p:cNvCxnSpPr>
            <a:cxnSpLocks/>
          </p:cNvCxnSpPr>
          <p:nvPr/>
        </p:nvCxnSpPr>
        <p:spPr>
          <a:xfrm>
            <a:off x="1118451" y="3617491"/>
            <a:ext cx="263540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33419C4D-5731-471B-8231-CD2A57208A1B}"/>
              </a:ext>
            </a:extLst>
          </p:cNvPr>
          <p:cNvSpPr/>
          <p:nvPr/>
        </p:nvSpPr>
        <p:spPr>
          <a:xfrm>
            <a:off x="4638903" y="2292544"/>
            <a:ext cx="2315057" cy="923330"/>
          </a:xfrm>
          <a:prstGeom prst="wedgeRectCallout">
            <a:avLst>
              <a:gd name="adj1" fmla="val -85922"/>
              <a:gd name="adj2" fmla="val 7691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データセット名を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入力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（日本語可）</a:t>
            </a:r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DCE38073-DF0F-4218-A1B9-858F9F2E1222}"/>
              </a:ext>
            </a:extLst>
          </p:cNvPr>
          <p:cNvSpPr/>
          <p:nvPr/>
        </p:nvSpPr>
        <p:spPr>
          <a:xfrm>
            <a:off x="4638903" y="4311922"/>
            <a:ext cx="2492991" cy="646331"/>
          </a:xfrm>
          <a:prstGeom prst="wedgeRectCallout">
            <a:avLst>
              <a:gd name="adj1" fmla="val -42456"/>
              <a:gd name="adj2" fmla="val 20982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④「エクスポート」を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34" name="吹き出し: 四角形 33">
            <a:extLst>
              <a:ext uri="{FF2B5EF4-FFF2-40B4-BE49-F238E27FC236}">
                <a16:creationId xmlns:a16="http://schemas.microsoft.com/office/drawing/2014/main" id="{18AE30B1-FF9E-4204-B42E-6AE5818639EC}"/>
              </a:ext>
            </a:extLst>
          </p:cNvPr>
          <p:cNvSpPr/>
          <p:nvPr/>
        </p:nvSpPr>
        <p:spPr>
          <a:xfrm>
            <a:off x="6533614" y="5391396"/>
            <a:ext cx="2954655" cy="646331"/>
          </a:xfrm>
          <a:prstGeom prst="wedgeRectCallout">
            <a:avLst>
              <a:gd name="adj1" fmla="val 12512"/>
              <a:gd name="adj2" fmla="val -1681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エクスポートが完了すると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メールが届く</a:t>
            </a:r>
          </a:p>
        </p:txBody>
      </p:sp>
      <p:sp>
        <p:nvSpPr>
          <p:cNvPr id="35" name="矢印: 下 34">
            <a:extLst>
              <a:ext uri="{FF2B5EF4-FFF2-40B4-BE49-F238E27FC236}">
                <a16:creationId xmlns:a16="http://schemas.microsoft.com/office/drawing/2014/main" id="{CBD534C9-20E8-4881-AD0E-D3DACE1DA82A}"/>
              </a:ext>
            </a:extLst>
          </p:cNvPr>
          <p:cNvSpPr/>
          <p:nvPr/>
        </p:nvSpPr>
        <p:spPr>
          <a:xfrm rot="14975990">
            <a:off x="5631228" y="5593222"/>
            <a:ext cx="640387" cy="75798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37777274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4209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7.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600" dirty="0"/>
              <a:t>における検索履歴・論文データの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保存と読み出し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）検索履歴の参照・保存（検索アラートの作成）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）検索アラート（保存した検索式）の呼出・実行</a:t>
            </a:r>
            <a:br>
              <a:rPr kumimoji="1" lang="en-US" altLang="ja-JP" sz="2600" dirty="0"/>
            </a:br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）検索アラート（保存した検索式）の削除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）論文データのマークリストへの追加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5</a:t>
            </a:r>
            <a:r>
              <a:rPr kumimoji="1" lang="ja-JP" altLang="en-US" sz="2600" dirty="0"/>
              <a:t>）マークリスト上の論文データの削除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6</a:t>
            </a:r>
            <a:r>
              <a:rPr kumimoji="1" lang="ja-JP" altLang="en-US" sz="2600" dirty="0"/>
              <a:t>）マークリスト上の論文データのエクスポート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7</a:t>
            </a:r>
            <a:r>
              <a:rPr kumimoji="1" lang="ja-JP" altLang="en-US" sz="2600" dirty="0"/>
              <a:t>）検索した論文データのエクスポート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8.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マニュアル・参考情報</a:t>
            </a:r>
            <a:endParaRPr kumimoji="1" lang="en-US" altLang="ja-JP" sz="2600" u="sng" dirty="0">
              <a:solidFill>
                <a:srgbClr val="C0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103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4715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104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7.</a:t>
            </a:r>
            <a:r>
              <a:rPr kumimoji="1" lang="ja-JP" altLang="en-US" sz="2600" dirty="0"/>
              <a:t>　マニュアル・参考情報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83FD6-C45C-4964-9918-ED97ED55FA94}"/>
              </a:ext>
            </a:extLst>
          </p:cNvPr>
          <p:cNvSpPr txBox="1"/>
          <p:nvPr/>
        </p:nvSpPr>
        <p:spPr>
          <a:xfrm>
            <a:off x="803988" y="1251552"/>
            <a:ext cx="81578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（学内限定）論文業績分析ツール </a:t>
            </a:r>
            <a:r>
              <a:rPr kumimoji="1" lang="en-US" altLang="ja-JP" sz="2400" dirty="0" err="1"/>
              <a:t>InCites</a:t>
            </a:r>
            <a:r>
              <a:rPr kumimoji="1" lang="en-US" altLang="ja-JP" sz="2400" dirty="0"/>
              <a:t> Benchmarking </a:t>
            </a:r>
            <a:r>
              <a:rPr kumimoji="1" lang="ja-JP" altLang="en-US" sz="2400" dirty="0"/>
              <a:t>利用方法（北海道大学</a:t>
            </a:r>
            <a:r>
              <a:rPr kumimoji="1" lang="en-US" altLang="ja-JP" sz="2400" dirty="0"/>
              <a:t>URA</a:t>
            </a:r>
            <a:r>
              <a:rPr kumimoji="1" lang="ja-JP" altLang="en-US" sz="2400" dirty="0"/>
              <a:t>ステーション）</a:t>
            </a:r>
            <a:br>
              <a:rPr kumimoji="1" lang="en-US" altLang="ja-JP" sz="2400" dirty="0"/>
            </a:br>
            <a:r>
              <a:rPr kumimoji="1" lang="en-US" altLang="ja-JP" sz="2400" dirty="0">
                <a:hlinkClick r:id="rId2"/>
              </a:rPr>
              <a:t>https://u4u.oeic.hokudai.ac.jp/publications/internal/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err="1"/>
              <a:t>InCites</a:t>
            </a:r>
            <a:r>
              <a:rPr kumimoji="1" lang="en-US" altLang="ja-JP" sz="2400" dirty="0"/>
              <a:t> Benchmarking: </a:t>
            </a:r>
            <a:r>
              <a:rPr kumimoji="1" lang="ja-JP" altLang="en-US" sz="2400" dirty="0"/>
              <a:t>よくある質問集（クラリベイト・アナリティクス社）</a:t>
            </a:r>
            <a:r>
              <a:rPr kumimoji="1" lang="en-US" altLang="ja-JP" sz="2400" dirty="0">
                <a:hlinkClick r:id="rId3"/>
              </a:rPr>
              <a:t>https://support.clarivate.com/ScientificandAcademicResearch/s/article/ka1390000008baWAAQ?language=ja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err="1"/>
              <a:t>InCites</a:t>
            </a:r>
            <a:r>
              <a:rPr kumimoji="1" lang="en-US" altLang="ja-JP" sz="2400" dirty="0"/>
              <a:t> Benchmarking: </a:t>
            </a:r>
            <a:r>
              <a:rPr kumimoji="1" lang="ja-JP" altLang="en-US" sz="2400" dirty="0"/>
              <a:t>活用例 リスト（クラリベイト・アナリティクス社）</a:t>
            </a:r>
            <a:r>
              <a:rPr kumimoji="1" lang="en-US" altLang="ja-JP" sz="2400" dirty="0">
                <a:hlinkClick r:id="rId4"/>
              </a:rPr>
              <a:t>https://support.clarivate.com/ScientificandAcademicResearch/s/article/000007218?language=ja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Web of Science/</a:t>
            </a:r>
            <a:r>
              <a:rPr kumimoji="1" lang="en-US" altLang="ja-JP" sz="2400" dirty="0" err="1"/>
              <a:t>InCites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活用メソッド・必須ガイド（クラリベイト・アナリティクス社）</a:t>
            </a:r>
            <a:r>
              <a:rPr kumimoji="1" lang="en-US" altLang="ja-JP" sz="2400" dirty="0">
                <a:hlinkClick r:id="rId5"/>
              </a:rPr>
              <a:t>https://clarivate.com/ja/learning/web-of-science_qrg/</a:t>
            </a:r>
            <a:endParaRPr kumimoji="1"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8E75B8-CEF2-4AD5-B7DF-8D9F27B941D5}"/>
              </a:ext>
            </a:extLst>
          </p:cNvPr>
          <p:cNvSpPr txBox="1"/>
          <p:nvPr/>
        </p:nvSpPr>
        <p:spPr>
          <a:xfrm>
            <a:off x="754756" y="912998"/>
            <a:ext cx="423385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sz="1600" dirty="0"/>
              <a:t>※ </a:t>
            </a:r>
            <a:r>
              <a:rPr kumimoji="1" lang="ja-JP" altLang="en-US" sz="1600" dirty="0"/>
              <a:t>以下</a:t>
            </a:r>
            <a:r>
              <a:rPr kumimoji="1" lang="en-US" altLang="ja-JP" sz="1600" dirty="0"/>
              <a:t>URL</a:t>
            </a:r>
            <a:r>
              <a:rPr kumimoji="1" lang="ja-JP" altLang="en-US" sz="1600" dirty="0"/>
              <a:t>の参照日は、いずれも </a:t>
            </a:r>
            <a:r>
              <a:rPr kumimoji="1" lang="en-US" altLang="ja-JP" sz="1600" dirty="0"/>
              <a:t>2021-12-15</a:t>
            </a:r>
          </a:p>
        </p:txBody>
      </p:sp>
    </p:spTree>
    <p:extLst>
      <p:ext uri="{BB962C8B-B14F-4D97-AF65-F5344CB8AC3E}">
        <p14:creationId xmlns:p14="http://schemas.microsoft.com/office/powerpoint/2010/main" val="4740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3.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他大学と比較する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48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4320355-504F-4140-9AB9-86E281672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12"/>
          <a:stretch/>
        </p:blipFill>
        <p:spPr>
          <a:xfrm>
            <a:off x="1124616" y="1958998"/>
            <a:ext cx="6219825" cy="4810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E7E19-E252-4002-BA14-D7696BF011D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2C5BE8-CCDD-4E07-B509-E802CC40903F}"/>
              </a:ext>
            </a:extLst>
          </p:cNvPr>
          <p:cNvSpPr txBox="1"/>
          <p:nvPr/>
        </p:nvSpPr>
        <p:spPr>
          <a:xfrm>
            <a:off x="320357" y="989786"/>
            <a:ext cx="7926850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事例）</a:t>
            </a:r>
            <a:r>
              <a:rPr kumimoji="1" lang="ja-JP" altLang="en-US" sz="2000" dirty="0">
                <a:solidFill>
                  <a:srgbClr val="C00000"/>
                </a:solidFill>
              </a:rPr>
              <a:t>最近</a:t>
            </a:r>
            <a:r>
              <a:rPr kumimoji="1" lang="en-US" altLang="ja-JP" sz="2000" dirty="0">
                <a:solidFill>
                  <a:srgbClr val="C00000"/>
                </a:solidFill>
              </a:rPr>
              <a:t>5</a:t>
            </a:r>
            <a:r>
              <a:rPr kumimoji="1" lang="ja-JP" altLang="en-US" sz="2000" dirty="0">
                <a:solidFill>
                  <a:srgbClr val="C00000"/>
                </a:solidFill>
              </a:rPr>
              <a:t>年間</a:t>
            </a:r>
            <a:r>
              <a:rPr kumimoji="1" lang="ja-JP" altLang="en-US" sz="2000" dirty="0"/>
              <a:t>における</a:t>
            </a:r>
            <a:r>
              <a:rPr kumimoji="1" lang="ja-JP" altLang="en-US" sz="2000" dirty="0">
                <a:solidFill>
                  <a:srgbClr val="C00000"/>
                </a:solidFill>
              </a:rPr>
              <a:t>国立</a:t>
            </a:r>
            <a:r>
              <a:rPr kumimoji="1" lang="en-US" altLang="ja-JP" sz="2000" dirty="0">
                <a:solidFill>
                  <a:srgbClr val="C00000"/>
                </a:solidFill>
              </a:rPr>
              <a:t>7</a:t>
            </a:r>
            <a:r>
              <a:rPr kumimoji="1" lang="ja-JP" altLang="en-US" sz="2000" dirty="0">
                <a:solidFill>
                  <a:srgbClr val="C00000"/>
                </a:solidFill>
              </a:rPr>
              <a:t>大学</a:t>
            </a:r>
            <a:r>
              <a:rPr kumimoji="1" lang="ja-JP" altLang="en-US" sz="2000" dirty="0"/>
              <a:t>の</a:t>
            </a:r>
            <a:r>
              <a:rPr kumimoji="1" lang="en-US" altLang="ja-JP" sz="2000" dirty="0">
                <a:solidFill>
                  <a:srgbClr val="C00000"/>
                </a:solidFill>
              </a:rPr>
              <a:t>Top10%</a:t>
            </a:r>
            <a:r>
              <a:rPr kumimoji="1" lang="ja-JP" altLang="en-US" sz="2000" dirty="0">
                <a:solidFill>
                  <a:srgbClr val="C00000"/>
                </a:solidFill>
              </a:rPr>
              <a:t>論文の割合</a:t>
            </a:r>
            <a:r>
              <a:rPr kumimoji="1" lang="ja-JP" altLang="en-US" sz="2000" dirty="0"/>
              <a:t>を比較する</a:t>
            </a: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E986165A-D89A-4956-BA6D-67ACD71D8A47}"/>
              </a:ext>
            </a:extLst>
          </p:cNvPr>
          <p:cNvSpPr/>
          <p:nvPr/>
        </p:nvSpPr>
        <p:spPr>
          <a:xfrm>
            <a:off x="3400670" y="4703192"/>
            <a:ext cx="2228850" cy="646331"/>
          </a:xfrm>
          <a:prstGeom prst="wedgeRectCallout">
            <a:avLst>
              <a:gd name="adj1" fmla="val -78277"/>
              <a:gd name="adj2" fmla="val -23661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</a:t>
            </a:r>
            <a:r>
              <a:rPr kumimoji="1" lang="en-US" altLang="ja-JP" dirty="0">
                <a:solidFill>
                  <a:schemeClr val="tx1"/>
                </a:solidFill>
              </a:rPr>
              <a:t>Organizations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を選択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328E627-9D5A-4DF0-8DAD-DD563842258E}"/>
              </a:ext>
            </a:extLst>
          </p:cNvPr>
          <p:cNvSpPr/>
          <p:nvPr/>
        </p:nvSpPr>
        <p:spPr>
          <a:xfrm>
            <a:off x="1446158" y="3251864"/>
            <a:ext cx="1211693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D33BD3DD-0C0D-4C3C-B38C-03264AA2579E}"/>
              </a:ext>
            </a:extLst>
          </p:cNvPr>
          <p:cNvSpPr/>
          <p:nvPr/>
        </p:nvSpPr>
        <p:spPr>
          <a:xfrm>
            <a:off x="3400670" y="2438306"/>
            <a:ext cx="2118488" cy="646331"/>
          </a:xfrm>
          <a:prstGeom prst="wedgeRectCallout">
            <a:avLst>
              <a:gd name="adj1" fmla="val -81140"/>
              <a:gd name="adj2" fmla="val 7233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Analyze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」をクリックし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221B8B-5FDF-4E5D-82A4-BAD217D4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70A843F-5E48-44A9-A8AA-F64E27555F1E}"/>
              </a:ext>
            </a:extLst>
          </p:cNvPr>
          <p:cNvSpPr/>
          <p:nvPr/>
        </p:nvSpPr>
        <p:spPr>
          <a:xfrm>
            <a:off x="1446157" y="4703192"/>
            <a:ext cx="1211693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3AEBF7-C72B-4034-9FC3-BF35B5A2384A}"/>
              </a:ext>
            </a:extLst>
          </p:cNvPr>
          <p:cNvSpPr txBox="1"/>
          <p:nvPr/>
        </p:nvSpPr>
        <p:spPr>
          <a:xfrm>
            <a:off x="320357" y="1450056"/>
            <a:ext cx="780123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（１）「初期画面」から「</a:t>
            </a:r>
            <a:r>
              <a:rPr kumimoji="1" lang="en-US" altLang="ja-JP" sz="2000" dirty="0"/>
              <a:t>Analyze</a:t>
            </a:r>
            <a:r>
              <a:rPr kumimoji="1" lang="ja-JP" altLang="en-US" sz="2000" dirty="0"/>
              <a:t>」－「</a:t>
            </a:r>
            <a:r>
              <a:rPr kumimoji="1" lang="en-US" altLang="ja-JP" sz="2000" dirty="0" err="1"/>
              <a:t>Organisations</a:t>
            </a:r>
            <a:r>
              <a:rPr kumimoji="1" lang="ja-JP" altLang="en-US" sz="2000" dirty="0"/>
              <a:t>」を選択する</a:t>
            </a:r>
          </a:p>
        </p:txBody>
      </p:sp>
    </p:spTree>
    <p:extLst>
      <p:ext uri="{BB962C8B-B14F-4D97-AF65-F5344CB8AC3E}">
        <p14:creationId xmlns:p14="http://schemas.microsoft.com/office/powerpoint/2010/main" val="342777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E0BAF1C-CABD-4B55-9038-08A9BC1D0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790"/>
            <a:ext cx="9906000" cy="5465142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DFA7335F-1148-43BA-B0E1-C2A5EA5F0FA0}"/>
              </a:ext>
            </a:extLst>
          </p:cNvPr>
          <p:cNvSpPr/>
          <p:nvPr/>
        </p:nvSpPr>
        <p:spPr>
          <a:xfrm>
            <a:off x="7217424" y="3358065"/>
            <a:ext cx="2118488" cy="369332"/>
          </a:xfrm>
          <a:prstGeom prst="wedgeRectCallout">
            <a:avLst>
              <a:gd name="adj1" fmla="val -15990"/>
              <a:gd name="adj2" fmla="val 272826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データ表示エリア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8E910320-5E1A-45F8-848D-53B6C94D247D}"/>
              </a:ext>
            </a:extLst>
          </p:cNvPr>
          <p:cNvSpPr/>
          <p:nvPr/>
        </p:nvSpPr>
        <p:spPr>
          <a:xfrm>
            <a:off x="1752493" y="2654910"/>
            <a:ext cx="2118488" cy="646331"/>
          </a:xfrm>
          <a:prstGeom prst="wedgeRectCallout">
            <a:avLst>
              <a:gd name="adj1" fmla="val -57694"/>
              <a:gd name="adj2" fmla="val 117742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フィルター・指標設定エリア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FBAF1A7-5E88-4391-952C-D55A98E0E4FB}"/>
              </a:ext>
            </a:extLst>
          </p:cNvPr>
          <p:cNvSpPr/>
          <p:nvPr/>
        </p:nvSpPr>
        <p:spPr>
          <a:xfrm>
            <a:off x="234243" y="3786467"/>
            <a:ext cx="2423607" cy="313146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DA92F8E-D4AB-4463-A1C7-FA635CD2385D}"/>
              </a:ext>
            </a:extLst>
          </p:cNvPr>
          <p:cNvSpPr/>
          <p:nvPr/>
        </p:nvSpPr>
        <p:spPr>
          <a:xfrm>
            <a:off x="3016954" y="4596329"/>
            <a:ext cx="6499579" cy="232160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221B8B-5FDF-4E5D-82A4-BAD217D4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3AEBF7-C72B-4034-9FC3-BF35B5A2384A}"/>
              </a:ext>
            </a:extLst>
          </p:cNvPr>
          <p:cNvSpPr txBox="1"/>
          <p:nvPr/>
        </p:nvSpPr>
        <p:spPr>
          <a:xfrm>
            <a:off x="320357" y="980808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（２）以下の画面が開く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2B35D2-B66A-4CAC-9714-5C9AB62F9DB0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</a:p>
        </p:txBody>
      </p:sp>
    </p:spTree>
    <p:extLst>
      <p:ext uri="{BB962C8B-B14F-4D97-AF65-F5344CB8AC3E}">
        <p14:creationId xmlns:p14="http://schemas.microsoft.com/office/powerpoint/2010/main" val="1021320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221B8B-5FDF-4E5D-82A4-BAD217D4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3AEBF7-C72B-4034-9FC3-BF35B5A2384A}"/>
              </a:ext>
            </a:extLst>
          </p:cNvPr>
          <p:cNvSpPr txBox="1"/>
          <p:nvPr/>
        </p:nvSpPr>
        <p:spPr>
          <a:xfrm>
            <a:off x="320357" y="896886"/>
            <a:ext cx="9205790" cy="116955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（３）「フィルター・指標設定エリア」で、絞り込み条件を指定する。</a:t>
            </a:r>
            <a:br>
              <a:rPr kumimoji="1" lang="en-US" altLang="ja-JP" sz="2000" dirty="0"/>
            </a:br>
            <a:endParaRPr kumimoji="1" lang="en-US" altLang="ja-JP" sz="1000" dirty="0"/>
          </a:p>
          <a:p>
            <a:r>
              <a:rPr kumimoji="1" lang="ja-JP" altLang="en-US" sz="2000" dirty="0"/>
              <a:t>　　　まず</a:t>
            </a:r>
            <a:r>
              <a:rPr kumimoji="1" lang="ja-JP" altLang="en-US" sz="2000" dirty="0">
                <a:solidFill>
                  <a:schemeClr val="tx1"/>
                </a:solidFill>
              </a:rPr>
              <a:t>「</a:t>
            </a:r>
            <a:r>
              <a:rPr kumimoji="1" lang="en-US" altLang="ja-JP" sz="2000" dirty="0">
                <a:solidFill>
                  <a:schemeClr val="tx1"/>
                </a:solidFill>
              </a:rPr>
              <a:t>Publication Date</a:t>
            </a:r>
            <a:r>
              <a:rPr kumimoji="1" lang="ja-JP" altLang="en-US" sz="2000" dirty="0">
                <a:solidFill>
                  <a:schemeClr val="tx1"/>
                </a:solidFill>
              </a:rPr>
              <a:t>」 で</a:t>
            </a:r>
            <a:r>
              <a:rPr kumimoji="1" lang="ja-JP" altLang="en-US" sz="2000" dirty="0"/>
              <a:t>「</a:t>
            </a:r>
            <a:r>
              <a:rPr kumimoji="1" lang="en-US" altLang="ja-JP" sz="2000" dirty="0"/>
              <a:t>Last 5 complete years</a:t>
            </a:r>
            <a:r>
              <a:rPr kumimoji="1" lang="ja-JP" altLang="en-US" sz="2000" dirty="0"/>
              <a:t>」（最近</a:t>
            </a:r>
            <a:r>
              <a:rPr kumimoji="1" lang="en-US" altLang="ja-JP" sz="2000" dirty="0"/>
              <a:t>5</a:t>
            </a:r>
            <a:r>
              <a:rPr kumimoji="1" lang="ja-JP" altLang="en-US" sz="2000" dirty="0"/>
              <a:t>年間）が選択</a:t>
            </a:r>
            <a:endParaRPr kumimoji="1" lang="en-US" altLang="ja-JP" sz="2000" dirty="0"/>
          </a:p>
          <a:p>
            <a:r>
              <a:rPr kumimoji="1" lang="ja-JP" altLang="en-US" sz="2000" dirty="0"/>
              <a:t>　　　されていることを確認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169BFFD-8E30-4A59-ACA0-B82B58350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3243"/>
          <a:stretch/>
        </p:blipFill>
        <p:spPr>
          <a:xfrm>
            <a:off x="1754587" y="2143283"/>
            <a:ext cx="3517883" cy="4578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ABADFAA-2541-4487-8C01-8AB1E0D62C1B}"/>
              </a:ext>
            </a:extLst>
          </p:cNvPr>
          <p:cNvSpPr/>
          <p:nvPr/>
        </p:nvSpPr>
        <p:spPr>
          <a:xfrm>
            <a:off x="2106420" y="4867676"/>
            <a:ext cx="2753308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952FA3A6-057D-4C2F-AD88-6E5D9087D25E}"/>
              </a:ext>
            </a:extLst>
          </p:cNvPr>
          <p:cNvSpPr/>
          <p:nvPr/>
        </p:nvSpPr>
        <p:spPr>
          <a:xfrm>
            <a:off x="4567743" y="3526668"/>
            <a:ext cx="2903868" cy="1200329"/>
          </a:xfrm>
          <a:prstGeom prst="wedgeRectCallout">
            <a:avLst>
              <a:gd name="adj1" fmla="val -67922"/>
              <a:gd name="adj2" fmla="val 5634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Publication Date</a:t>
            </a:r>
            <a:r>
              <a:rPr kumimoji="1" lang="ja-JP" altLang="en-US" dirty="0">
                <a:solidFill>
                  <a:schemeClr val="tx1"/>
                </a:solidFill>
              </a:rPr>
              <a:t>」で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Last 5 complete years</a:t>
            </a:r>
            <a:r>
              <a:rPr kumimoji="1" lang="ja-JP" altLang="en-US" dirty="0">
                <a:solidFill>
                  <a:schemeClr val="tx1"/>
                </a:solidFill>
              </a:rPr>
              <a:t>」が選択されていることを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確認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F014DE-8814-42CF-92FC-D8408B5D127F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</a:p>
        </p:txBody>
      </p:sp>
    </p:spTree>
    <p:extLst>
      <p:ext uri="{BB962C8B-B14F-4D97-AF65-F5344CB8AC3E}">
        <p14:creationId xmlns:p14="http://schemas.microsoft.com/office/powerpoint/2010/main" val="124762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1DC2610-C4BE-4314-8B94-839766319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1" y="1670812"/>
            <a:ext cx="3495675" cy="3000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3F3D542-4DDB-4F91-A33E-1EFDE0270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74" y="1670812"/>
            <a:ext cx="3495675" cy="4533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221B8B-5FDF-4E5D-82A4-BAD217D4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3AEBF7-C72B-4034-9FC3-BF35B5A2384A}"/>
              </a:ext>
            </a:extLst>
          </p:cNvPr>
          <p:cNvSpPr txBox="1"/>
          <p:nvPr/>
        </p:nvSpPr>
        <p:spPr>
          <a:xfrm>
            <a:off x="320357" y="1016902"/>
            <a:ext cx="573509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（４）「</a:t>
            </a:r>
            <a:r>
              <a:rPr kumimoji="1" lang="en-US" altLang="ja-JP" sz="2000" dirty="0"/>
              <a:t>Association</a:t>
            </a:r>
            <a:r>
              <a:rPr kumimoji="1" lang="ja-JP" altLang="en-US" sz="2000" dirty="0"/>
              <a:t>」で、「国立七大学」を指定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ABADFAA-2541-4487-8C01-8AB1E0D62C1B}"/>
              </a:ext>
            </a:extLst>
          </p:cNvPr>
          <p:cNvSpPr/>
          <p:nvPr/>
        </p:nvSpPr>
        <p:spPr>
          <a:xfrm>
            <a:off x="784341" y="2863515"/>
            <a:ext cx="3258269" cy="3609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952FA3A6-057D-4C2F-AD88-6E5D9087D25E}"/>
              </a:ext>
            </a:extLst>
          </p:cNvPr>
          <p:cNvSpPr/>
          <p:nvPr/>
        </p:nvSpPr>
        <p:spPr>
          <a:xfrm>
            <a:off x="1700216" y="1774253"/>
            <a:ext cx="2342394" cy="646331"/>
          </a:xfrm>
          <a:prstGeom prst="wedgeRectCallout">
            <a:avLst>
              <a:gd name="adj1" fmla="val -23612"/>
              <a:gd name="adj2" fmla="val 11328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Association</a:t>
            </a:r>
            <a:r>
              <a:rPr kumimoji="1" lang="ja-JP" altLang="en-US" dirty="0">
                <a:solidFill>
                  <a:schemeClr val="tx1"/>
                </a:solidFill>
              </a:rPr>
              <a:t>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5D73F47-3DC1-47DE-B298-108C4B5D83E4}"/>
              </a:ext>
            </a:extLst>
          </p:cNvPr>
          <p:cNvSpPr/>
          <p:nvPr/>
        </p:nvSpPr>
        <p:spPr>
          <a:xfrm>
            <a:off x="5961181" y="3937762"/>
            <a:ext cx="2737652" cy="3815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8D02A92D-1E32-4BBB-BC0B-4CB84F8F6C8C}"/>
              </a:ext>
            </a:extLst>
          </p:cNvPr>
          <p:cNvSpPr/>
          <p:nvPr/>
        </p:nvSpPr>
        <p:spPr>
          <a:xfrm>
            <a:off x="6055453" y="2885436"/>
            <a:ext cx="3066206" cy="369332"/>
          </a:xfrm>
          <a:prstGeom prst="wedgeRectCallout">
            <a:avLst>
              <a:gd name="adj1" fmla="val 20728"/>
              <a:gd name="adj2" fmla="val 22730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②入力域に「</a:t>
            </a:r>
            <a:r>
              <a:rPr kumimoji="1" lang="en-US" altLang="ja-JP" dirty="0">
                <a:solidFill>
                  <a:schemeClr val="tx1"/>
                </a:solidFill>
              </a:rPr>
              <a:t>j</a:t>
            </a:r>
            <a:r>
              <a:rPr kumimoji="1" lang="ja-JP" altLang="en-US" dirty="0">
                <a:solidFill>
                  <a:schemeClr val="tx1"/>
                </a:solidFill>
              </a:rPr>
              <a:t>」と入力し</a:t>
            </a: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80018D1B-70C2-4E60-A0BD-3C5F5FDD6021}"/>
              </a:ext>
            </a:extLst>
          </p:cNvPr>
          <p:cNvSpPr/>
          <p:nvPr/>
        </p:nvSpPr>
        <p:spPr>
          <a:xfrm>
            <a:off x="3050807" y="3975752"/>
            <a:ext cx="2737652" cy="923330"/>
          </a:xfrm>
          <a:prstGeom prst="wedgeRectCallout">
            <a:avLst>
              <a:gd name="adj1" fmla="val 58572"/>
              <a:gd name="adj2" fmla="val 8201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③表示された選択肢から「</a:t>
            </a:r>
            <a:r>
              <a:rPr kumimoji="1" lang="en-US" altLang="ja-JP" dirty="0">
                <a:solidFill>
                  <a:schemeClr val="tx1"/>
                </a:solidFill>
              </a:rPr>
              <a:t>JAPAN: NATIONAL SEVEN UNIVERSITIES</a:t>
            </a:r>
            <a:r>
              <a:rPr kumimoji="1" lang="ja-JP" altLang="en-US" dirty="0">
                <a:solidFill>
                  <a:schemeClr val="tx1"/>
                </a:solidFill>
              </a:rPr>
              <a:t>」を選択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072AEE2-B28F-4DD1-AADE-801548AB2CC9}"/>
              </a:ext>
            </a:extLst>
          </p:cNvPr>
          <p:cNvSpPr/>
          <p:nvPr/>
        </p:nvSpPr>
        <p:spPr>
          <a:xfrm>
            <a:off x="6102785" y="5210818"/>
            <a:ext cx="2319320" cy="4680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875290FF-7240-4A8E-B005-7C4AC9ABA973}"/>
              </a:ext>
            </a:extLst>
          </p:cNvPr>
          <p:cNvSpPr/>
          <p:nvPr/>
        </p:nvSpPr>
        <p:spPr>
          <a:xfrm rot="16200000">
            <a:off x="4636816" y="2405400"/>
            <a:ext cx="640387" cy="122722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1E27BFD3-BE0D-423A-86DD-6155DDA28977}"/>
              </a:ext>
            </a:extLst>
          </p:cNvPr>
          <p:cNvSpPr/>
          <p:nvPr/>
        </p:nvSpPr>
        <p:spPr>
          <a:xfrm>
            <a:off x="3650874" y="5036761"/>
            <a:ext cx="640387" cy="122722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14196F8F-B2D1-4232-AED2-E8C3E5751169}"/>
              </a:ext>
            </a:extLst>
          </p:cNvPr>
          <p:cNvSpPr/>
          <p:nvPr/>
        </p:nvSpPr>
        <p:spPr>
          <a:xfrm>
            <a:off x="2602241" y="6357928"/>
            <a:ext cx="2737652" cy="369332"/>
          </a:xfrm>
          <a:prstGeom prst="wedgeRectCallout">
            <a:avLst>
              <a:gd name="adj1" fmla="val 19458"/>
              <a:gd name="adj2" fmla="val 1359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（次ページへ）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F39E1A-2CD5-4BBB-B595-F7E89989198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</a:p>
        </p:txBody>
      </p:sp>
    </p:spTree>
    <p:extLst>
      <p:ext uri="{BB962C8B-B14F-4D97-AF65-F5344CB8AC3E}">
        <p14:creationId xmlns:p14="http://schemas.microsoft.com/office/powerpoint/2010/main" val="276276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221B8B-5FDF-4E5D-82A4-BAD217D4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3AEBF7-C72B-4034-9FC3-BF35B5A2384A}"/>
              </a:ext>
            </a:extLst>
          </p:cNvPr>
          <p:cNvSpPr txBox="1"/>
          <p:nvPr/>
        </p:nvSpPr>
        <p:spPr>
          <a:xfrm>
            <a:off x="320357" y="1016902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（前ページからつづく）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A1E02AF-5C4F-4EC1-A157-71F62ED20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5" y="1417012"/>
            <a:ext cx="3514725" cy="5305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FC098B9-3CA7-40CF-8CC6-24FFBB2BE4E0}"/>
              </a:ext>
            </a:extLst>
          </p:cNvPr>
          <p:cNvSpPr/>
          <p:nvPr/>
        </p:nvSpPr>
        <p:spPr>
          <a:xfrm>
            <a:off x="1043319" y="3753522"/>
            <a:ext cx="2469890" cy="57784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2AA8C96C-74E9-4C2D-AB75-498DFAA3FCD3}"/>
              </a:ext>
            </a:extLst>
          </p:cNvPr>
          <p:cNvSpPr/>
          <p:nvPr/>
        </p:nvSpPr>
        <p:spPr>
          <a:xfrm>
            <a:off x="1967308" y="2639631"/>
            <a:ext cx="1854155" cy="646331"/>
          </a:xfrm>
          <a:prstGeom prst="wedgeRectCallout">
            <a:avLst>
              <a:gd name="adj1" fmla="val -20830"/>
              <a:gd name="adj2" fmla="val 11779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④選択したものがセットされた</a:t>
            </a: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97A5482E-E83F-436D-A806-D6C7C1A44946}"/>
              </a:ext>
            </a:extLst>
          </p:cNvPr>
          <p:cNvSpPr/>
          <p:nvPr/>
        </p:nvSpPr>
        <p:spPr>
          <a:xfrm>
            <a:off x="1486067" y="4798927"/>
            <a:ext cx="2335396" cy="923330"/>
          </a:xfrm>
          <a:prstGeom prst="wedgeRectCallout">
            <a:avLst>
              <a:gd name="adj1" fmla="val -12523"/>
              <a:gd name="adj2" fmla="val 8852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⑤最後に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Update results</a:t>
            </a:r>
            <a:r>
              <a:rPr kumimoji="1" lang="ja-JP" altLang="en-US" dirty="0">
                <a:solidFill>
                  <a:schemeClr val="tx1"/>
                </a:solidFill>
              </a:rPr>
              <a:t>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A7C5747-8F89-49D1-9045-22C56340052A}"/>
              </a:ext>
            </a:extLst>
          </p:cNvPr>
          <p:cNvSpPr/>
          <p:nvPr/>
        </p:nvSpPr>
        <p:spPr>
          <a:xfrm>
            <a:off x="2278264" y="6122308"/>
            <a:ext cx="1543199" cy="4680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A58029C-2148-40F3-93F1-518B22A4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28" y="1417012"/>
            <a:ext cx="3505200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矢印: 下 28">
            <a:extLst>
              <a:ext uri="{FF2B5EF4-FFF2-40B4-BE49-F238E27FC236}">
                <a16:creationId xmlns:a16="http://schemas.microsoft.com/office/drawing/2014/main" id="{56FF8830-EAB0-4AD6-8DE3-E7E5B33DDBDE}"/>
              </a:ext>
            </a:extLst>
          </p:cNvPr>
          <p:cNvSpPr/>
          <p:nvPr/>
        </p:nvSpPr>
        <p:spPr>
          <a:xfrm rot="16200000">
            <a:off x="4706632" y="2335583"/>
            <a:ext cx="640387" cy="136685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C742D3D-8129-42DC-A2C6-C4363B5935A0}"/>
              </a:ext>
            </a:extLst>
          </p:cNvPr>
          <p:cNvSpPr/>
          <p:nvPr/>
        </p:nvSpPr>
        <p:spPr>
          <a:xfrm>
            <a:off x="6104603" y="3780801"/>
            <a:ext cx="3120359" cy="394157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98942DFD-FFC2-4C44-9D4E-909A93350AFB}"/>
              </a:ext>
            </a:extLst>
          </p:cNvPr>
          <p:cNvSpPr/>
          <p:nvPr/>
        </p:nvSpPr>
        <p:spPr>
          <a:xfrm>
            <a:off x="5974970" y="5294485"/>
            <a:ext cx="3193116" cy="923330"/>
          </a:xfrm>
          <a:prstGeom prst="wedgeRectCallout">
            <a:avLst>
              <a:gd name="adj1" fmla="val 38516"/>
              <a:gd name="adj2" fmla="val -17055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Association</a:t>
            </a:r>
            <a:r>
              <a:rPr kumimoji="1" lang="ja-JP" altLang="en-US" dirty="0">
                <a:solidFill>
                  <a:schemeClr val="tx1"/>
                </a:solidFill>
              </a:rPr>
              <a:t>」の右端の</a:t>
            </a:r>
            <a:r>
              <a:rPr kumimoji="1" lang="ja-JP" altLang="en-US" dirty="0">
                <a:solidFill>
                  <a:schemeClr val="accent1"/>
                </a:solidFill>
              </a:rPr>
              <a:t>●</a:t>
            </a:r>
            <a:r>
              <a:rPr kumimoji="1" lang="ja-JP" altLang="en-US" dirty="0">
                <a:solidFill>
                  <a:schemeClr val="tx1"/>
                </a:solidFill>
              </a:rPr>
              <a:t>は、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何らかの条件が指定されて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いることを示す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52AEC1-A17B-47ED-8EAA-940B92A157A1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</a:p>
        </p:txBody>
      </p:sp>
    </p:spTree>
    <p:extLst>
      <p:ext uri="{BB962C8B-B14F-4D97-AF65-F5344CB8AC3E}">
        <p14:creationId xmlns:p14="http://schemas.microsoft.com/office/powerpoint/2010/main" val="422837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C1520A8-210F-4F4D-BA81-D003D2B06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14"/>
          <a:stretch/>
        </p:blipFill>
        <p:spPr>
          <a:xfrm>
            <a:off x="5801261" y="1676150"/>
            <a:ext cx="3476625" cy="45878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1BA1736-9BAF-49E0-B867-9C9391D1F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79" y="1703013"/>
            <a:ext cx="3476625" cy="3333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221B8B-5FDF-4E5D-82A4-BAD217D4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3AEBF7-C72B-4034-9FC3-BF35B5A2384A}"/>
              </a:ext>
            </a:extLst>
          </p:cNvPr>
          <p:cNvSpPr txBox="1"/>
          <p:nvPr/>
        </p:nvSpPr>
        <p:spPr>
          <a:xfrm>
            <a:off x="320357" y="1016902"/>
            <a:ext cx="706975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（５）「</a:t>
            </a:r>
            <a:r>
              <a:rPr kumimoji="1" lang="en-US" altLang="ja-JP" sz="2000" dirty="0"/>
              <a:t>Document type</a:t>
            </a:r>
            <a:r>
              <a:rPr kumimoji="1" lang="ja-JP" altLang="en-US" sz="2000" dirty="0"/>
              <a:t>」で、「</a:t>
            </a:r>
            <a:r>
              <a:rPr kumimoji="1" lang="en-US" altLang="ja-JP" sz="2000" dirty="0"/>
              <a:t>Article</a:t>
            </a:r>
            <a:r>
              <a:rPr kumimoji="1" lang="ja-JP" altLang="en-US" sz="2000" dirty="0"/>
              <a:t>」と「</a:t>
            </a:r>
            <a:r>
              <a:rPr kumimoji="1" lang="en-US" altLang="ja-JP" sz="2000" dirty="0"/>
              <a:t>Review</a:t>
            </a:r>
            <a:r>
              <a:rPr kumimoji="1" lang="ja-JP" altLang="en-US" sz="2000" dirty="0"/>
              <a:t>」を指定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ABADFAA-2541-4487-8C01-8AB1E0D62C1B}"/>
              </a:ext>
            </a:extLst>
          </p:cNvPr>
          <p:cNvSpPr/>
          <p:nvPr/>
        </p:nvSpPr>
        <p:spPr>
          <a:xfrm>
            <a:off x="784341" y="3188379"/>
            <a:ext cx="3258269" cy="3609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952FA3A6-057D-4C2F-AD88-6E5D9087D25E}"/>
              </a:ext>
            </a:extLst>
          </p:cNvPr>
          <p:cNvSpPr/>
          <p:nvPr/>
        </p:nvSpPr>
        <p:spPr>
          <a:xfrm>
            <a:off x="1431758" y="2099117"/>
            <a:ext cx="2610852" cy="646331"/>
          </a:xfrm>
          <a:prstGeom prst="wedgeRectCallout">
            <a:avLst>
              <a:gd name="adj1" fmla="val -23612"/>
              <a:gd name="adj2" fmla="val 11328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Document type</a:t>
            </a:r>
            <a:r>
              <a:rPr kumimoji="1" lang="ja-JP" altLang="en-US" dirty="0">
                <a:solidFill>
                  <a:schemeClr val="tx1"/>
                </a:solidFill>
              </a:rPr>
              <a:t>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5D73F47-3DC1-47DE-B298-108C4B5D83E4}"/>
              </a:ext>
            </a:extLst>
          </p:cNvPr>
          <p:cNvSpPr/>
          <p:nvPr/>
        </p:nvSpPr>
        <p:spPr>
          <a:xfrm>
            <a:off x="5961181" y="3937762"/>
            <a:ext cx="2737652" cy="3815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8D02A92D-1E32-4BBB-BC0B-4CB84F8F6C8C}"/>
              </a:ext>
            </a:extLst>
          </p:cNvPr>
          <p:cNvSpPr/>
          <p:nvPr/>
        </p:nvSpPr>
        <p:spPr>
          <a:xfrm>
            <a:off x="6444071" y="2729861"/>
            <a:ext cx="2191003" cy="646331"/>
          </a:xfrm>
          <a:prstGeom prst="wedgeRectCallout">
            <a:avLst>
              <a:gd name="adj1" fmla="val 22201"/>
              <a:gd name="adj2" fmla="val 13123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②入力域に「</a:t>
            </a:r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r>
              <a:rPr kumimoji="1" lang="ja-JP" altLang="en-US" dirty="0">
                <a:solidFill>
                  <a:schemeClr val="tx1"/>
                </a:solidFill>
              </a:rPr>
              <a:t>」と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入力し・・・</a:t>
            </a: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80018D1B-70C2-4E60-A0BD-3C5F5FDD6021}"/>
              </a:ext>
            </a:extLst>
          </p:cNvPr>
          <p:cNvSpPr/>
          <p:nvPr/>
        </p:nvSpPr>
        <p:spPr>
          <a:xfrm>
            <a:off x="3063609" y="4547325"/>
            <a:ext cx="2737652" cy="646331"/>
          </a:xfrm>
          <a:prstGeom prst="wedgeRectCallout">
            <a:avLst>
              <a:gd name="adj1" fmla="val 59451"/>
              <a:gd name="adj2" fmla="val 5036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③表示された選択肢から「</a:t>
            </a:r>
            <a:r>
              <a:rPr kumimoji="1" lang="en-US" altLang="ja-JP" dirty="0">
                <a:solidFill>
                  <a:schemeClr val="tx1"/>
                </a:solidFill>
              </a:rPr>
              <a:t>Article</a:t>
            </a:r>
            <a:r>
              <a:rPr kumimoji="1" lang="ja-JP" altLang="en-US" dirty="0">
                <a:solidFill>
                  <a:schemeClr val="tx1"/>
                </a:solidFill>
              </a:rPr>
              <a:t>」を選択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072AEE2-B28F-4DD1-AADE-801548AB2CC9}"/>
              </a:ext>
            </a:extLst>
          </p:cNvPr>
          <p:cNvSpPr/>
          <p:nvPr/>
        </p:nvSpPr>
        <p:spPr>
          <a:xfrm>
            <a:off x="6126849" y="5002331"/>
            <a:ext cx="2319320" cy="3204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875290FF-7240-4A8E-B005-7C4AC9ABA973}"/>
              </a:ext>
            </a:extLst>
          </p:cNvPr>
          <p:cNvSpPr/>
          <p:nvPr/>
        </p:nvSpPr>
        <p:spPr>
          <a:xfrm rot="16200000">
            <a:off x="4636816" y="2405400"/>
            <a:ext cx="640387" cy="122722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1E27BFD3-BE0D-423A-86DD-6155DDA28977}"/>
              </a:ext>
            </a:extLst>
          </p:cNvPr>
          <p:cNvSpPr/>
          <p:nvPr/>
        </p:nvSpPr>
        <p:spPr>
          <a:xfrm rot="3637811">
            <a:off x="4905996" y="5489061"/>
            <a:ext cx="640387" cy="941219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14196F8F-B2D1-4232-AED2-E8C3E5751169}"/>
              </a:ext>
            </a:extLst>
          </p:cNvPr>
          <p:cNvSpPr/>
          <p:nvPr/>
        </p:nvSpPr>
        <p:spPr>
          <a:xfrm>
            <a:off x="2987257" y="6357928"/>
            <a:ext cx="2737652" cy="369332"/>
          </a:xfrm>
          <a:prstGeom prst="wedgeRectCallout">
            <a:avLst>
              <a:gd name="adj1" fmla="val 19458"/>
              <a:gd name="adj2" fmla="val 1359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（次ページへ）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AFE1928-A699-450F-9DC8-EFF0C15DF12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092B723F-3E74-4F0E-9D20-EB1056574AE8}"/>
              </a:ext>
            </a:extLst>
          </p:cNvPr>
          <p:cNvSpPr/>
          <p:nvPr/>
        </p:nvSpPr>
        <p:spPr>
          <a:xfrm>
            <a:off x="210966" y="5352179"/>
            <a:ext cx="3262432" cy="1200329"/>
          </a:xfrm>
          <a:prstGeom prst="wedgeRectCallout">
            <a:avLst>
              <a:gd name="adj1" fmla="val -5425"/>
              <a:gd name="adj2" fmla="val -20734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一般に研究業績と見なされるもの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（</a:t>
            </a:r>
            <a:r>
              <a:rPr kumimoji="1" lang="en-US" altLang="ja-JP" sz="1600" dirty="0">
                <a:solidFill>
                  <a:schemeClr val="tx1"/>
                </a:solidFill>
              </a:rPr>
              <a:t>Article, Review</a:t>
            </a:r>
            <a:r>
              <a:rPr kumimoji="1" lang="ja-JP" altLang="en-US" sz="1600" dirty="0">
                <a:solidFill>
                  <a:schemeClr val="tx1"/>
                </a:solidFill>
              </a:rPr>
              <a:t>）のみに限定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 </a:t>
            </a:r>
            <a:r>
              <a:rPr kumimoji="1" lang="ja-JP" altLang="en-US" sz="1600" dirty="0">
                <a:solidFill>
                  <a:schemeClr val="tx1"/>
                </a:solidFill>
              </a:rPr>
              <a:t>分野によっては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他のものを含める場合もある</a:t>
            </a:r>
          </a:p>
        </p:txBody>
      </p:sp>
    </p:spTree>
    <p:extLst>
      <p:ext uri="{BB962C8B-B14F-4D97-AF65-F5344CB8AC3E}">
        <p14:creationId xmlns:p14="http://schemas.microsoft.com/office/powerpoint/2010/main" val="1928215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2604081-5F5A-48B4-8F80-7262E3869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19"/>
          <a:stretch/>
        </p:blipFill>
        <p:spPr>
          <a:xfrm>
            <a:off x="6148139" y="1567413"/>
            <a:ext cx="3505200" cy="3865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CD9D526-95C4-4C43-8B29-7EFF3C262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23"/>
          <a:stretch/>
        </p:blipFill>
        <p:spPr>
          <a:xfrm>
            <a:off x="629624" y="1572011"/>
            <a:ext cx="3524250" cy="3865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221B8B-5FDF-4E5D-82A4-BAD217D4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3AEBF7-C72B-4034-9FC3-BF35B5A2384A}"/>
              </a:ext>
            </a:extLst>
          </p:cNvPr>
          <p:cNvSpPr txBox="1"/>
          <p:nvPr/>
        </p:nvSpPr>
        <p:spPr>
          <a:xfrm>
            <a:off x="320357" y="1016902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（前ページからつづく）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FC098B9-3CA7-40CF-8CC6-24FFBB2BE4E0}"/>
              </a:ext>
            </a:extLst>
          </p:cNvPr>
          <p:cNvSpPr/>
          <p:nvPr/>
        </p:nvSpPr>
        <p:spPr>
          <a:xfrm>
            <a:off x="1040981" y="2508442"/>
            <a:ext cx="835945" cy="40320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2AA8C96C-74E9-4C2D-AB75-498DFAA3FCD3}"/>
              </a:ext>
            </a:extLst>
          </p:cNvPr>
          <p:cNvSpPr/>
          <p:nvPr/>
        </p:nvSpPr>
        <p:spPr>
          <a:xfrm>
            <a:off x="2299719" y="1735907"/>
            <a:ext cx="1854155" cy="646331"/>
          </a:xfrm>
          <a:prstGeom prst="wedgeRectCallout">
            <a:avLst>
              <a:gd name="adj1" fmla="val -66253"/>
              <a:gd name="adj2" fmla="val 10104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④選択したものがセットされた</a:t>
            </a: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97A5482E-E83F-436D-A806-D6C7C1A44946}"/>
              </a:ext>
            </a:extLst>
          </p:cNvPr>
          <p:cNvSpPr/>
          <p:nvPr/>
        </p:nvSpPr>
        <p:spPr>
          <a:xfrm>
            <a:off x="6230782" y="5676268"/>
            <a:ext cx="2335396" cy="923330"/>
          </a:xfrm>
          <a:prstGeom prst="wedgeRectCallout">
            <a:avLst>
              <a:gd name="adj1" fmla="val 20964"/>
              <a:gd name="adj2" fmla="val -8608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⑧最後に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Update results</a:t>
            </a:r>
            <a:r>
              <a:rPr kumimoji="1" lang="ja-JP" altLang="en-US" dirty="0">
                <a:solidFill>
                  <a:schemeClr val="tx1"/>
                </a:solidFill>
              </a:rPr>
              <a:t>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A7C5747-8F89-49D1-9045-22C56340052A}"/>
              </a:ext>
            </a:extLst>
          </p:cNvPr>
          <p:cNvSpPr/>
          <p:nvPr/>
        </p:nvSpPr>
        <p:spPr>
          <a:xfrm>
            <a:off x="7733177" y="4861468"/>
            <a:ext cx="1543199" cy="4680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08AEF2B-87BF-499F-A350-8AE207E59906}"/>
              </a:ext>
            </a:extLst>
          </p:cNvPr>
          <p:cNvSpPr/>
          <p:nvPr/>
        </p:nvSpPr>
        <p:spPr>
          <a:xfrm>
            <a:off x="838233" y="3000851"/>
            <a:ext cx="2737652" cy="2115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F04FE338-C88B-4336-AA5F-DA35F8A339AE}"/>
              </a:ext>
            </a:extLst>
          </p:cNvPr>
          <p:cNvSpPr/>
          <p:nvPr/>
        </p:nvSpPr>
        <p:spPr>
          <a:xfrm>
            <a:off x="3806978" y="2508442"/>
            <a:ext cx="2052311" cy="646331"/>
          </a:xfrm>
          <a:prstGeom prst="wedgeRectCallout">
            <a:avLst>
              <a:gd name="adj1" fmla="val -58900"/>
              <a:gd name="adj2" fmla="val 2625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⑤入力域に「</a:t>
            </a:r>
            <a:r>
              <a:rPr kumimoji="1" lang="en-US" altLang="ja-JP" dirty="0">
                <a:solidFill>
                  <a:schemeClr val="tx1"/>
                </a:solidFill>
              </a:rPr>
              <a:t>r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と入力し・・・</a:t>
            </a: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7D621571-81E3-4858-A987-111DF9AC4675}"/>
              </a:ext>
            </a:extLst>
          </p:cNvPr>
          <p:cNvSpPr/>
          <p:nvPr/>
        </p:nvSpPr>
        <p:spPr>
          <a:xfrm>
            <a:off x="3806978" y="3296042"/>
            <a:ext cx="2087631" cy="923330"/>
          </a:xfrm>
          <a:prstGeom prst="wedgeRectCallout">
            <a:avLst>
              <a:gd name="adj1" fmla="val -68671"/>
              <a:gd name="adj2" fmla="val 3026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⑥表示された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選択肢から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Review</a:t>
            </a:r>
            <a:r>
              <a:rPr kumimoji="1" lang="ja-JP" altLang="en-US" dirty="0">
                <a:solidFill>
                  <a:schemeClr val="tx1"/>
                </a:solidFill>
              </a:rPr>
              <a:t>」を選択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6789C5C-AF39-4471-8A7F-887C801CD868}"/>
              </a:ext>
            </a:extLst>
          </p:cNvPr>
          <p:cNvSpPr/>
          <p:nvPr/>
        </p:nvSpPr>
        <p:spPr>
          <a:xfrm>
            <a:off x="1040981" y="3837217"/>
            <a:ext cx="2319320" cy="3821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67A9E641-8181-431C-8C43-957527962F72}"/>
              </a:ext>
            </a:extLst>
          </p:cNvPr>
          <p:cNvSpPr/>
          <p:nvPr/>
        </p:nvSpPr>
        <p:spPr>
          <a:xfrm rot="16200000">
            <a:off x="4872467" y="3845832"/>
            <a:ext cx="640387" cy="191095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46236C1-2BEA-4467-AC17-30066522F47B}"/>
              </a:ext>
            </a:extLst>
          </p:cNvPr>
          <p:cNvSpPr/>
          <p:nvPr/>
        </p:nvSpPr>
        <p:spPr>
          <a:xfrm>
            <a:off x="6540446" y="2445901"/>
            <a:ext cx="835945" cy="40320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275EA8ED-E8BA-45F3-B724-EB63CD5123F3}"/>
              </a:ext>
            </a:extLst>
          </p:cNvPr>
          <p:cNvSpPr/>
          <p:nvPr/>
        </p:nvSpPr>
        <p:spPr>
          <a:xfrm>
            <a:off x="7799184" y="1417012"/>
            <a:ext cx="1854155" cy="646331"/>
          </a:xfrm>
          <a:prstGeom prst="wedgeRectCallout">
            <a:avLst>
              <a:gd name="adj1" fmla="val -66253"/>
              <a:gd name="adj2" fmla="val 10104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⑦選択したものがセットされた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DF551D8-6ABA-40C0-B2F3-01011D148406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</a:p>
        </p:txBody>
      </p:sp>
    </p:spTree>
    <p:extLst>
      <p:ext uri="{BB962C8B-B14F-4D97-AF65-F5344CB8AC3E}">
        <p14:creationId xmlns:p14="http://schemas.microsoft.com/office/powerpoint/2010/main" val="420162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221B8B-5FDF-4E5D-82A4-BAD217D4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3AEBF7-C72B-4034-9FC3-BF35B5A2384A}"/>
              </a:ext>
            </a:extLst>
          </p:cNvPr>
          <p:cNvSpPr txBox="1"/>
          <p:nvPr/>
        </p:nvSpPr>
        <p:spPr>
          <a:xfrm>
            <a:off x="320357" y="1016902"/>
            <a:ext cx="7879080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（６）これまでに指定した条件で、データが集計され、表示される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BD7AE4F-129F-40B7-973F-4E373C219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520"/>
            <a:ext cx="9906000" cy="50076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ECAB476-7CD0-4FD5-B58E-7512EF943C09}"/>
              </a:ext>
            </a:extLst>
          </p:cNvPr>
          <p:cNvSpPr/>
          <p:nvPr/>
        </p:nvSpPr>
        <p:spPr>
          <a:xfrm>
            <a:off x="2702224" y="4331146"/>
            <a:ext cx="7051376" cy="80529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7A9EE0E2-021A-49C2-8701-15A09E7FB512}"/>
              </a:ext>
            </a:extLst>
          </p:cNvPr>
          <p:cNvSpPr/>
          <p:nvPr/>
        </p:nvSpPr>
        <p:spPr>
          <a:xfrm>
            <a:off x="424035" y="4549129"/>
            <a:ext cx="1854155" cy="369332"/>
          </a:xfrm>
          <a:prstGeom prst="wedgeRectCallout">
            <a:avLst>
              <a:gd name="adj1" fmla="val 68718"/>
              <a:gd name="adj2" fmla="val 656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項目名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DDB8C07-389A-4B84-A63F-54A90854AD26}"/>
              </a:ext>
            </a:extLst>
          </p:cNvPr>
          <p:cNvSpPr/>
          <p:nvPr/>
        </p:nvSpPr>
        <p:spPr>
          <a:xfrm>
            <a:off x="2702224" y="5136443"/>
            <a:ext cx="7051376" cy="147370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3" name="吹き出し: 四角形 32">
            <a:extLst>
              <a:ext uri="{FF2B5EF4-FFF2-40B4-BE49-F238E27FC236}">
                <a16:creationId xmlns:a16="http://schemas.microsoft.com/office/drawing/2014/main" id="{D43E87A6-6CF5-49E1-99D1-A3EC577AD32B}"/>
              </a:ext>
            </a:extLst>
          </p:cNvPr>
          <p:cNvSpPr/>
          <p:nvPr/>
        </p:nvSpPr>
        <p:spPr>
          <a:xfrm>
            <a:off x="424035" y="5394973"/>
            <a:ext cx="1854155" cy="369332"/>
          </a:xfrm>
          <a:prstGeom prst="wedgeRectCallout">
            <a:avLst>
              <a:gd name="adj1" fmla="val 68718"/>
              <a:gd name="adj2" fmla="val 656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データ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41A418-920C-4883-B4EE-C0077166D59C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</a:p>
        </p:txBody>
      </p:sp>
    </p:spTree>
    <p:extLst>
      <p:ext uri="{BB962C8B-B14F-4D97-AF65-F5344CB8AC3E}">
        <p14:creationId xmlns:p14="http://schemas.microsoft.com/office/powerpoint/2010/main" val="42857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  <a:r>
              <a:rPr kumimoji="1" lang="en-US" altLang="ja-JP" sz="2600" dirty="0"/>
              <a:t>					  </a:t>
            </a:r>
            <a:r>
              <a:rPr kumimoji="1" lang="en-US" altLang="ja-JP" sz="2600" dirty="0">
                <a:solidFill>
                  <a:srgbClr val="0070C0"/>
                </a:solidFill>
              </a:rPr>
              <a:t>4  page</a:t>
            </a:r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  <a:r>
              <a:rPr kumimoji="1" lang="en-US" altLang="ja-JP" sz="2600" dirty="0"/>
              <a:t>										  </a:t>
            </a:r>
            <a:r>
              <a:rPr kumimoji="1" lang="en-US" altLang="ja-JP" sz="2600" dirty="0">
                <a:solidFill>
                  <a:srgbClr val="0070C0"/>
                </a:solidFill>
              </a:rPr>
              <a:t>8</a:t>
            </a:r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  <a:r>
              <a:rPr kumimoji="1" lang="en-US" altLang="ja-JP" sz="2600" dirty="0"/>
              <a:t>								</a:t>
            </a:r>
            <a:r>
              <a:rPr kumimoji="1" lang="en-US" altLang="ja-JP" sz="2600" dirty="0">
                <a:solidFill>
                  <a:srgbClr val="0070C0"/>
                </a:solidFill>
              </a:rPr>
              <a:t>11</a:t>
            </a:r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</a:t>
            </a:r>
            <a:r>
              <a:rPr kumimoji="1" lang="en-US" altLang="ja-JP" sz="2600" dirty="0"/>
              <a:t>						</a:t>
            </a:r>
            <a:r>
              <a:rPr kumimoji="1" lang="en-US" altLang="ja-JP" sz="2600" dirty="0">
                <a:solidFill>
                  <a:srgbClr val="0070C0"/>
                </a:solidFill>
              </a:rPr>
              <a:t>23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r>
              <a:rPr kumimoji="1" lang="en-US" altLang="ja-JP" sz="2600" dirty="0"/>
              <a:t>										</a:t>
            </a:r>
            <a:r>
              <a:rPr kumimoji="1" lang="en-US" altLang="ja-JP" sz="2600" dirty="0">
                <a:solidFill>
                  <a:srgbClr val="0070C0"/>
                </a:solidFill>
              </a:rPr>
              <a:t>24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r>
              <a:rPr kumimoji="1" lang="en-US" altLang="ja-JP" sz="2600" dirty="0"/>
              <a:t>							</a:t>
            </a:r>
            <a:r>
              <a:rPr kumimoji="1" lang="en-US" altLang="ja-JP" sz="2600" dirty="0">
                <a:solidFill>
                  <a:srgbClr val="0070C0"/>
                </a:solidFill>
              </a:rPr>
              <a:t>26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r>
              <a:rPr kumimoji="1" lang="en-US" altLang="ja-JP" sz="2600" dirty="0"/>
              <a:t>						</a:t>
            </a:r>
            <a:r>
              <a:rPr kumimoji="1" lang="en-US" altLang="ja-JP" sz="2600" dirty="0">
                <a:solidFill>
                  <a:srgbClr val="0070C0"/>
                </a:solidFill>
              </a:rPr>
              <a:t>34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r>
              <a:rPr kumimoji="1" lang="en-US" altLang="ja-JP" sz="2600" dirty="0"/>
              <a:t>						</a:t>
            </a:r>
            <a:r>
              <a:rPr kumimoji="1" lang="en-US" altLang="ja-JP" sz="2600" dirty="0">
                <a:solidFill>
                  <a:srgbClr val="0070C0"/>
                </a:solidFill>
              </a:rPr>
              <a:t>39</a:t>
            </a:r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</a:t>
            </a:r>
            <a:r>
              <a:rPr kumimoji="1" lang="en-US" altLang="ja-JP" sz="2600" dirty="0"/>
              <a:t>						</a:t>
            </a:r>
            <a:r>
              <a:rPr kumimoji="1" lang="en-US" altLang="ja-JP" sz="2600" dirty="0">
                <a:solidFill>
                  <a:srgbClr val="0070C0"/>
                </a:solidFill>
              </a:rPr>
              <a:t>71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r>
              <a:rPr kumimoji="1" lang="en-US" altLang="ja-JP" sz="2600" dirty="0"/>
              <a:t>										</a:t>
            </a:r>
            <a:r>
              <a:rPr kumimoji="1" lang="en-US" altLang="ja-JP" sz="2600" dirty="0">
                <a:solidFill>
                  <a:srgbClr val="0070C0"/>
                </a:solidFill>
              </a:rPr>
              <a:t>72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r>
              <a:rPr kumimoji="1" lang="en-US" altLang="ja-JP" sz="2600" dirty="0"/>
              <a:t>						</a:t>
            </a:r>
            <a:r>
              <a:rPr kumimoji="1" lang="en-US" altLang="ja-JP" sz="2600" dirty="0">
                <a:solidFill>
                  <a:srgbClr val="0070C0"/>
                </a:solidFill>
              </a:rPr>
              <a:t>73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r>
              <a:rPr kumimoji="1" lang="en-US" altLang="ja-JP" sz="2600" dirty="0"/>
              <a:t>								</a:t>
            </a:r>
            <a:r>
              <a:rPr kumimoji="1" lang="en-US" altLang="ja-JP" sz="2600" dirty="0">
                <a:solidFill>
                  <a:srgbClr val="0070C0"/>
                </a:solidFill>
              </a:rPr>
              <a:t>77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811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1DAB7DC-BDB6-4666-B420-43A9798D0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9" b="12569"/>
          <a:stretch/>
        </p:blipFill>
        <p:spPr>
          <a:xfrm>
            <a:off x="319016" y="2085111"/>
            <a:ext cx="6457772" cy="4147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94CB1A8-36A3-4064-B170-E1D9C1E97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09" y="2796317"/>
            <a:ext cx="35433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5D66DE9-CF0E-46AD-A5A0-96DDA5EF7991}"/>
              </a:ext>
            </a:extLst>
          </p:cNvPr>
          <p:cNvSpPr/>
          <p:nvPr/>
        </p:nvSpPr>
        <p:spPr>
          <a:xfrm>
            <a:off x="4755586" y="2202656"/>
            <a:ext cx="1305067" cy="40011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13BB9FDF-1788-4615-A659-9437BD4D9B54}"/>
              </a:ext>
            </a:extLst>
          </p:cNvPr>
          <p:cNvSpPr/>
          <p:nvPr/>
        </p:nvSpPr>
        <p:spPr>
          <a:xfrm>
            <a:off x="632076" y="2157636"/>
            <a:ext cx="3382016" cy="369332"/>
          </a:xfrm>
          <a:prstGeom prst="wedgeRectCallout">
            <a:avLst>
              <a:gd name="adj1" fmla="val 71552"/>
              <a:gd name="adj2" fmla="val 1414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Add indicator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D079AB0-F22A-46B2-939E-90337FE4D023}"/>
              </a:ext>
            </a:extLst>
          </p:cNvPr>
          <p:cNvSpPr/>
          <p:nvPr/>
        </p:nvSpPr>
        <p:spPr>
          <a:xfrm>
            <a:off x="6262945" y="4067932"/>
            <a:ext cx="2426080" cy="267855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8164350C-921C-4732-9FB1-D3338BB396D0}"/>
              </a:ext>
            </a:extLst>
          </p:cNvPr>
          <p:cNvSpPr/>
          <p:nvPr/>
        </p:nvSpPr>
        <p:spPr>
          <a:xfrm>
            <a:off x="7271928" y="2460113"/>
            <a:ext cx="2315056" cy="646331"/>
          </a:xfrm>
          <a:prstGeom prst="wedgeRectCallout">
            <a:avLst>
              <a:gd name="adj1" fmla="val 1389"/>
              <a:gd name="adj2" fmla="val 19763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追加したい指標を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1AC675B4-4DA1-4CDF-B258-C596636F4060}"/>
              </a:ext>
            </a:extLst>
          </p:cNvPr>
          <p:cNvSpPr/>
          <p:nvPr/>
        </p:nvSpPr>
        <p:spPr>
          <a:xfrm>
            <a:off x="7945188" y="4790138"/>
            <a:ext cx="1641796" cy="646331"/>
          </a:xfrm>
          <a:prstGeom prst="wedgeRectCallout">
            <a:avLst>
              <a:gd name="adj1" fmla="val 24245"/>
              <a:gd name="adj2" fmla="val 13061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③「</a:t>
            </a:r>
            <a:r>
              <a:rPr kumimoji="1" lang="en-US" altLang="ja-JP" dirty="0">
                <a:solidFill>
                  <a:schemeClr val="tx1"/>
                </a:solidFill>
              </a:rPr>
              <a:t>Apply</a:t>
            </a:r>
            <a:r>
              <a:rPr kumimoji="1" lang="ja-JP" altLang="en-US" dirty="0">
                <a:solidFill>
                  <a:schemeClr val="tx1"/>
                </a:solidFill>
              </a:rPr>
              <a:t>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A3503F7-E997-4120-9535-FBD29097D1B0}"/>
              </a:ext>
            </a:extLst>
          </p:cNvPr>
          <p:cNvSpPr/>
          <p:nvPr/>
        </p:nvSpPr>
        <p:spPr>
          <a:xfrm>
            <a:off x="8783052" y="6002145"/>
            <a:ext cx="697832" cy="38664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E04176-20AB-43DC-A823-217E51DAC8C5}"/>
              </a:ext>
            </a:extLst>
          </p:cNvPr>
          <p:cNvSpPr txBox="1"/>
          <p:nvPr/>
        </p:nvSpPr>
        <p:spPr>
          <a:xfrm>
            <a:off x="320357" y="1117551"/>
            <a:ext cx="9052671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（７）必要な項目が表示されていない場合は、それを追加する必要がある。</a:t>
            </a:r>
            <a:endParaRPr kumimoji="1" lang="en-US" altLang="ja-JP" sz="2000" dirty="0"/>
          </a:p>
          <a:p>
            <a:endParaRPr kumimoji="1" lang="en-US" altLang="ja-JP" sz="800" dirty="0"/>
          </a:p>
          <a:p>
            <a:r>
              <a:rPr kumimoji="1" lang="ja-JP" altLang="en-US" sz="2000" dirty="0"/>
              <a:t>　　　今回は「</a:t>
            </a:r>
            <a:r>
              <a:rPr kumimoji="1" lang="en-US" altLang="ja-JP" sz="2000" dirty="0"/>
              <a:t>% Documents in Top 10% </a:t>
            </a:r>
            <a:r>
              <a:rPr kumimoji="1" lang="ja-JP" altLang="en-US" sz="2000" dirty="0"/>
              <a:t>」（</a:t>
            </a:r>
            <a:r>
              <a:rPr kumimoji="1" lang="en-US" altLang="ja-JP" sz="2000" dirty="0"/>
              <a:t>Top10%</a:t>
            </a:r>
            <a:r>
              <a:rPr kumimoji="1" lang="ja-JP" altLang="en-US" sz="2000" dirty="0"/>
              <a:t>論文の割合）を追加する。</a:t>
            </a:r>
            <a:endParaRPr kumimoji="1" lang="en-US" altLang="ja-JP" sz="2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5179AD-9357-4142-82C5-2A36180727FC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</a:p>
        </p:txBody>
      </p:sp>
    </p:spTree>
    <p:extLst>
      <p:ext uri="{BB962C8B-B14F-4D97-AF65-F5344CB8AC3E}">
        <p14:creationId xmlns:p14="http://schemas.microsoft.com/office/powerpoint/2010/main" val="1964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C9F2E17-187D-448A-92B2-737517F8B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52"/>
          <a:stretch/>
        </p:blipFill>
        <p:spPr>
          <a:xfrm>
            <a:off x="566737" y="1630279"/>
            <a:ext cx="8772525" cy="4626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B32CB0C-DEAB-4DEC-AC01-6D559D281B1C}"/>
              </a:ext>
            </a:extLst>
          </p:cNvPr>
          <p:cNvSpPr/>
          <p:nvPr/>
        </p:nvSpPr>
        <p:spPr>
          <a:xfrm>
            <a:off x="7737155" y="2299794"/>
            <a:ext cx="1463744" cy="395662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ECDB32BF-3366-4246-9A98-8B5CEEF230E3}"/>
              </a:ext>
            </a:extLst>
          </p:cNvPr>
          <p:cNvSpPr/>
          <p:nvPr/>
        </p:nvSpPr>
        <p:spPr>
          <a:xfrm>
            <a:off x="5119077" y="1665500"/>
            <a:ext cx="2545890" cy="369332"/>
          </a:xfrm>
          <a:prstGeom prst="wedgeRectCallout">
            <a:avLst>
              <a:gd name="adj1" fmla="val 52081"/>
              <a:gd name="adj2" fmla="val 21873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 一番右に追加された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BF60BA-4B43-4AFD-BFE9-4D70D47A3EC9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</a:p>
        </p:txBody>
      </p:sp>
    </p:spTree>
    <p:extLst>
      <p:ext uri="{BB962C8B-B14F-4D97-AF65-F5344CB8AC3E}">
        <p14:creationId xmlns:p14="http://schemas.microsoft.com/office/powerpoint/2010/main" val="2805559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221B8B-5FDF-4E5D-82A4-BAD217D4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3AEBF7-C72B-4034-9FC3-BF35B5A2384A}"/>
              </a:ext>
            </a:extLst>
          </p:cNvPr>
          <p:cNvSpPr txBox="1"/>
          <p:nvPr/>
        </p:nvSpPr>
        <p:spPr>
          <a:xfrm>
            <a:off x="320357" y="1128450"/>
            <a:ext cx="736611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（８）以下の方法で、値の大きい順に並べ替えることができる</a:t>
            </a:r>
            <a:endParaRPr kumimoji="1" lang="en-US" altLang="ja-JP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045201-19FD-41FA-9BE0-B66AC0CCB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470"/>
            <a:ext cx="9906000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033A4AE-AD6F-43BA-8A78-5FF0B80028D4}"/>
              </a:ext>
            </a:extLst>
          </p:cNvPr>
          <p:cNvSpPr/>
          <p:nvPr/>
        </p:nvSpPr>
        <p:spPr>
          <a:xfrm>
            <a:off x="9456821" y="2271694"/>
            <a:ext cx="323193" cy="339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BDA32CCC-F42B-4F7D-862F-BFD2DCDDB10C}"/>
              </a:ext>
            </a:extLst>
          </p:cNvPr>
          <p:cNvSpPr/>
          <p:nvPr/>
        </p:nvSpPr>
        <p:spPr>
          <a:xfrm>
            <a:off x="6361447" y="1610441"/>
            <a:ext cx="2863516" cy="369332"/>
          </a:xfrm>
          <a:prstGeom prst="wedgeRectCallout">
            <a:avLst>
              <a:gd name="adj1" fmla="val 57033"/>
              <a:gd name="adj2" fmla="val 12449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①「・・・」をクリック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E3B0543-16AE-4AA9-A871-33B6396258C0}"/>
              </a:ext>
            </a:extLst>
          </p:cNvPr>
          <p:cNvSpPr/>
          <p:nvPr/>
        </p:nvSpPr>
        <p:spPr>
          <a:xfrm>
            <a:off x="7257282" y="4115345"/>
            <a:ext cx="1501707" cy="369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E42F1AF9-8294-4ACB-B26E-5A1458E3D5CD}"/>
              </a:ext>
            </a:extLst>
          </p:cNvPr>
          <p:cNvSpPr/>
          <p:nvPr/>
        </p:nvSpPr>
        <p:spPr>
          <a:xfrm>
            <a:off x="4638942" y="3197725"/>
            <a:ext cx="2357171" cy="646331"/>
          </a:xfrm>
          <a:prstGeom prst="wedgeRectCallout">
            <a:avLst>
              <a:gd name="adj1" fmla="val 57033"/>
              <a:gd name="adj2" fmla="val 12449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</a:t>
            </a:r>
            <a:r>
              <a:rPr kumimoji="1" lang="en-US" altLang="ja-JP" dirty="0">
                <a:solidFill>
                  <a:schemeClr val="tx1"/>
                </a:solidFill>
              </a:rPr>
              <a:t>Sort high to low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A23F0B-6FEF-4F5D-9F11-18F52A5061C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</a:p>
        </p:txBody>
      </p:sp>
    </p:spTree>
    <p:extLst>
      <p:ext uri="{BB962C8B-B14F-4D97-AF65-F5344CB8AC3E}">
        <p14:creationId xmlns:p14="http://schemas.microsoft.com/office/powerpoint/2010/main" val="3925023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4.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研究者の業績を把握する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474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E7E19-E252-4002-BA14-D7696BF011D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B9CA8A-56B1-40A5-8A59-0E04BBEFEF98}"/>
              </a:ext>
            </a:extLst>
          </p:cNvPr>
          <p:cNvSpPr txBox="1"/>
          <p:nvPr/>
        </p:nvSpPr>
        <p:spPr>
          <a:xfrm>
            <a:off x="803988" y="1195564"/>
            <a:ext cx="81578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　研究者の業績を調査する際は、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以下の事項に注意</a:t>
            </a:r>
            <a:r>
              <a:rPr kumimoji="1" lang="ja-JP" altLang="en-US" sz="2600" dirty="0"/>
              <a:t>する必要がある。</a:t>
            </a:r>
            <a:endParaRPr kumimoji="1" lang="en-US" altLang="ja-JP" sz="2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E9CE99-1610-4034-9D28-5BAD4560ABAE}"/>
              </a:ext>
            </a:extLst>
          </p:cNvPr>
          <p:cNvSpPr txBox="1"/>
          <p:nvPr/>
        </p:nvSpPr>
        <p:spPr>
          <a:xfrm>
            <a:off x="1222310" y="2206380"/>
            <a:ext cx="7576457" cy="41828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600" u="sng" dirty="0">
                <a:solidFill>
                  <a:srgbClr val="C00000"/>
                </a:solidFill>
              </a:rPr>
              <a:t>同姓同名</a:t>
            </a:r>
            <a:r>
              <a:rPr kumimoji="1" lang="ja-JP" altLang="en-US" sz="2600" dirty="0"/>
              <a:t>の研究者が存在する</a:t>
            </a:r>
            <a:endParaRPr kumimoji="1" lang="en-US" altLang="ja-JP" sz="26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600" dirty="0"/>
              <a:t>同一の研究者であっても、改姓等や、掲載雑誌による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表記の違いが存在</a:t>
            </a:r>
            <a:r>
              <a:rPr kumimoji="1" lang="ja-JP" altLang="en-US" sz="2600" dirty="0"/>
              <a:t>する</a:t>
            </a:r>
            <a:endParaRPr kumimoji="1" lang="en-US" altLang="ja-JP" sz="2600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（及び</a:t>
            </a:r>
            <a:r>
              <a:rPr kumimoji="1" lang="en-US" altLang="ja-JP" sz="2600" dirty="0"/>
              <a:t>Web of Science</a:t>
            </a:r>
            <a:r>
              <a:rPr kumimoji="1" lang="ja-JP" altLang="en-US" sz="2600" dirty="0"/>
              <a:t>）の場合、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著者のフルネーム</a:t>
            </a:r>
            <a:r>
              <a:rPr kumimoji="1" lang="ja-JP" altLang="en-US" sz="2600" dirty="0"/>
              <a:t>が入力されているのは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2008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年以降の論文データ</a:t>
            </a:r>
            <a:r>
              <a:rPr kumimoji="1" lang="ja-JP" altLang="en-US" sz="2600" dirty="0"/>
              <a:t>に限られている（それ以前のデータは、姓＋名のイニシャル）</a:t>
            </a:r>
            <a:endParaRPr kumimoji="1" lang="en-US" altLang="ja-JP" sz="2600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600" dirty="0"/>
              <a:t>2008</a:t>
            </a:r>
            <a:r>
              <a:rPr kumimoji="1" lang="ja-JP" altLang="en-US" sz="2600" dirty="0"/>
              <a:t>年以降の論文データであっても、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掲載雑誌によっては、姓＋名のイニシャル</a:t>
            </a:r>
            <a:r>
              <a:rPr kumimoji="1" lang="ja-JP" altLang="en-US" sz="2600" dirty="0"/>
              <a:t>となっている</a:t>
            </a:r>
            <a:endParaRPr kumimoji="1" lang="en-US" altLang="ja-JP" sz="26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3983B2-B5D5-40AF-96FF-D62333A0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303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D82C7-6167-4C65-9BB3-366EDE5B529D}"/>
              </a:ext>
            </a:extLst>
          </p:cNvPr>
          <p:cNvSpPr txBox="1"/>
          <p:nvPr/>
        </p:nvSpPr>
        <p:spPr>
          <a:xfrm>
            <a:off x="1222310" y="1319971"/>
            <a:ext cx="7576457" cy="25824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kumimoji="1" lang="ja-JP" altLang="en-US" sz="2600" u="sng" dirty="0">
                <a:solidFill>
                  <a:srgbClr val="C00000"/>
                </a:solidFill>
              </a:rPr>
              <a:t>研究者を一意に識別する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ID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（以下、研究者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ID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という）</a:t>
            </a:r>
            <a:r>
              <a:rPr kumimoji="1" lang="ja-JP" altLang="en-US" sz="2600" dirty="0"/>
              <a:t>として、</a:t>
            </a:r>
            <a:r>
              <a:rPr kumimoji="1" lang="en-US" altLang="ja-JP" sz="2600" dirty="0"/>
              <a:t> Web of Science </a:t>
            </a:r>
            <a:r>
              <a:rPr kumimoji="1" lang="en-US" altLang="ja-JP" sz="2600" u="sng" dirty="0" err="1">
                <a:solidFill>
                  <a:srgbClr val="C00000"/>
                </a:solidFill>
              </a:rPr>
              <a:t>ResearcherID</a:t>
            </a:r>
            <a:r>
              <a:rPr kumimoji="1" lang="ja-JP" altLang="en-US" sz="2600" dirty="0" err="1"/>
              <a:t>、</a:t>
            </a:r>
            <a:r>
              <a:rPr kumimoji="1" lang="ja-JP" altLang="en-US" sz="2600" dirty="0"/>
              <a:t> 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ORCID </a:t>
            </a:r>
            <a:r>
              <a:rPr kumimoji="1" lang="en-US" altLang="ja-JP" sz="2600" u="sng" dirty="0" err="1">
                <a:solidFill>
                  <a:srgbClr val="C00000"/>
                </a:solidFill>
              </a:rPr>
              <a:t>iD</a:t>
            </a:r>
            <a:r>
              <a:rPr kumimoji="1" lang="ja-JP" altLang="en-US" sz="2600" dirty="0"/>
              <a:t>（オーキッド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）があり、そのいずれかを取得している研究者であれば、業績を把握するのは容易。</a:t>
            </a:r>
            <a:br>
              <a:rPr kumimoji="1" lang="en-US" altLang="ja-JP" sz="2600" dirty="0"/>
            </a:br>
            <a:r>
              <a:rPr kumimoji="1" lang="ja-JP" altLang="en-US" sz="2600" dirty="0"/>
              <a:t>ただし、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研究者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ID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を取得していない方も多い</a:t>
            </a:r>
            <a:endParaRPr kumimoji="1" lang="en-US" altLang="ja-JP" sz="2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B0B395-B77A-4264-94ED-8694AE4B8F02}"/>
              </a:ext>
            </a:extLst>
          </p:cNvPr>
          <p:cNvSpPr txBox="1"/>
          <p:nvPr/>
        </p:nvSpPr>
        <p:spPr>
          <a:xfrm>
            <a:off x="1222310" y="4952694"/>
            <a:ext cx="7576457" cy="9819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sz="2600" dirty="0"/>
              <a:t>まず始めに、その研究者が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研究者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ID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を取得しているかどうか調べる</a:t>
            </a:r>
            <a:r>
              <a:rPr kumimoji="1" lang="ja-JP" altLang="en-US" sz="2600" dirty="0"/>
              <a:t>必要がある</a:t>
            </a:r>
            <a:endParaRPr kumimoji="1" lang="en-US" altLang="ja-JP" sz="2600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D4F66A5F-F972-49DA-9DBC-17AA635EC72B}"/>
              </a:ext>
            </a:extLst>
          </p:cNvPr>
          <p:cNvSpPr/>
          <p:nvPr/>
        </p:nvSpPr>
        <p:spPr>
          <a:xfrm>
            <a:off x="4690345" y="4175514"/>
            <a:ext cx="640387" cy="7266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F2E8F6-F89A-4269-9A8A-D6B3F5A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92FC40-613E-4ECB-B629-9CC4483BD70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</a:p>
        </p:txBody>
      </p:sp>
    </p:spTree>
    <p:extLst>
      <p:ext uri="{BB962C8B-B14F-4D97-AF65-F5344CB8AC3E}">
        <p14:creationId xmlns:p14="http://schemas.microsoft.com/office/powerpoint/2010/main" val="1816728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小波 16">
            <a:extLst>
              <a:ext uri="{FF2B5EF4-FFF2-40B4-BE49-F238E27FC236}">
                <a16:creationId xmlns:a16="http://schemas.microsoft.com/office/drawing/2014/main" id="{2F857763-C186-49FF-8DAE-D2772E4CAF14}"/>
              </a:ext>
            </a:extLst>
          </p:cNvPr>
          <p:cNvSpPr/>
          <p:nvPr/>
        </p:nvSpPr>
        <p:spPr>
          <a:xfrm>
            <a:off x="2337102" y="6024129"/>
            <a:ext cx="2929812" cy="833870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B8BC15-BC86-453F-A8A0-F8A8381B9E90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785C69-93E0-4AF9-8B3A-EE7271166741}"/>
              </a:ext>
            </a:extLst>
          </p:cNvPr>
          <p:cNvSpPr txBox="1"/>
          <p:nvPr/>
        </p:nvSpPr>
        <p:spPr>
          <a:xfrm>
            <a:off x="320357" y="989786"/>
            <a:ext cx="895309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事例）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大隅良典</a:t>
            </a:r>
            <a:r>
              <a:rPr kumimoji="1" lang="ja-JP" altLang="en-US" sz="2000" dirty="0"/>
              <a:t>氏（</a:t>
            </a:r>
            <a:r>
              <a:rPr kumimoji="1" lang="en-US" altLang="ja-JP" dirty="0"/>
              <a:t>2016</a:t>
            </a:r>
            <a:r>
              <a:rPr kumimoji="1" lang="ja-JP" altLang="en-US" dirty="0"/>
              <a:t>年ノーベル生理学・医学賞受賞者</a:t>
            </a:r>
            <a:r>
              <a:rPr kumimoji="1" lang="ja-JP" altLang="en-US" sz="2000" dirty="0"/>
              <a:t>）の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研究者</a:t>
            </a:r>
            <a:r>
              <a:rPr kumimoji="1" lang="en-US" altLang="ja-JP" sz="2000" u="sng" dirty="0">
                <a:solidFill>
                  <a:srgbClr val="C00000"/>
                </a:solidFill>
              </a:rPr>
              <a:t>ID</a:t>
            </a:r>
            <a:r>
              <a:rPr kumimoji="1" lang="ja-JP" altLang="en-US" sz="2000" dirty="0"/>
              <a:t>を調べる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648F94-0908-4DE9-A7F6-4F4B3BCA8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9"/>
          <a:stretch/>
        </p:blipFill>
        <p:spPr>
          <a:xfrm>
            <a:off x="1117935" y="1972518"/>
            <a:ext cx="6057900" cy="4748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D3C9588E-924D-4658-B813-028B328F6F75}"/>
              </a:ext>
            </a:extLst>
          </p:cNvPr>
          <p:cNvSpPr/>
          <p:nvPr/>
        </p:nvSpPr>
        <p:spPr>
          <a:xfrm>
            <a:off x="3400670" y="4294110"/>
            <a:ext cx="2228850" cy="646331"/>
          </a:xfrm>
          <a:prstGeom prst="wedgeRectCallout">
            <a:avLst>
              <a:gd name="adj1" fmla="val -78277"/>
              <a:gd name="adj2" fmla="val -23661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</a:t>
            </a:r>
            <a:r>
              <a:rPr kumimoji="1" lang="en-US" altLang="ja-JP" dirty="0">
                <a:solidFill>
                  <a:schemeClr val="tx1"/>
                </a:solidFill>
              </a:rPr>
              <a:t>Researchers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を選択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6B42BC3-7E74-49B8-AC5C-CBD3FCD619A6}"/>
              </a:ext>
            </a:extLst>
          </p:cNvPr>
          <p:cNvSpPr/>
          <p:nvPr/>
        </p:nvSpPr>
        <p:spPr>
          <a:xfrm>
            <a:off x="1446158" y="3251864"/>
            <a:ext cx="1211693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B52FE753-B980-416C-9041-D5B4CD82E9BC}"/>
              </a:ext>
            </a:extLst>
          </p:cNvPr>
          <p:cNvSpPr/>
          <p:nvPr/>
        </p:nvSpPr>
        <p:spPr>
          <a:xfrm>
            <a:off x="3400670" y="2438306"/>
            <a:ext cx="2118488" cy="646331"/>
          </a:xfrm>
          <a:prstGeom prst="wedgeRectCallout">
            <a:avLst>
              <a:gd name="adj1" fmla="val -81140"/>
              <a:gd name="adj2" fmla="val 7233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Analyze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」をクリックし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0782CD9-67AF-4331-B8BE-BC0354C0ABE7}"/>
              </a:ext>
            </a:extLst>
          </p:cNvPr>
          <p:cNvSpPr/>
          <p:nvPr/>
        </p:nvSpPr>
        <p:spPr>
          <a:xfrm>
            <a:off x="1446157" y="4294110"/>
            <a:ext cx="1211693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3692F89-3243-471A-BAA9-A8C16932554C}"/>
              </a:ext>
            </a:extLst>
          </p:cNvPr>
          <p:cNvSpPr txBox="1"/>
          <p:nvPr/>
        </p:nvSpPr>
        <p:spPr>
          <a:xfrm>
            <a:off x="320357" y="1450056"/>
            <a:ext cx="763414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（１）「初期画面」から「</a:t>
            </a:r>
            <a:r>
              <a:rPr kumimoji="1" lang="en-US" altLang="ja-JP" sz="2000" dirty="0"/>
              <a:t>Analyze</a:t>
            </a:r>
            <a:r>
              <a:rPr kumimoji="1" lang="ja-JP" altLang="en-US" sz="2000" dirty="0"/>
              <a:t>」－「</a:t>
            </a:r>
            <a:r>
              <a:rPr kumimoji="1" lang="en-US" altLang="ja-JP" sz="2000" dirty="0"/>
              <a:t>Researchers</a:t>
            </a:r>
            <a:r>
              <a:rPr kumimoji="1" lang="ja-JP" altLang="en-US" sz="2000" dirty="0"/>
              <a:t>」を選択する</a:t>
            </a:r>
          </a:p>
        </p:txBody>
      </p:sp>
    </p:spTree>
    <p:extLst>
      <p:ext uri="{BB962C8B-B14F-4D97-AF65-F5344CB8AC3E}">
        <p14:creationId xmlns:p14="http://schemas.microsoft.com/office/powerpoint/2010/main" val="4137988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972D0DF-7679-4BA8-9290-378ABD136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30"/>
          <a:stretch/>
        </p:blipFill>
        <p:spPr>
          <a:xfrm>
            <a:off x="1147763" y="2077356"/>
            <a:ext cx="3524250" cy="4451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11D47B-2C08-4BBD-A5EE-2F6718B041E1}"/>
              </a:ext>
            </a:extLst>
          </p:cNvPr>
          <p:cNvSpPr txBox="1"/>
          <p:nvPr/>
        </p:nvSpPr>
        <p:spPr>
          <a:xfrm>
            <a:off x="320357" y="1062806"/>
            <a:ext cx="8392041" cy="86177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（２）「フィルター・指標設定エリア」で、絞り込み条件を指定する。</a:t>
            </a:r>
            <a:br>
              <a:rPr kumimoji="1" lang="en-US" altLang="ja-JP" sz="2000" dirty="0"/>
            </a:br>
            <a:endParaRPr kumimoji="1" lang="en-US" altLang="ja-JP" sz="1000" dirty="0"/>
          </a:p>
          <a:p>
            <a:r>
              <a:rPr kumimoji="1" lang="ja-JP" altLang="en-US" sz="2000" dirty="0"/>
              <a:t>　　　まず</a:t>
            </a:r>
            <a:r>
              <a:rPr kumimoji="1" lang="ja-JP" altLang="en-US" sz="2000" dirty="0">
                <a:solidFill>
                  <a:schemeClr val="tx1"/>
                </a:solidFill>
              </a:rPr>
              <a:t>「</a:t>
            </a:r>
            <a:r>
              <a:rPr kumimoji="1" lang="en-US" altLang="ja-JP" sz="2000" dirty="0">
                <a:solidFill>
                  <a:schemeClr val="tx1"/>
                </a:solidFill>
              </a:rPr>
              <a:t>Publication Date</a:t>
            </a:r>
            <a:r>
              <a:rPr kumimoji="1" lang="ja-JP" altLang="en-US" sz="2000" dirty="0">
                <a:solidFill>
                  <a:schemeClr val="tx1"/>
                </a:solidFill>
              </a:rPr>
              <a:t>」 で</a:t>
            </a:r>
            <a:r>
              <a:rPr kumimoji="1" lang="ja-JP" altLang="en-US" sz="2000" dirty="0"/>
              <a:t>「</a:t>
            </a:r>
            <a:r>
              <a:rPr kumimoji="1" lang="en-US" altLang="ja-JP" sz="2000" dirty="0">
                <a:solidFill>
                  <a:schemeClr val="tx1"/>
                </a:solidFill>
              </a:rPr>
              <a:t>All years (1980-2021)</a:t>
            </a:r>
            <a:r>
              <a:rPr kumimoji="1" lang="ja-JP" altLang="en-US" sz="2000" dirty="0"/>
              <a:t>」を選択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CE4985-D256-481D-9363-508418A62440}"/>
              </a:ext>
            </a:extLst>
          </p:cNvPr>
          <p:cNvSpPr/>
          <p:nvPr/>
        </p:nvSpPr>
        <p:spPr>
          <a:xfrm>
            <a:off x="1533234" y="5594677"/>
            <a:ext cx="2753308" cy="4211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D218D269-B86C-4E2F-9308-BF8304F9BAF6}"/>
              </a:ext>
            </a:extLst>
          </p:cNvPr>
          <p:cNvSpPr/>
          <p:nvPr/>
        </p:nvSpPr>
        <p:spPr>
          <a:xfrm>
            <a:off x="4182733" y="4053163"/>
            <a:ext cx="2903868" cy="923330"/>
          </a:xfrm>
          <a:prstGeom prst="wedgeRectCallout">
            <a:avLst>
              <a:gd name="adj1" fmla="val -46791"/>
              <a:gd name="adj2" fmla="val 11628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Publication Date</a:t>
            </a:r>
            <a:r>
              <a:rPr kumimoji="1" lang="ja-JP" altLang="en-US" dirty="0">
                <a:solidFill>
                  <a:schemeClr val="tx1"/>
                </a:solidFill>
              </a:rPr>
              <a:t>」で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All years (1980-2021)</a:t>
            </a:r>
            <a:r>
              <a:rPr kumimoji="1" lang="ja-JP" altLang="en-US" dirty="0">
                <a:solidFill>
                  <a:schemeClr val="tx1"/>
                </a:solidFill>
              </a:rPr>
              <a:t>」を選択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F028C0-899E-4923-8515-A80F28B9B564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</p:spTree>
    <p:extLst>
      <p:ext uri="{BB962C8B-B14F-4D97-AF65-F5344CB8AC3E}">
        <p14:creationId xmlns:p14="http://schemas.microsoft.com/office/powerpoint/2010/main" val="4067272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65B1573-5F0F-413A-87B8-48C5D42E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989" y="1584844"/>
            <a:ext cx="3505200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128B86-9155-4EFF-8DC0-20A47BCD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39" y="1584844"/>
            <a:ext cx="3467100" cy="2714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29CD45-F6C3-42AF-B046-4854055AA6B7}"/>
              </a:ext>
            </a:extLst>
          </p:cNvPr>
          <p:cNvSpPr txBox="1"/>
          <p:nvPr/>
        </p:nvSpPr>
        <p:spPr>
          <a:xfrm>
            <a:off x="320357" y="1016902"/>
            <a:ext cx="598445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（３）「</a:t>
            </a:r>
            <a:r>
              <a:rPr kumimoji="1" lang="en-US" altLang="ja-JP" sz="2000" dirty="0"/>
              <a:t>Person Name or ID</a:t>
            </a:r>
            <a:r>
              <a:rPr kumimoji="1" lang="ja-JP" altLang="en-US" sz="2000" dirty="0"/>
              <a:t>」で、以下のとおり指定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712F681-3C01-4534-A5D9-355AA2771A6B}"/>
              </a:ext>
            </a:extLst>
          </p:cNvPr>
          <p:cNvSpPr/>
          <p:nvPr/>
        </p:nvSpPr>
        <p:spPr>
          <a:xfrm>
            <a:off x="784341" y="2863515"/>
            <a:ext cx="3258269" cy="3609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52ED6FB2-F4D9-4CEE-AA25-DCCBF87132A5}"/>
              </a:ext>
            </a:extLst>
          </p:cNvPr>
          <p:cNvSpPr/>
          <p:nvPr/>
        </p:nvSpPr>
        <p:spPr>
          <a:xfrm>
            <a:off x="1118938" y="1774253"/>
            <a:ext cx="2695074" cy="646331"/>
          </a:xfrm>
          <a:prstGeom prst="wedgeRectCallout">
            <a:avLst>
              <a:gd name="adj1" fmla="val -23612"/>
              <a:gd name="adj2" fmla="val 11328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Person Name or ID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B21850F-1C11-49D0-89FE-D8348CF05173}"/>
              </a:ext>
            </a:extLst>
          </p:cNvPr>
          <p:cNvSpPr/>
          <p:nvPr/>
        </p:nvSpPr>
        <p:spPr>
          <a:xfrm>
            <a:off x="5953783" y="3705019"/>
            <a:ext cx="2319320" cy="2947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2C29B2F3-EB9F-4DED-9886-EAC797DBD2CA}"/>
              </a:ext>
            </a:extLst>
          </p:cNvPr>
          <p:cNvSpPr/>
          <p:nvPr/>
        </p:nvSpPr>
        <p:spPr>
          <a:xfrm>
            <a:off x="5953783" y="2890856"/>
            <a:ext cx="2817238" cy="646331"/>
          </a:xfrm>
          <a:prstGeom prst="wedgeRectCallout">
            <a:avLst>
              <a:gd name="adj1" fmla="val 20728"/>
              <a:gd name="adj2" fmla="val 7279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</a:t>
            </a:r>
            <a:r>
              <a:rPr kumimoji="1" lang="en-US" altLang="ja-JP" dirty="0">
                <a:solidFill>
                  <a:schemeClr val="tx1"/>
                </a:solidFill>
              </a:rPr>
              <a:t>Name</a:t>
            </a:r>
            <a:r>
              <a:rPr kumimoji="1" lang="ja-JP" altLang="en-US" dirty="0">
                <a:solidFill>
                  <a:schemeClr val="tx1"/>
                </a:solidFill>
              </a:rPr>
              <a:t>」が選択されて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いることを確認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48D8A73-0722-4F7F-B49C-648F8D496A85}"/>
              </a:ext>
            </a:extLst>
          </p:cNvPr>
          <p:cNvSpPr/>
          <p:nvPr/>
        </p:nvSpPr>
        <p:spPr>
          <a:xfrm>
            <a:off x="5953783" y="5088490"/>
            <a:ext cx="2737652" cy="369332"/>
          </a:xfrm>
          <a:prstGeom prst="wedgeRectCallout">
            <a:avLst>
              <a:gd name="adj1" fmla="val 52419"/>
              <a:gd name="adj2" fmla="val -16557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③一番下にスクロール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6D7886D-349B-42FC-905A-C8365CD4EB9A}"/>
              </a:ext>
            </a:extLst>
          </p:cNvPr>
          <p:cNvSpPr/>
          <p:nvPr/>
        </p:nvSpPr>
        <p:spPr>
          <a:xfrm>
            <a:off x="8829081" y="3019011"/>
            <a:ext cx="367180" cy="22541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DD53C886-62B1-48D4-80AA-AB6F5BB5802F}"/>
              </a:ext>
            </a:extLst>
          </p:cNvPr>
          <p:cNvSpPr/>
          <p:nvPr/>
        </p:nvSpPr>
        <p:spPr>
          <a:xfrm rot="16200000">
            <a:off x="4636816" y="2405400"/>
            <a:ext cx="640387" cy="122722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F4CA14F7-8B7D-47FE-89BE-636850FAD9C0}"/>
              </a:ext>
            </a:extLst>
          </p:cNvPr>
          <p:cNvSpPr/>
          <p:nvPr/>
        </p:nvSpPr>
        <p:spPr>
          <a:xfrm>
            <a:off x="2156835" y="5404656"/>
            <a:ext cx="2737652" cy="369332"/>
          </a:xfrm>
          <a:prstGeom prst="wedgeRectCallout">
            <a:avLst>
              <a:gd name="adj1" fmla="val 19458"/>
              <a:gd name="adj2" fmla="val 1359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（次ページへ）</a:t>
            </a: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E44637CF-EF4D-46F8-AF85-91D25854E764}"/>
              </a:ext>
            </a:extLst>
          </p:cNvPr>
          <p:cNvSpPr/>
          <p:nvPr/>
        </p:nvSpPr>
        <p:spPr>
          <a:xfrm rot="5400000">
            <a:off x="4636816" y="4975711"/>
            <a:ext cx="640387" cy="122722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3F00D63-3750-4303-8509-02E8A66F1103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</p:spTree>
    <p:extLst>
      <p:ext uri="{BB962C8B-B14F-4D97-AF65-F5344CB8AC3E}">
        <p14:creationId xmlns:p14="http://schemas.microsoft.com/office/powerpoint/2010/main" val="851736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1A3F78F-A17A-4DA7-85A9-0099447B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38" y="1673156"/>
            <a:ext cx="3476625" cy="3371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1246F4F-A054-4D57-86DD-77EDB29F5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38" y="1673156"/>
            <a:ext cx="3543300" cy="3848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29CD45-F6C3-42AF-B046-4854055AA6B7}"/>
              </a:ext>
            </a:extLst>
          </p:cNvPr>
          <p:cNvSpPr txBox="1"/>
          <p:nvPr/>
        </p:nvSpPr>
        <p:spPr>
          <a:xfrm>
            <a:off x="320357" y="1016902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712F681-3C01-4534-A5D9-355AA2771A6B}"/>
              </a:ext>
            </a:extLst>
          </p:cNvPr>
          <p:cNvSpPr/>
          <p:nvPr/>
        </p:nvSpPr>
        <p:spPr>
          <a:xfrm>
            <a:off x="889294" y="4001406"/>
            <a:ext cx="2695075" cy="4021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52ED6FB2-F4D9-4CEE-AA25-DCCBF87132A5}"/>
              </a:ext>
            </a:extLst>
          </p:cNvPr>
          <p:cNvSpPr/>
          <p:nvPr/>
        </p:nvSpPr>
        <p:spPr>
          <a:xfrm>
            <a:off x="1002800" y="2488339"/>
            <a:ext cx="2323508" cy="923330"/>
          </a:xfrm>
          <a:prstGeom prst="wedgeRectCallout">
            <a:avLst>
              <a:gd name="adj1" fmla="val -23612"/>
              <a:gd name="adj2" fmla="val 11328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④入力欄に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Ohsumi, Yoshinori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と入力し</a:t>
            </a: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DD53C886-62B1-48D4-80AA-AB6F5BB5802F}"/>
              </a:ext>
            </a:extLst>
          </p:cNvPr>
          <p:cNvSpPr/>
          <p:nvPr/>
        </p:nvSpPr>
        <p:spPr>
          <a:xfrm rot="16200000">
            <a:off x="4636816" y="2405400"/>
            <a:ext cx="640387" cy="122722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BE3DD3F-FC99-4387-92E5-416668F93B4C}"/>
              </a:ext>
            </a:extLst>
          </p:cNvPr>
          <p:cNvSpPr/>
          <p:nvPr/>
        </p:nvSpPr>
        <p:spPr>
          <a:xfrm>
            <a:off x="889294" y="4458626"/>
            <a:ext cx="2695075" cy="2938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70E66D38-6BE4-47D0-A3A9-41218DA4123C}"/>
              </a:ext>
            </a:extLst>
          </p:cNvPr>
          <p:cNvSpPr/>
          <p:nvPr/>
        </p:nvSpPr>
        <p:spPr>
          <a:xfrm>
            <a:off x="889294" y="5269031"/>
            <a:ext cx="2805036" cy="923330"/>
          </a:xfrm>
          <a:prstGeom prst="wedgeRectCallout">
            <a:avLst>
              <a:gd name="adj1" fmla="val -24041"/>
              <a:gd name="adj2" fmla="val -10172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⑤表示された選択肢から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Ohsumi, Yoshinori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を選択</a:t>
            </a: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02462019-98E1-44B3-8724-D1671046B5DC}"/>
              </a:ext>
            </a:extLst>
          </p:cNvPr>
          <p:cNvSpPr/>
          <p:nvPr/>
        </p:nvSpPr>
        <p:spPr>
          <a:xfrm>
            <a:off x="6559572" y="5269031"/>
            <a:ext cx="2335396" cy="923330"/>
          </a:xfrm>
          <a:prstGeom prst="wedgeRectCallout">
            <a:avLst>
              <a:gd name="adj1" fmla="val 20964"/>
              <a:gd name="adj2" fmla="val -8608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⑦最後に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Update results</a:t>
            </a:r>
            <a:r>
              <a:rPr kumimoji="1" lang="ja-JP" altLang="en-US" dirty="0">
                <a:solidFill>
                  <a:schemeClr val="tx1"/>
                </a:solidFill>
              </a:rPr>
              <a:t>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026774D-96BC-4D39-B3B2-AF0BD0AE9880}"/>
              </a:ext>
            </a:extLst>
          </p:cNvPr>
          <p:cNvSpPr/>
          <p:nvPr/>
        </p:nvSpPr>
        <p:spPr>
          <a:xfrm>
            <a:off x="7338938" y="4458626"/>
            <a:ext cx="1543199" cy="4680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AF58D5E-C7A7-4591-8EF8-B1B5B7E19D32}"/>
              </a:ext>
            </a:extLst>
          </p:cNvPr>
          <p:cNvSpPr/>
          <p:nvPr/>
        </p:nvSpPr>
        <p:spPr>
          <a:xfrm>
            <a:off x="6160168" y="3303109"/>
            <a:ext cx="1639016" cy="29139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F8238045-D86C-4BC6-97EB-157C9BA36013}"/>
              </a:ext>
            </a:extLst>
          </p:cNvPr>
          <p:cNvSpPr/>
          <p:nvPr/>
        </p:nvSpPr>
        <p:spPr>
          <a:xfrm>
            <a:off x="6559572" y="2215354"/>
            <a:ext cx="1854155" cy="646331"/>
          </a:xfrm>
          <a:prstGeom prst="wedgeRectCallout">
            <a:avLst>
              <a:gd name="adj1" fmla="val -26670"/>
              <a:gd name="adj2" fmla="val 11220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⑥選択したものがセットされた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FB77AD6-8805-4429-AD69-C4D532669227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</p:spTree>
    <p:extLst>
      <p:ext uri="{BB962C8B-B14F-4D97-AF65-F5344CB8AC3E}">
        <p14:creationId xmlns:p14="http://schemas.microsoft.com/office/powerpoint/2010/main" val="6967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9663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600" dirty="0"/>
              <a:t>における検索履歴・論文データの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保存と読み出し</a:t>
            </a:r>
            <a:r>
              <a:rPr kumimoji="1" lang="en-US" altLang="ja-JP" sz="2600" dirty="0"/>
              <a:t>											 </a:t>
            </a:r>
            <a:r>
              <a:rPr kumimoji="1" lang="en-US" altLang="ja-JP" sz="2600" dirty="0">
                <a:solidFill>
                  <a:srgbClr val="0070C0"/>
                </a:solidFill>
              </a:rPr>
              <a:t>86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）検索履歴の参照・保存（検索アラートの作成）</a:t>
            </a:r>
            <a:r>
              <a:rPr kumimoji="1" lang="en-US" altLang="ja-JP" sz="2600" dirty="0"/>
              <a:t>	 </a:t>
            </a:r>
            <a:r>
              <a:rPr kumimoji="1" lang="en-US" altLang="ja-JP" sz="2600" dirty="0">
                <a:solidFill>
                  <a:srgbClr val="0070C0"/>
                </a:solidFill>
              </a:rPr>
              <a:t>87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）検索アラート（保存した検索式）の呼出・実行</a:t>
            </a:r>
            <a:r>
              <a:rPr kumimoji="1" lang="en-US" altLang="ja-JP" sz="2600" dirty="0"/>
              <a:t>	 </a:t>
            </a:r>
            <a:r>
              <a:rPr kumimoji="1" lang="en-US" altLang="ja-JP" sz="2600" dirty="0">
                <a:solidFill>
                  <a:srgbClr val="0070C0"/>
                </a:solidFill>
              </a:rPr>
              <a:t>90</a:t>
            </a:r>
            <a:br>
              <a:rPr kumimoji="1" lang="en-US" altLang="ja-JP" sz="2600" dirty="0"/>
            </a:br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）検索アラート（保存した検索式）の削除</a:t>
            </a:r>
            <a:r>
              <a:rPr kumimoji="1" lang="en-US" altLang="ja-JP" sz="2600" dirty="0"/>
              <a:t>			 </a:t>
            </a:r>
            <a:r>
              <a:rPr kumimoji="1" lang="en-US" altLang="ja-JP" sz="2600" dirty="0">
                <a:solidFill>
                  <a:srgbClr val="0070C0"/>
                </a:solidFill>
              </a:rPr>
              <a:t>91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）論文データのマークリストへの追加</a:t>
            </a:r>
            <a:r>
              <a:rPr kumimoji="1" lang="en-US" altLang="ja-JP" sz="2600" dirty="0"/>
              <a:t>				 </a:t>
            </a:r>
            <a:r>
              <a:rPr kumimoji="1" lang="en-US" altLang="ja-JP" sz="2600" dirty="0">
                <a:solidFill>
                  <a:srgbClr val="0070C0"/>
                </a:solidFill>
              </a:rPr>
              <a:t>93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5</a:t>
            </a:r>
            <a:r>
              <a:rPr kumimoji="1" lang="ja-JP" altLang="en-US" sz="2600" dirty="0"/>
              <a:t>）マークリスト上の論文データの削除</a:t>
            </a:r>
            <a:r>
              <a:rPr kumimoji="1" lang="en-US" altLang="ja-JP" sz="2600" dirty="0"/>
              <a:t>				 </a:t>
            </a:r>
            <a:r>
              <a:rPr kumimoji="1" lang="en-US" altLang="ja-JP" sz="2600" dirty="0">
                <a:solidFill>
                  <a:srgbClr val="0070C0"/>
                </a:solidFill>
              </a:rPr>
              <a:t>97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6</a:t>
            </a:r>
            <a:r>
              <a:rPr kumimoji="1" lang="ja-JP" altLang="en-US" sz="2600" dirty="0"/>
              <a:t>）マークリスト上の論文データのエクスポート</a:t>
            </a:r>
            <a:r>
              <a:rPr kumimoji="1" lang="en-US" altLang="ja-JP" sz="2600" dirty="0"/>
              <a:t>		 </a:t>
            </a:r>
            <a:r>
              <a:rPr kumimoji="1" lang="en-US" altLang="ja-JP" sz="2600" dirty="0">
                <a:solidFill>
                  <a:srgbClr val="0070C0"/>
                </a:solidFill>
              </a:rPr>
              <a:t>99</a:t>
            </a: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7</a:t>
            </a:r>
            <a:r>
              <a:rPr kumimoji="1" lang="ja-JP" altLang="en-US" sz="2600" dirty="0"/>
              <a:t>）検索した論文データのエクスポート</a:t>
            </a:r>
            <a:r>
              <a:rPr kumimoji="1" lang="en-US" altLang="ja-JP" sz="2600" dirty="0"/>
              <a:t>				</a:t>
            </a:r>
            <a:r>
              <a:rPr kumimoji="1" lang="en-US" altLang="ja-JP" sz="2600" dirty="0">
                <a:solidFill>
                  <a:srgbClr val="0070C0"/>
                </a:solidFill>
              </a:rPr>
              <a:t>101</a:t>
            </a:r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7.</a:t>
            </a:r>
            <a:r>
              <a:rPr kumimoji="1" lang="ja-JP" altLang="en-US" sz="2600" dirty="0"/>
              <a:t>　マニュアル・参考情報</a:t>
            </a:r>
            <a:r>
              <a:rPr kumimoji="1" lang="en-US" altLang="ja-JP" sz="2600" dirty="0"/>
              <a:t>									</a:t>
            </a:r>
            <a:r>
              <a:rPr kumimoji="1" lang="en-US" altLang="ja-JP" sz="2600" dirty="0">
                <a:solidFill>
                  <a:srgbClr val="0070C0"/>
                </a:solidFill>
              </a:rPr>
              <a:t>103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072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8CF3564-4FE7-4A5E-AAE4-D96DD8AAF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66"/>
          <a:stretch/>
        </p:blipFill>
        <p:spPr>
          <a:xfrm>
            <a:off x="119062" y="1480896"/>
            <a:ext cx="9667875" cy="43602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5743AAF-6AD1-4376-A37C-1402A387C8D3}"/>
              </a:ext>
            </a:extLst>
          </p:cNvPr>
          <p:cNvSpPr/>
          <p:nvPr/>
        </p:nvSpPr>
        <p:spPr>
          <a:xfrm>
            <a:off x="7400795" y="2809621"/>
            <a:ext cx="329371" cy="4198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3449616" y="3857556"/>
            <a:ext cx="3647152" cy="1200329"/>
          </a:xfrm>
          <a:prstGeom prst="wedgeRectCallout">
            <a:avLst>
              <a:gd name="adj1" fmla="val 55566"/>
              <a:gd name="adj2" fmla="val -10351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複数の研究者が表示されているが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該当の研究者を見つけ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Web of Science Documents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の数字をクリック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207463" y="2764304"/>
            <a:ext cx="9453895" cy="66469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DC1F67-BF84-436A-B3D4-259ECB02414E}"/>
              </a:ext>
            </a:extLst>
          </p:cNvPr>
          <p:cNvSpPr txBox="1"/>
          <p:nvPr/>
        </p:nvSpPr>
        <p:spPr>
          <a:xfrm>
            <a:off x="320357" y="1016902"/>
            <a:ext cx="943989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（４）該当の研究者を見つけ、「</a:t>
            </a:r>
            <a:r>
              <a:rPr kumimoji="1" lang="en-US" altLang="ja-JP" sz="2000" dirty="0"/>
              <a:t>Web of Science Documents</a:t>
            </a:r>
            <a:r>
              <a:rPr kumimoji="1" lang="ja-JP" altLang="en-US" sz="2000" dirty="0"/>
              <a:t>」の数字をクリック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7B0D7EF0-4E6A-4D79-A6A2-8F2168CABF5C}"/>
              </a:ext>
            </a:extLst>
          </p:cNvPr>
          <p:cNvSpPr/>
          <p:nvPr/>
        </p:nvSpPr>
        <p:spPr>
          <a:xfrm>
            <a:off x="4632805" y="5542428"/>
            <a:ext cx="640387" cy="72665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D23B92-057E-4E04-9288-D54FE07F1B3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</p:spTree>
    <p:extLst>
      <p:ext uri="{BB962C8B-B14F-4D97-AF65-F5344CB8AC3E}">
        <p14:creationId xmlns:p14="http://schemas.microsoft.com/office/powerpoint/2010/main" val="2428193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8052F27-0784-4C11-AE75-D042486E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609725"/>
            <a:ext cx="8848725" cy="3638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5743AAF-6AD1-4376-A37C-1402A387C8D3}"/>
              </a:ext>
            </a:extLst>
          </p:cNvPr>
          <p:cNvSpPr/>
          <p:nvPr/>
        </p:nvSpPr>
        <p:spPr>
          <a:xfrm>
            <a:off x="651079" y="2869778"/>
            <a:ext cx="1695079" cy="9877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2318537" y="4183583"/>
            <a:ext cx="2954655" cy="369332"/>
          </a:xfrm>
          <a:prstGeom prst="wedgeRectCallout">
            <a:avLst>
              <a:gd name="adj1" fmla="val -47050"/>
              <a:gd name="adj2" fmla="val -139351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いずれかの論文をクリック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DC1F67-BF84-436A-B3D4-259ECB02414E}"/>
              </a:ext>
            </a:extLst>
          </p:cNvPr>
          <p:cNvSpPr txBox="1"/>
          <p:nvPr/>
        </p:nvSpPr>
        <p:spPr>
          <a:xfrm>
            <a:off x="320357" y="1016902"/>
            <a:ext cx="7622600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（５）論文の一覧が表示されるので、いずれかの論文をクリック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7B0D7EF0-4E6A-4D79-A6A2-8F2168CABF5C}"/>
              </a:ext>
            </a:extLst>
          </p:cNvPr>
          <p:cNvSpPr/>
          <p:nvPr/>
        </p:nvSpPr>
        <p:spPr>
          <a:xfrm>
            <a:off x="4632805" y="4988974"/>
            <a:ext cx="640387" cy="72665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B2240A-D5EE-4137-84DC-3AD5EBFA83FE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</p:spTree>
    <p:extLst>
      <p:ext uri="{BB962C8B-B14F-4D97-AF65-F5344CB8AC3E}">
        <p14:creationId xmlns:p14="http://schemas.microsoft.com/office/powerpoint/2010/main" val="2575148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B477C9D-1564-4A05-B75C-1298741C5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30"/>
          <a:stretch/>
        </p:blipFill>
        <p:spPr>
          <a:xfrm>
            <a:off x="676275" y="1536293"/>
            <a:ext cx="8553450" cy="52013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3868727" y="3022993"/>
            <a:ext cx="4753353" cy="923330"/>
          </a:xfrm>
          <a:prstGeom prst="wedgeRectCallout">
            <a:avLst>
              <a:gd name="adj1" fmla="val -34162"/>
              <a:gd name="adj2" fmla="val 27050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View Web of Science </a:t>
            </a:r>
            <a:r>
              <a:rPr kumimoji="1" lang="en-US" altLang="ja-JP" dirty="0" err="1">
                <a:solidFill>
                  <a:schemeClr val="tx1"/>
                </a:solidFill>
              </a:rPr>
              <a:t>RearcherID</a:t>
            </a:r>
            <a:r>
              <a:rPr kumimoji="1" lang="en-US" altLang="ja-JP" dirty="0">
                <a:solidFill>
                  <a:schemeClr val="tx1"/>
                </a:solidFill>
              </a:rPr>
              <a:t> and ORCID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の表示があれば、研究者</a:t>
            </a:r>
            <a:r>
              <a:rPr kumimoji="1" lang="en-US" altLang="ja-JP" dirty="0">
                <a:solidFill>
                  <a:schemeClr val="tx1"/>
                </a:solidFill>
              </a:rPr>
              <a:t>ID</a:t>
            </a:r>
            <a:r>
              <a:rPr kumimoji="1" lang="ja-JP" altLang="en-US" dirty="0">
                <a:solidFill>
                  <a:schemeClr val="tx1"/>
                </a:solidFill>
              </a:rPr>
              <a:t>を取得している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可能性があるのでクリック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1300223" y="5994708"/>
            <a:ext cx="3470372" cy="27374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DA41DEA-F3E3-45FC-AFCB-6992CBD2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F9101A-7AD6-4DF5-B6C8-DE84F91DBBFF}"/>
              </a:ext>
            </a:extLst>
          </p:cNvPr>
          <p:cNvSpPr txBox="1"/>
          <p:nvPr/>
        </p:nvSpPr>
        <p:spPr>
          <a:xfrm>
            <a:off x="302734" y="1016901"/>
            <a:ext cx="870648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kumimoji="1" lang="ja-JP" altLang="en-US" sz="2000" dirty="0"/>
              <a:t>（６）</a:t>
            </a:r>
            <a:r>
              <a:rPr kumimoji="1" lang="ja-JP" altLang="en-US" sz="2000" dirty="0">
                <a:solidFill>
                  <a:schemeClr val="tx1"/>
                </a:solidFill>
              </a:rPr>
              <a:t>「</a:t>
            </a:r>
            <a:r>
              <a:rPr kumimoji="1" lang="en-US" altLang="ja-JP" sz="2000" dirty="0">
                <a:solidFill>
                  <a:schemeClr val="tx1"/>
                </a:solidFill>
              </a:rPr>
              <a:t>Web of Science</a:t>
            </a:r>
            <a:r>
              <a:rPr kumimoji="1" lang="ja-JP" altLang="en-US" sz="2000" dirty="0">
                <a:solidFill>
                  <a:schemeClr val="tx1"/>
                </a:solidFill>
              </a:rPr>
              <a:t>」の画面が開き、選択した論文データが表示される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B2AA6D-172F-4FE8-A66E-C3EC605CF41F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</p:spTree>
    <p:extLst>
      <p:ext uri="{BB962C8B-B14F-4D97-AF65-F5344CB8AC3E}">
        <p14:creationId xmlns:p14="http://schemas.microsoft.com/office/powerpoint/2010/main" val="472918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35D6739-F2D4-4C38-A0D9-4658454E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743080"/>
            <a:ext cx="8915400" cy="4286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806928" y="4246391"/>
            <a:ext cx="8517546" cy="48835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817205" y="4972660"/>
            <a:ext cx="3231526" cy="1200329"/>
          </a:xfrm>
          <a:prstGeom prst="wedgeRectCallout">
            <a:avLst>
              <a:gd name="adj1" fmla="val -21636"/>
              <a:gd name="adj2" fmla="val -7010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大隅良典氏の研究者</a:t>
            </a:r>
            <a:r>
              <a:rPr kumimoji="1" lang="en-US" altLang="ja-JP" dirty="0">
                <a:solidFill>
                  <a:schemeClr val="tx1"/>
                </a:solidFill>
              </a:rPr>
              <a:t>ID</a:t>
            </a:r>
            <a:r>
              <a:rPr kumimoji="1" lang="ja-JP" altLang="en-US" dirty="0">
                <a:solidFill>
                  <a:schemeClr val="tx1"/>
                </a:solidFill>
              </a:rPr>
              <a:t>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以下のとおり判明した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err="1">
                <a:solidFill>
                  <a:schemeClr val="tx1"/>
                </a:solidFill>
              </a:rPr>
              <a:t>ReseacherID</a:t>
            </a:r>
            <a:r>
              <a:rPr kumimoji="1" lang="en-US" altLang="ja-JP" dirty="0">
                <a:solidFill>
                  <a:schemeClr val="tx1"/>
                </a:solidFill>
              </a:rPr>
              <a:t>: C-6449-2009</a:t>
            </a: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ORCID </a:t>
            </a:r>
            <a:r>
              <a:rPr kumimoji="1" lang="en-US" altLang="ja-JP" dirty="0" err="1">
                <a:solidFill>
                  <a:schemeClr val="tx1"/>
                </a:solidFill>
              </a:rPr>
              <a:t>iD</a:t>
            </a:r>
            <a:r>
              <a:rPr kumimoji="1" lang="en-US" altLang="ja-JP" dirty="0">
                <a:solidFill>
                  <a:schemeClr val="tx1"/>
                </a:solidFill>
              </a:rPr>
              <a:t>: 0000-0003-2384-2166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459901-1F68-4889-A76F-9A37A9A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F823BC-9BF9-459F-87C6-9C029458FB8D}"/>
              </a:ext>
            </a:extLst>
          </p:cNvPr>
          <p:cNvSpPr txBox="1"/>
          <p:nvPr/>
        </p:nvSpPr>
        <p:spPr>
          <a:xfrm>
            <a:off x="195313" y="1016901"/>
            <a:ext cx="425308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kumimoji="1" lang="ja-JP" altLang="en-US" sz="2000" dirty="0"/>
              <a:t>（７）</a:t>
            </a:r>
            <a:r>
              <a:rPr kumimoji="1" lang="ja-JP" altLang="en-US" sz="2000" dirty="0">
                <a:solidFill>
                  <a:schemeClr val="tx1"/>
                </a:solidFill>
              </a:rPr>
              <a:t>研究者</a:t>
            </a:r>
            <a:r>
              <a:rPr kumimoji="1" lang="en-US" altLang="ja-JP" sz="2000" dirty="0">
                <a:solidFill>
                  <a:schemeClr val="tx1"/>
                </a:solidFill>
              </a:rPr>
              <a:t>ID</a:t>
            </a:r>
            <a:r>
              <a:rPr kumimoji="1" lang="ja-JP" altLang="en-US" sz="2000" dirty="0">
                <a:solidFill>
                  <a:schemeClr val="tx1"/>
                </a:solidFill>
              </a:rPr>
              <a:t>の一覧が表示される</a:t>
            </a:r>
            <a:endParaRPr kumimoji="1" lang="ja-JP" altLang="en-US" sz="2000" dirty="0"/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812D5E2A-A9C2-42EE-8547-270379B2AEF7}"/>
              </a:ext>
            </a:extLst>
          </p:cNvPr>
          <p:cNvSpPr/>
          <p:nvPr/>
        </p:nvSpPr>
        <p:spPr>
          <a:xfrm>
            <a:off x="4930483" y="4972660"/>
            <a:ext cx="4131259" cy="923330"/>
          </a:xfrm>
          <a:prstGeom prst="wedgeRectCallout">
            <a:avLst>
              <a:gd name="adj1" fmla="val -26148"/>
              <a:gd name="adj2" fmla="val -7762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各</a:t>
            </a:r>
            <a:r>
              <a:rPr kumimoji="1" lang="en-US" altLang="ja-JP" dirty="0">
                <a:solidFill>
                  <a:schemeClr val="tx1"/>
                </a:solidFill>
              </a:rPr>
              <a:t>ID</a:t>
            </a:r>
            <a:r>
              <a:rPr kumimoji="1" lang="ja-JP" altLang="en-US" dirty="0">
                <a:solidFill>
                  <a:schemeClr val="tx1"/>
                </a:solidFill>
              </a:rPr>
              <a:t>をクリックすると当該研究者の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詳細情報が表示されるので、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念のため確認するとよい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2993652-505F-4A2B-A608-92501A6CF3C2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</a:p>
        </p:txBody>
      </p:sp>
    </p:spTree>
    <p:extLst>
      <p:ext uri="{BB962C8B-B14F-4D97-AF65-F5344CB8AC3E}">
        <p14:creationId xmlns:p14="http://schemas.microsoft.com/office/powerpoint/2010/main" val="1610998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B8BC15-BC86-453F-A8A0-F8A8381B9E90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785C69-93E0-4AF9-8B3A-EE7271166741}"/>
              </a:ext>
            </a:extLst>
          </p:cNvPr>
          <p:cNvSpPr txBox="1"/>
          <p:nvPr/>
        </p:nvSpPr>
        <p:spPr>
          <a:xfrm>
            <a:off x="320357" y="989786"/>
            <a:ext cx="8040343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事例）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大隅良典</a:t>
            </a:r>
            <a:r>
              <a:rPr kumimoji="1" lang="ja-JP" altLang="en-US" sz="2000" dirty="0"/>
              <a:t>氏（</a:t>
            </a:r>
            <a:r>
              <a:rPr kumimoji="1" lang="en-US" altLang="ja-JP" sz="2000" dirty="0"/>
              <a:t>ORCID </a:t>
            </a:r>
            <a:r>
              <a:rPr kumimoji="1" lang="en-US" altLang="ja-JP" sz="2000" dirty="0" err="1"/>
              <a:t>iD</a:t>
            </a:r>
            <a:r>
              <a:rPr kumimoji="1" lang="en-US" altLang="ja-JP" sz="2000" dirty="0"/>
              <a:t> = </a:t>
            </a:r>
            <a:r>
              <a:rPr kumimoji="1" lang="en-US" altLang="ja-JP" sz="2000" dirty="0">
                <a:solidFill>
                  <a:srgbClr val="C00000"/>
                </a:solidFill>
              </a:rPr>
              <a:t>0000-0003-2384-2166</a:t>
            </a:r>
            <a:r>
              <a:rPr kumimoji="1" lang="ja-JP" altLang="en-US" sz="2000" dirty="0"/>
              <a:t>）の業績を調べる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CF07FB-DDDF-44E6-BDE4-8B76F473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9281C5D-8E2C-4D6A-94E0-4CCADA8E6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9"/>
          <a:stretch/>
        </p:blipFill>
        <p:spPr>
          <a:xfrm>
            <a:off x="1117935" y="1972518"/>
            <a:ext cx="6057900" cy="4748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4048DA5B-7776-4239-9658-CAEA7C74DC52}"/>
              </a:ext>
            </a:extLst>
          </p:cNvPr>
          <p:cNvSpPr/>
          <p:nvPr/>
        </p:nvSpPr>
        <p:spPr>
          <a:xfrm>
            <a:off x="3400670" y="4294110"/>
            <a:ext cx="2228850" cy="646331"/>
          </a:xfrm>
          <a:prstGeom prst="wedgeRectCallout">
            <a:avLst>
              <a:gd name="adj1" fmla="val -78277"/>
              <a:gd name="adj2" fmla="val -23661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</a:t>
            </a:r>
            <a:r>
              <a:rPr kumimoji="1" lang="en-US" altLang="ja-JP" dirty="0">
                <a:solidFill>
                  <a:schemeClr val="tx1"/>
                </a:solidFill>
              </a:rPr>
              <a:t>Researchers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を選択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3506F53-DD56-4144-87E7-3D27B40243D0}"/>
              </a:ext>
            </a:extLst>
          </p:cNvPr>
          <p:cNvSpPr/>
          <p:nvPr/>
        </p:nvSpPr>
        <p:spPr>
          <a:xfrm>
            <a:off x="1446158" y="3251864"/>
            <a:ext cx="1211693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E93F5177-793D-4C71-982A-40AD8225A056}"/>
              </a:ext>
            </a:extLst>
          </p:cNvPr>
          <p:cNvSpPr/>
          <p:nvPr/>
        </p:nvSpPr>
        <p:spPr>
          <a:xfrm>
            <a:off x="3400670" y="2438306"/>
            <a:ext cx="2118488" cy="646331"/>
          </a:xfrm>
          <a:prstGeom prst="wedgeRectCallout">
            <a:avLst>
              <a:gd name="adj1" fmla="val -81140"/>
              <a:gd name="adj2" fmla="val 7233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Analyze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」をクリックし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FC78764-E3A2-4A0F-B20C-89774F0ADDC9}"/>
              </a:ext>
            </a:extLst>
          </p:cNvPr>
          <p:cNvSpPr/>
          <p:nvPr/>
        </p:nvSpPr>
        <p:spPr>
          <a:xfrm>
            <a:off x="1446157" y="4294110"/>
            <a:ext cx="1211693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892BD1B-9481-4C7E-A161-763F37A45399}"/>
              </a:ext>
            </a:extLst>
          </p:cNvPr>
          <p:cNvSpPr txBox="1"/>
          <p:nvPr/>
        </p:nvSpPr>
        <p:spPr>
          <a:xfrm>
            <a:off x="320357" y="1450056"/>
            <a:ext cx="763414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（１）「初期画面」から「</a:t>
            </a:r>
            <a:r>
              <a:rPr kumimoji="1" lang="en-US" altLang="ja-JP" sz="2000" dirty="0"/>
              <a:t>Analyze</a:t>
            </a:r>
            <a:r>
              <a:rPr kumimoji="1" lang="ja-JP" altLang="en-US" sz="2000" dirty="0"/>
              <a:t>」－「</a:t>
            </a:r>
            <a:r>
              <a:rPr kumimoji="1" lang="en-US" altLang="ja-JP" sz="2000" dirty="0"/>
              <a:t>Researchers</a:t>
            </a:r>
            <a:r>
              <a:rPr kumimoji="1" lang="ja-JP" altLang="en-US" sz="2000" dirty="0"/>
              <a:t>」を選択する</a:t>
            </a:r>
          </a:p>
        </p:txBody>
      </p:sp>
    </p:spTree>
    <p:extLst>
      <p:ext uri="{BB962C8B-B14F-4D97-AF65-F5344CB8AC3E}">
        <p14:creationId xmlns:p14="http://schemas.microsoft.com/office/powerpoint/2010/main" val="3179266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972D0DF-7679-4BA8-9290-378ABD136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30"/>
          <a:stretch/>
        </p:blipFill>
        <p:spPr>
          <a:xfrm>
            <a:off x="1147763" y="2077356"/>
            <a:ext cx="3524250" cy="4451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11D47B-2C08-4BBD-A5EE-2F6718B041E1}"/>
              </a:ext>
            </a:extLst>
          </p:cNvPr>
          <p:cNvSpPr txBox="1"/>
          <p:nvPr/>
        </p:nvSpPr>
        <p:spPr>
          <a:xfrm>
            <a:off x="320357" y="1062806"/>
            <a:ext cx="8392041" cy="86177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（２）「フィルター・指標設定エリア」で、絞り込み条件を指定する。</a:t>
            </a:r>
            <a:br>
              <a:rPr kumimoji="1" lang="en-US" altLang="ja-JP" sz="2000" dirty="0"/>
            </a:br>
            <a:endParaRPr kumimoji="1" lang="en-US" altLang="ja-JP" sz="1000" dirty="0"/>
          </a:p>
          <a:p>
            <a:r>
              <a:rPr kumimoji="1" lang="ja-JP" altLang="en-US" sz="2000" dirty="0"/>
              <a:t>　　　まず</a:t>
            </a:r>
            <a:r>
              <a:rPr kumimoji="1" lang="ja-JP" altLang="en-US" sz="2000" dirty="0">
                <a:solidFill>
                  <a:schemeClr val="tx1"/>
                </a:solidFill>
              </a:rPr>
              <a:t>「</a:t>
            </a:r>
            <a:r>
              <a:rPr kumimoji="1" lang="en-US" altLang="ja-JP" sz="2000" dirty="0">
                <a:solidFill>
                  <a:schemeClr val="tx1"/>
                </a:solidFill>
              </a:rPr>
              <a:t>Publication Date</a:t>
            </a:r>
            <a:r>
              <a:rPr kumimoji="1" lang="ja-JP" altLang="en-US" sz="2000" dirty="0">
                <a:solidFill>
                  <a:schemeClr val="tx1"/>
                </a:solidFill>
              </a:rPr>
              <a:t>」 で</a:t>
            </a:r>
            <a:r>
              <a:rPr kumimoji="1" lang="ja-JP" altLang="en-US" sz="2000" dirty="0"/>
              <a:t>「</a:t>
            </a:r>
            <a:r>
              <a:rPr kumimoji="1" lang="en-US" altLang="ja-JP" sz="2000" dirty="0">
                <a:solidFill>
                  <a:schemeClr val="tx1"/>
                </a:solidFill>
              </a:rPr>
              <a:t>All years (1980-2021)</a:t>
            </a:r>
            <a:r>
              <a:rPr kumimoji="1" lang="ja-JP" altLang="en-US" sz="2000" dirty="0"/>
              <a:t>」を選択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CE4985-D256-481D-9363-508418A62440}"/>
              </a:ext>
            </a:extLst>
          </p:cNvPr>
          <p:cNvSpPr/>
          <p:nvPr/>
        </p:nvSpPr>
        <p:spPr>
          <a:xfrm>
            <a:off x="1533234" y="5594677"/>
            <a:ext cx="2753308" cy="4211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D218D269-B86C-4E2F-9308-BF8304F9BAF6}"/>
              </a:ext>
            </a:extLst>
          </p:cNvPr>
          <p:cNvSpPr/>
          <p:nvPr/>
        </p:nvSpPr>
        <p:spPr>
          <a:xfrm>
            <a:off x="4182733" y="4053163"/>
            <a:ext cx="2903868" cy="923330"/>
          </a:xfrm>
          <a:prstGeom prst="wedgeRectCallout">
            <a:avLst>
              <a:gd name="adj1" fmla="val -46791"/>
              <a:gd name="adj2" fmla="val 11628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Publication Date</a:t>
            </a:r>
            <a:r>
              <a:rPr kumimoji="1" lang="ja-JP" altLang="en-US" dirty="0">
                <a:solidFill>
                  <a:schemeClr val="tx1"/>
                </a:solidFill>
              </a:rPr>
              <a:t>」で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All years (1980-2021)</a:t>
            </a:r>
            <a:r>
              <a:rPr kumimoji="1" lang="ja-JP" altLang="en-US" dirty="0">
                <a:solidFill>
                  <a:schemeClr val="tx1"/>
                </a:solidFill>
              </a:rPr>
              <a:t>」を選択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6A878F-B3F0-4EA7-A04E-BF4D908A1D67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</a:p>
        </p:txBody>
      </p:sp>
    </p:spTree>
    <p:extLst>
      <p:ext uri="{BB962C8B-B14F-4D97-AF65-F5344CB8AC3E}">
        <p14:creationId xmlns:p14="http://schemas.microsoft.com/office/powerpoint/2010/main" val="2241992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4B8CD7-6346-4018-BE6D-D81900B73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63" y="1584844"/>
            <a:ext cx="3457575" cy="4400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128B86-9155-4EFF-8DC0-20A47BCD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39" y="1584844"/>
            <a:ext cx="3467100" cy="2714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29CD45-F6C3-42AF-B046-4854055AA6B7}"/>
              </a:ext>
            </a:extLst>
          </p:cNvPr>
          <p:cNvSpPr txBox="1"/>
          <p:nvPr/>
        </p:nvSpPr>
        <p:spPr>
          <a:xfrm>
            <a:off x="320357" y="1016902"/>
            <a:ext cx="598445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（３）「</a:t>
            </a:r>
            <a:r>
              <a:rPr kumimoji="1" lang="en-US" altLang="ja-JP" sz="2000" dirty="0"/>
              <a:t>Person Name or ID</a:t>
            </a:r>
            <a:r>
              <a:rPr kumimoji="1" lang="ja-JP" altLang="en-US" sz="2000" dirty="0"/>
              <a:t>」で、以下のとおり指定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712F681-3C01-4534-A5D9-355AA2771A6B}"/>
              </a:ext>
            </a:extLst>
          </p:cNvPr>
          <p:cNvSpPr/>
          <p:nvPr/>
        </p:nvSpPr>
        <p:spPr>
          <a:xfrm>
            <a:off x="784341" y="2863515"/>
            <a:ext cx="3258269" cy="3609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52ED6FB2-F4D9-4CEE-AA25-DCCBF87132A5}"/>
              </a:ext>
            </a:extLst>
          </p:cNvPr>
          <p:cNvSpPr/>
          <p:nvPr/>
        </p:nvSpPr>
        <p:spPr>
          <a:xfrm>
            <a:off x="1118938" y="1774253"/>
            <a:ext cx="2695074" cy="646331"/>
          </a:xfrm>
          <a:prstGeom prst="wedgeRectCallout">
            <a:avLst>
              <a:gd name="adj1" fmla="val -23612"/>
              <a:gd name="adj2" fmla="val 11328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Person Name or ID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B21850F-1C11-49D0-89FE-D8348CF05173}"/>
              </a:ext>
            </a:extLst>
          </p:cNvPr>
          <p:cNvSpPr/>
          <p:nvPr/>
        </p:nvSpPr>
        <p:spPr>
          <a:xfrm>
            <a:off x="5953783" y="4126129"/>
            <a:ext cx="2319320" cy="2947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2C29B2F3-EB9F-4DED-9886-EAC797DBD2CA}"/>
              </a:ext>
            </a:extLst>
          </p:cNvPr>
          <p:cNvSpPr/>
          <p:nvPr/>
        </p:nvSpPr>
        <p:spPr>
          <a:xfrm>
            <a:off x="5953783" y="3245931"/>
            <a:ext cx="2817238" cy="369332"/>
          </a:xfrm>
          <a:prstGeom prst="wedgeRectCallout">
            <a:avLst>
              <a:gd name="adj1" fmla="val 21155"/>
              <a:gd name="adj2" fmla="val 18495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</a:t>
            </a:r>
            <a:r>
              <a:rPr kumimoji="1" lang="en-US" altLang="ja-JP" dirty="0">
                <a:solidFill>
                  <a:schemeClr val="tx1"/>
                </a:solidFill>
              </a:rPr>
              <a:t>Unique ID</a:t>
            </a:r>
            <a:r>
              <a:rPr kumimoji="1" lang="ja-JP" altLang="en-US" dirty="0">
                <a:solidFill>
                  <a:schemeClr val="tx1"/>
                </a:solidFill>
              </a:rPr>
              <a:t>」を選択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48D8A73-0722-4F7F-B49C-648F8D496A85}"/>
              </a:ext>
            </a:extLst>
          </p:cNvPr>
          <p:cNvSpPr/>
          <p:nvPr/>
        </p:nvSpPr>
        <p:spPr>
          <a:xfrm>
            <a:off x="5953783" y="5088490"/>
            <a:ext cx="2737652" cy="369332"/>
          </a:xfrm>
          <a:prstGeom prst="wedgeRectCallout">
            <a:avLst>
              <a:gd name="adj1" fmla="val 52419"/>
              <a:gd name="adj2" fmla="val -16557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③一番下にスクロール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6D7886D-349B-42FC-905A-C8365CD4EB9A}"/>
              </a:ext>
            </a:extLst>
          </p:cNvPr>
          <p:cNvSpPr/>
          <p:nvPr/>
        </p:nvSpPr>
        <p:spPr>
          <a:xfrm>
            <a:off x="8829081" y="3019011"/>
            <a:ext cx="367180" cy="22541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DD53C886-62B1-48D4-80AA-AB6F5BB5802F}"/>
              </a:ext>
            </a:extLst>
          </p:cNvPr>
          <p:cNvSpPr/>
          <p:nvPr/>
        </p:nvSpPr>
        <p:spPr>
          <a:xfrm rot="16200000">
            <a:off x="4636816" y="2405400"/>
            <a:ext cx="640387" cy="122722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F4CA14F7-8B7D-47FE-89BE-636850FAD9C0}"/>
              </a:ext>
            </a:extLst>
          </p:cNvPr>
          <p:cNvSpPr/>
          <p:nvPr/>
        </p:nvSpPr>
        <p:spPr>
          <a:xfrm>
            <a:off x="2156835" y="5404656"/>
            <a:ext cx="2737652" cy="369332"/>
          </a:xfrm>
          <a:prstGeom prst="wedgeRectCallout">
            <a:avLst>
              <a:gd name="adj1" fmla="val 19458"/>
              <a:gd name="adj2" fmla="val 1359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（次ページへ）</a:t>
            </a: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E44637CF-EF4D-46F8-AF85-91D25854E764}"/>
              </a:ext>
            </a:extLst>
          </p:cNvPr>
          <p:cNvSpPr/>
          <p:nvPr/>
        </p:nvSpPr>
        <p:spPr>
          <a:xfrm rot="5400000">
            <a:off x="4636816" y="4975711"/>
            <a:ext cx="640387" cy="122722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C2DCC96-E682-4DCB-BE07-713291E0F0E6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</a:p>
        </p:txBody>
      </p:sp>
    </p:spTree>
    <p:extLst>
      <p:ext uri="{BB962C8B-B14F-4D97-AF65-F5344CB8AC3E}">
        <p14:creationId xmlns:p14="http://schemas.microsoft.com/office/powerpoint/2010/main" val="584661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F16EEEA-F684-459B-B825-0D006DCD0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567" y="1514549"/>
            <a:ext cx="3467100" cy="5248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2D983AC-30E9-4CAD-90A9-4C19A06DA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60" y="1514549"/>
            <a:ext cx="3495675" cy="4400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29CD45-F6C3-42AF-B046-4854055AA6B7}"/>
              </a:ext>
            </a:extLst>
          </p:cNvPr>
          <p:cNvSpPr txBox="1"/>
          <p:nvPr/>
        </p:nvSpPr>
        <p:spPr>
          <a:xfrm>
            <a:off x="320357" y="1016902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DD53C886-62B1-48D4-80AA-AB6F5BB5802F}"/>
              </a:ext>
            </a:extLst>
          </p:cNvPr>
          <p:cNvSpPr/>
          <p:nvPr/>
        </p:nvSpPr>
        <p:spPr>
          <a:xfrm rot="16200000">
            <a:off x="4636816" y="2405400"/>
            <a:ext cx="640387" cy="122722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BE3DD3F-FC99-4387-92E5-416668F93B4C}"/>
              </a:ext>
            </a:extLst>
          </p:cNvPr>
          <p:cNvSpPr/>
          <p:nvPr/>
        </p:nvSpPr>
        <p:spPr>
          <a:xfrm>
            <a:off x="889295" y="4578946"/>
            <a:ext cx="2527674" cy="2780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70E66D38-6BE4-47D0-A3A9-41218DA4123C}"/>
              </a:ext>
            </a:extLst>
          </p:cNvPr>
          <p:cNvSpPr/>
          <p:nvPr/>
        </p:nvSpPr>
        <p:spPr>
          <a:xfrm>
            <a:off x="866079" y="5234352"/>
            <a:ext cx="2805036" cy="646331"/>
          </a:xfrm>
          <a:prstGeom prst="wedgeRectCallout">
            <a:avLst>
              <a:gd name="adj1" fmla="val -24041"/>
              <a:gd name="adj2" fmla="val -10172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④プルダウンから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ORCID</a:t>
            </a:r>
            <a:r>
              <a:rPr kumimoji="1" lang="ja-JP" altLang="en-US" dirty="0">
                <a:solidFill>
                  <a:schemeClr val="tx1"/>
                </a:solidFill>
              </a:rPr>
              <a:t>」を選択</a:t>
            </a: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02462019-98E1-44B3-8724-D1671046B5DC}"/>
              </a:ext>
            </a:extLst>
          </p:cNvPr>
          <p:cNvSpPr/>
          <p:nvPr/>
        </p:nvSpPr>
        <p:spPr>
          <a:xfrm>
            <a:off x="4107444" y="5858307"/>
            <a:ext cx="2335396" cy="923330"/>
          </a:xfrm>
          <a:prstGeom prst="wedgeRectCallout">
            <a:avLst>
              <a:gd name="adj1" fmla="val 93605"/>
              <a:gd name="adj2" fmla="val 1815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⑦最後に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Update results</a:t>
            </a:r>
            <a:r>
              <a:rPr kumimoji="1" lang="ja-JP" altLang="en-US" dirty="0">
                <a:solidFill>
                  <a:schemeClr val="tx1"/>
                </a:solidFill>
              </a:rPr>
              <a:t>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026774D-96BC-4D39-B3B2-AF0BD0AE9880}"/>
              </a:ext>
            </a:extLst>
          </p:cNvPr>
          <p:cNvSpPr/>
          <p:nvPr/>
        </p:nvSpPr>
        <p:spPr>
          <a:xfrm>
            <a:off x="7474617" y="6170436"/>
            <a:ext cx="1543199" cy="4680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AF58D5E-C7A7-4591-8EF8-B1B5B7E19D32}"/>
              </a:ext>
            </a:extLst>
          </p:cNvPr>
          <p:cNvSpPr/>
          <p:nvPr/>
        </p:nvSpPr>
        <p:spPr>
          <a:xfrm>
            <a:off x="6280483" y="5026294"/>
            <a:ext cx="1854155" cy="317157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F8238045-D86C-4BC6-97EB-157C9BA36013}"/>
              </a:ext>
            </a:extLst>
          </p:cNvPr>
          <p:cNvSpPr/>
          <p:nvPr/>
        </p:nvSpPr>
        <p:spPr>
          <a:xfrm>
            <a:off x="7403362" y="4153875"/>
            <a:ext cx="1854155" cy="646331"/>
          </a:xfrm>
          <a:prstGeom prst="wedgeRectCallout">
            <a:avLst>
              <a:gd name="adj1" fmla="val -18234"/>
              <a:gd name="adj2" fmla="val 8428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⑥ヒットしたものが表示される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D371C9C-F573-4167-9892-00846E701709}"/>
              </a:ext>
            </a:extLst>
          </p:cNvPr>
          <p:cNvSpPr/>
          <p:nvPr/>
        </p:nvSpPr>
        <p:spPr>
          <a:xfrm>
            <a:off x="6163589" y="5442625"/>
            <a:ext cx="1971049" cy="3171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9FE2456B-4573-4E82-A600-C3003F93281B}"/>
              </a:ext>
            </a:extLst>
          </p:cNvPr>
          <p:cNvSpPr/>
          <p:nvPr/>
        </p:nvSpPr>
        <p:spPr>
          <a:xfrm>
            <a:off x="4107444" y="3562460"/>
            <a:ext cx="2056145" cy="923330"/>
          </a:xfrm>
          <a:prstGeom prst="wedgeRectCallout">
            <a:avLst>
              <a:gd name="adj1" fmla="val 50398"/>
              <a:gd name="adj2" fmla="val 15316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⑤</a:t>
            </a:r>
            <a:r>
              <a:rPr kumimoji="1" lang="en-US" altLang="ja-JP" dirty="0">
                <a:solidFill>
                  <a:schemeClr val="tx1"/>
                </a:solidFill>
              </a:rPr>
              <a:t>ID</a:t>
            </a:r>
            <a:r>
              <a:rPr kumimoji="1" lang="ja-JP" altLang="en-US" dirty="0">
                <a:solidFill>
                  <a:schemeClr val="tx1"/>
                </a:solidFill>
              </a:rPr>
              <a:t>を入力すると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自動検索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され・・・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A679995-FD08-4DA6-83F0-6112DAA5B62F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</a:p>
        </p:txBody>
      </p:sp>
    </p:spTree>
    <p:extLst>
      <p:ext uri="{BB962C8B-B14F-4D97-AF65-F5344CB8AC3E}">
        <p14:creationId xmlns:p14="http://schemas.microsoft.com/office/powerpoint/2010/main" val="3503414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218B96E-0C55-45DA-9E5E-76C66594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666"/>
            <a:ext cx="9906000" cy="5142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3821920" y="2308970"/>
            <a:ext cx="2262158" cy="646331"/>
          </a:xfrm>
          <a:prstGeom prst="wedgeRectCallout">
            <a:avLst>
              <a:gd name="adj1" fmla="val -17946"/>
              <a:gd name="adj2" fmla="val 18473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大隅良典氏の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データが表示された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01F956-6E13-458E-9682-8E0E4A3E148D}"/>
              </a:ext>
            </a:extLst>
          </p:cNvPr>
          <p:cNvSpPr/>
          <p:nvPr/>
        </p:nvSpPr>
        <p:spPr>
          <a:xfrm>
            <a:off x="652626" y="3835136"/>
            <a:ext cx="8667586" cy="41987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FDD8D8-FD53-49EE-B4A9-B892EEB8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6B87FE-2899-4035-8453-1470E81406DB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</a:p>
        </p:txBody>
      </p:sp>
    </p:spTree>
    <p:extLst>
      <p:ext uri="{BB962C8B-B14F-4D97-AF65-F5344CB8AC3E}">
        <p14:creationId xmlns:p14="http://schemas.microsoft.com/office/powerpoint/2010/main" val="4258186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D82C7-6167-4C65-9BB3-366EDE5B529D}"/>
              </a:ext>
            </a:extLst>
          </p:cNvPr>
          <p:cNvSpPr txBox="1"/>
          <p:nvPr/>
        </p:nvSpPr>
        <p:spPr>
          <a:xfrm>
            <a:off x="1222310" y="2159725"/>
            <a:ext cx="7576457" cy="13820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sz="2600" dirty="0"/>
              <a:t>当該研究者の論文はどれなのかを同定するには様々な問題（同姓同名など）があるため、研究者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未取得の場合、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では困難</a:t>
            </a:r>
            <a:endParaRPr kumimoji="1" lang="en-US" altLang="ja-JP" sz="2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B0B395-B77A-4264-94ED-8694AE4B8F02}"/>
              </a:ext>
            </a:extLst>
          </p:cNvPr>
          <p:cNvSpPr txBox="1"/>
          <p:nvPr/>
        </p:nvSpPr>
        <p:spPr>
          <a:xfrm>
            <a:off x="1222310" y="4476833"/>
            <a:ext cx="7576457" cy="13820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90000" bIns="90000" rtlCol="0">
            <a:spAutoFit/>
          </a:bodyPr>
          <a:lstStyle/>
          <a:p>
            <a:r>
              <a:rPr kumimoji="1" lang="en-US" altLang="ja-JP" sz="2600" u="sng" dirty="0">
                <a:solidFill>
                  <a:srgbClr val="C00000"/>
                </a:solidFill>
              </a:rPr>
              <a:t>Web of Science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を使用して当該研究者の論文リストを作成</a:t>
            </a:r>
            <a:r>
              <a:rPr kumimoji="1" lang="ja-JP" altLang="en-US" sz="2600" dirty="0"/>
              <a:t>し、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それを</a:t>
            </a:r>
            <a:r>
              <a:rPr kumimoji="1" lang="en-US" altLang="ja-JP" sz="2600" u="sng" dirty="0" err="1">
                <a:solidFill>
                  <a:srgbClr val="C00000"/>
                </a:solidFill>
              </a:rPr>
              <a:t>InCites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に読み込んで分析</a:t>
            </a:r>
            <a:r>
              <a:rPr kumimoji="1" lang="ja-JP" altLang="en-US" sz="2600" dirty="0"/>
              <a:t>するのが良い</a:t>
            </a:r>
            <a:endParaRPr kumimoji="1" lang="en-US" altLang="ja-JP" sz="2600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D4F66A5F-F972-49DA-9DBC-17AA635EC72B}"/>
              </a:ext>
            </a:extLst>
          </p:cNvPr>
          <p:cNvSpPr/>
          <p:nvPr/>
        </p:nvSpPr>
        <p:spPr>
          <a:xfrm>
            <a:off x="4690345" y="3662329"/>
            <a:ext cx="640387" cy="7266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F2E8F6-F89A-4269-9A8A-D6B3F5A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448236-732D-48DA-A637-6E72C7E78FF6}"/>
              </a:ext>
            </a:extLst>
          </p:cNvPr>
          <p:cNvSpPr txBox="1"/>
          <p:nvPr/>
        </p:nvSpPr>
        <p:spPr>
          <a:xfrm>
            <a:off x="1076135" y="1335510"/>
            <a:ext cx="2518638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問題点と解決策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C8FD4B-2524-43E5-989E-5BEBF7293789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96555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1.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</a:t>
            </a:r>
            <a:r>
              <a:rPr kumimoji="1" lang="en-US" altLang="ja-JP" sz="2600" u="sng" dirty="0" err="1">
                <a:solidFill>
                  <a:srgbClr val="C00000"/>
                </a:solidFill>
              </a:rPr>
              <a:t>InCites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（インサイツ）とは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011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F2E8F6-F89A-4269-9A8A-D6B3F5A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9781C5-722D-4518-9924-90F56767AE13}"/>
              </a:ext>
            </a:extLst>
          </p:cNvPr>
          <p:cNvSpPr txBox="1"/>
          <p:nvPr/>
        </p:nvSpPr>
        <p:spPr>
          <a:xfrm>
            <a:off x="320357" y="989786"/>
            <a:ext cx="762901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事例）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鈴木章</a:t>
            </a:r>
            <a:r>
              <a:rPr kumimoji="1" lang="ja-JP" altLang="en-US" sz="2000" dirty="0"/>
              <a:t>氏（</a:t>
            </a:r>
            <a:r>
              <a:rPr kumimoji="1" lang="en-US" altLang="ja-JP" sz="2000" dirty="0"/>
              <a:t>2010</a:t>
            </a:r>
            <a:r>
              <a:rPr kumimoji="1" lang="ja-JP" altLang="en-US" sz="2000" dirty="0"/>
              <a:t>年ノーベル化学賞受賞者）の業績を調べる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5BB352-3C13-43EB-B626-B64D5CAB2BFD}"/>
              </a:ext>
            </a:extLst>
          </p:cNvPr>
          <p:cNvSpPr txBox="1"/>
          <p:nvPr/>
        </p:nvSpPr>
        <p:spPr>
          <a:xfrm>
            <a:off x="940085" y="1739852"/>
            <a:ext cx="8113601" cy="41212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sz="2600" dirty="0">
                <a:latin typeface="+mn-ea"/>
              </a:rPr>
              <a:t>　検索の前に、当該研究者の略歴を調べておくと良い</a:t>
            </a:r>
            <a:endParaRPr kumimoji="1" lang="en-US" altLang="ja-JP" sz="2600" dirty="0">
              <a:latin typeface="+mn-ea"/>
            </a:endParaRPr>
          </a:p>
          <a:p>
            <a:endParaRPr kumimoji="1" lang="en-US" altLang="ja-JP" sz="1100" dirty="0">
              <a:latin typeface="+mn-ea"/>
            </a:endParaRPr>
          </a:p>
          <a:p>
            <a:r>
              <a:rPr kumimoji="1" lang="ja-JP" altLang="en-US" sz="2200" dirty="0">
                <a:latin typeface="+mn-ea"/>
              </a:rPr>
              <a:t>　＜鈴木章氏略歴＞</a:t>
            </a:r>
            <a:endParaRPr kumimoji="1" lang="en-US" altLang="ja-JP" sz="2200" dirty="0">
              <a:latin typeface="+mn-ea"/>
            </a:endParaRPr>
          </a:p>
          <a:p>
            <a:pPr lvl="1"/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北海道大学理学部助手 （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1959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年４月～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1961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年９月）</a:t>
            </a:r>
          </a:p>
          <a:p>
            <a:pPr lvl="1"/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北海道大学工学部助教授 （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1961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 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月～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1973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年３月）</a:t>
            </a:r>
          </a:p>
          <a:p>
            <a:pPr lvl="1"/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北海道大学工学部教授 （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1973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年４月～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1994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年３月）</a:t>
            </a:r>
            <a:endParaRPr kumimoji="1" lang="en-US" altLang="ja-JP" sz="2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/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北海道大学名誉教授（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1994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月）</a:t>
            </a:r>
          </a:p>
          <a:p>
            <a:pPr lvl="1"/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岡山理科大学教授 （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1994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年４月～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1995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年３月）</a:t>
            </a:r>
          </a:p>
          <a:p>
            <a:pPr lvl="1"/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倉敷芸術科学大学教授 （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1995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年４月～</a:t>
            </a:r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2002</a:t>
            </a:r>
            <a:r>
              <a:rPr kumimoji="1"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年３月）</a:t>
            </a:r>
            <a:endParaRPr kumimoji="1" lang="en-US" altLang="zh-CN" sz="2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/>
            <a:endParaRPr kumimoji="1" lang="zh-CN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/>
            <a:r>
              <a:rPr kumimoji="1" lang="ja-JP" altLang="en-US" dirty="0">
                <a:latin typeface="游ゴシック" panose="020B0400000000000000" pitchFamily="50" charset="-128"/>
              </a:rPr>
              <a:t>　（参考）　　　　</a:t>
            </a:r>
            <a:r>
              <a:rPr kumimoji="1" lang="en-US" altLang="ja-JP" dirty="0">
                <a:latin typeface="游ゴシック" panose="020B0400000000000000" pitchFamily="50" charset="-128"/>
                <a:hlinkClick r:id="rId2"/>
              </a:rPr>
              <a:t>https://www.hokudai.ac.jp/nobel/J_Prof_Akira_Suzuki_CV_2017.pdf</a:t>
            </a:r>
            <a:r>
              <a:rPr kumimoji="1" lang="ja-JP" altLang="en-US" dirty="0">
                <a:latin typeface="游ゴシック" panose="020B0400000000000000" pitchFamily="50" charset="-128"/>
              </a:rPr>
              <a:t>（</a:t>
            </a:r>
            <a:r>
              <a:rPr kumimoji="1" lang="en-US" altLang="ja-JP" dirty="0">
                <a:latin typeface="游ゴシック" panose="020B0400000000000000" pitchFamily="50" charset="-128"/>
              </a:rPr>
              <a:t>2021-12-15</a:t>
            </a:r>
            <a:r>
              <a:rPr kumimoji="1" lang="ja-JP" altLang="en-US" dirty="0">
                <a:latin typeface="游ゴシック" panose="020B0400000000000000" pitchFamily="50" charset="-128"/>
              </a:rPr>
              <a:t>参照）</a:t>
            </a:r>
            <a:endParaRPr kumimoji="1"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370BA0-4DF2-4E4B-A85E-AAAF0B6E8AB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1982701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763434E-D845-413E-B062-4720D2C06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0" y="1486554"/>
            <a:ext cx="9906000" cy="5371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D3FB8ED-4F67-425A-80E2-2E4B2FBFE816}"/>
              </a:ext>
            </a:extLst>
          </p:cNvPr>
          <p:cNvSpPr/>
          <p:nvPr/>
        </p:nvSpPr>
        <p:spPr>
          <a:xfrm>
            <a:off x="1602494" y="5209673"/>
            <a:ext cx="960238" cy="3970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B7272AF8-BD9F-466D-9115-B7BB1C371831}"/>
              </a:ext>
            </a:extLst>
          </p:cNvPr>
          <p:cNvSpPr/>
          <p:nvPr/>
        </p:nvSpPr>
        <p:spPr>
          <a:xfrm>
            <a:off x="1263316" y="3510993"/>
            <a:ext cx="1852862" cy="646331"/>
          </a:xfrm>
          <a:prstGeom prst="wedgeRectCallout">
            <a:avLst>
              <a:gd name="adj1" fmla="val -22273"/>
              <a:gd name="adj2" fmla="val 20822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「基本検索」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6B80510-DEF2-4831-8ABF-6FC09075E9F9}"/>
              </a:ext>
            </a:extLst>
          </p:cNvPr>
          <p:cNvSpPr txBox="1"/>
          <p:nvPr/>
        </p:nvSpPr>
        <p:spPr>
          <a:xfrm>
            <a:off x="320357" y="1004872"/>
            <a:ext cx="7424084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（１）「</a:t>
            </a:r>
            <a:r>
              <a:rPr kumimoji="1" lang="en-US" altLang="ja-JP" sz="2000" dirty="0"/>
              <a:t>Web of Science</a:t>
            </a:r>
            <a:r>
              <a:rPr kumimoji="1" lang="ja-JP" altLang="en-US" sz="2000" dirty="0"/>
              <a:t>」を使用し、「基本検索」で検索する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AB376B-9F24-4E75-BAAD-7030BF46B43C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1096119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D028AC9-781F-434C-9419-13AA7C68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5" y="2026438"/>
            <a:ext cx="7524750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6C6814E-9192-46A2-8EF0-FF3910632FC3}"/>
              </a:ext>
            </a:extLst>
          </p:cNvPr>
          <p:cNvSpPr/>
          <p:nvPr/>
        </p:nvSpPr>
        <p:spPr>
          <a:xfrm>
            <a:off x="846225" y="3882308"/>
            <a:ext cx="3412955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36BE7CEC-F576-40E0-8204-99267167C422}"/>
              </a:ext>
            </a:extLst>
          </p:cNvPr>
          <p:cNvSpPr/>
          <p:nvPr/>
        </p:nvSpPr>
        <p:spPr>
          <a:xfrm>
            <a:off x="2278630" y="2168787"/>
            <a:ext cx="2335374" cy="646331"/>
          </a:xfrm>
          <a:prstGeom prst="wedgeRectCallout">
            <a:avLst>
              <a:gd name="adj1" fmla="val -19537"/>
              <a:gd name="adj2" fmla="val 20775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①プルダウンから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「著者名」を選択</a:t>
            </a:r>
          </a:p>
        </p:txBody>
      </p:sp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1A502194-3B97-4105-936B-E4ED70D1C7A3}"/>
              </a:ext>
            </a:extLst>
          </p:cNvPr>
          <p:cNvSpPr/>
          <p:nvPr/>
        </p:nvSpPr>
        <p:spPr>
          <a:xfrm>
            <a:off x="5068307" y="3205546"/>
            <a:ext cx="3004887" cy="646331"/>
          </a:xfrm>
          <a:prstGeom prst="wedgeRectCallout">
            <a:avLst>
              <a:gd name="adj1" fmla="val -37555"/>
              <a:gd name="adj2" fmla="val 10444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</a:t>
            </a:r>
            <a:r>
              <a:rPr kumimoji="1" lang="en-US" altLang="ja-JP" dirty="0">
                <a:solidFill>
                  <a:schemeClr val="tx1"/>
                </a:solidFill>
              </a:rPr>
              <a:t>”</a:t>
            </a:r>
            <a:r>
              <a:rPr kumimoji="1" lang="en-US" altLang="ja-JP" dirty="0" err="1">
                <a:solidFill>
                  <a:schemeClr val="tx1"/>
                </a:solidFill>
              </a:rPr>
              <a:t>suzuki</a:t>
            </a:r>
            <a:r>
              <a:rPr kumimoji="1" lang="en-US" altLang="ja-JP" dirty="0">
                <a:solidFill>
                  <a:schemeClr val="tx1"/>
                </a:solidFill>
              </a:rPr>
              <a:t> a”</a:t>
            </a:r>
            <a:r>
              <a:rPr kumimoji="1" lang="ja-JP" altLang="en-US" dirty="0">
                <a:solidFill>
                  <a:schemeClr val="tx1"/>
                </a:solidFill>
              </a:rPr>
              <a:t>」と入力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en-US" altLang="ja-JP" dirty="0">
                <a:solidFill>
                  <a:schemeClr val="tx1"/>
                </a:solidFill>
              </a:rPr>
              <a:t>※ </a:t>
            </a:r>
            <a:r>
              <a:rPr kumimoji="1" lang="ja-JP" altLang="en-US" dirty="0">
                <a:solidFill>
                  <a:schemeClr val="tx1"/>
                </a:solidFill>
              </a:rPr>
              <a:t>二重引用符（</a:t>
            </a:r>
            <a:r>
              <a:rPr kumimoji="1" lang="en-US" altLang="ja-JP" dirty="0">
                <a:solidFill>
                  <a:schemeClr val="tx1"/>
                </a:solidFill>
              </a:rPr>
              <a:t>”</a:t>
            </a:r>
            <a:r>
              <a:rPr kumimoji="1" lang="ja-JP" altLang="en-US" dirty="0">
                <a:solidFill>
                  <a:schemeClr val="tx1"/>
                </a:solidFill>
              </a:rPr>
              <a:t>）で囲む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ACFB369-D5CE-47C4-B30B-693317A1E140}"/>
              </a:ext>
            </a:extLst>
          </p:cNvPr>
          <p:cNvSpPr/>
          <p:nvPr/>
        </p:nvSpPr>
        <p:spPr>
          <a:xfrm>
            <a:off x="846225" y="4610978"/>
            <a:ext cx="1432405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CF34516D-074E-4F7E-A50B-9721BD38E723}"/>
              </a:ext>
            </a:extLst>
          </p:cNvPr>
          <p:cNvSpPr/>
          <p:nvPr/>
        </p:nvSpPr>
        <p:spPr>
          <a:xfrm>
            <a:off x="846225" y="5478790"/>
            <a:ext cx="2165681" cy="646331"/>
          </a:xfrm>
          <a:prstGeom prst="wedgeRectCallout">
            <a:avLst>
              <a:gd name="adj1" fmla="val -20915"/>
              <a:gd name="adj2" fmla="val -11707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③「行の追加」を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6B80510-DEF2-4831-8ABF-6FC09075E9F9}"/>
              </a:ext>
            </a:extLst>
          </p:cNvPr>
          <p:cNvSpPr txBox="1"/>
          <p:nvPr/>
        </p:nvSpPr>
        <p:spPr>
          <a:xfrm>
            <a:off x="320357" y="1004872"/>
            <a:ext cx="921438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（２）「姓＋名のイニシャル」と「姓＋名」（フルネーム）との</a:t>
            </a:r>
            <a:r>
              <a:rPr kumimoji="1" lang="en-US" altLang="ja-JP" sz="2000" dirty="0"/>
              <a:t>OR</a:t>
            </a:r>
            <a:r>
              <a:rPr kumimoji="1" lang="ja-JP" altLang="en-US" sz="2000" dirty="0"/>
              <a:t>検索を行う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CC59B15-9592-4003-9E25-E670D5F5EC62}"/>
              </a:ext>
            </a:extLst>
          </p:cNvPr>
          <p:cNvSpPr txBox="1"/>
          <p:nvPr/>
        </p:nvSpPr>
        <p:spPr>
          <a:xfrm>
            <a:off x="316344" y="1434003"/>
            <a:ext cx="8135560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まず「姓＋名のイニシャル」を入力し、次に入力域を追加する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6ADAF01-0474-4C14-BD1C-78BECB99D33E}"/>
              </a:ext>
            </a:extLst>
          </p:cNvPr>
          <p:cNvCxnSpPr/>
          <p:nvPr/>
        </p:nvCxnSpPr>
        <p:spPr>
          <a:xfrm>
            <a:off x="4475747" y="4391526"/>
            <a:ext cx="902369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1E7AB9-973C-4A7B-9D9E-8E5D67AA1924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79486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C62B635-16AD-48F9-8842-4E0DC6E54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40802"/>
            <a:ext cx="8686800" cy="4514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6C6814E-9192-46A2-8EF0-FF3910632FC3}"/>
              </a:ext>
            </a:extLst>
          </p:cNvPr>
          <p:cNvSpPr/>
          <p:nvPr/>
        </p:nvSpPr>
        <p:spPr>
          <a:xfrm>
            <a:off x="982863" y="4264113"/>
            <a:ext cx="845937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36BE7CEC-F576-40E0-8204-99267167C422}"/>
              </a:ext>
            </a:extLst>
          </p:cNvPr>
          <p:cNvSpPr/>
          <p:nvPr/>
        </p:nvSpPr>
        <p:spPr>
          <a:xfrm>
            <a:off x="982863" y="2516565"/>
            <a:ext cx="2147635" cy="646331"/>
          </a:xfrm>
          <a:prstGeom prst="wedgeRectCallout">
            <a:avLst>
              <a:gd name="adj1" fmla="val -21678"/>
              <a:gd name="adj2" fmla="val 21054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①プルダウンから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OR</a:t>
            </a:r>
            <a:r>
              <a:rPr kumimoji="1" lang="ja-JP" altLang="en-US" dirty="0">
                <a:solidFill>
                  <a:schemeClr val="tx1"/>
                </a:solidFill>
              </a:rPr>
              <a:t>」を選択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ACFB369-D5CE-47C4-B30B-693317A1E140}"/>
              </a:ext>
            </a:extLst>
          </p:cNvPr>
          <p:cNvSpPr/>
          <p:nvPr/>
        </p:nvSpPr>
        <p:spPr>
          <a:xfrm>
            <a:off x="7796461" y="5301178"/>
            <a:ext cx="1118939" cy="4958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CF34516D-074E-4F7E-A50B-9721BD38E723}"/>
              </a:ext>
            </a:extLst>
          </p:cNvPr>
          <p:cNvSpPr/>
          <p:nvPr/>
        </p:nvSpPr>
        <p:spPr>
          <a:xfrm>
            <a:off x="4388135" y="5436887"/>
            <a:ext cx="2452681" cy="646331"/>
          </a:xfrm>
          <a:prstGeom prst="wedgeRectCallout">
            <a:avLst>
              <a:gd name="adj1" fmla="val 86732"/>
              <a:gd name="adj2" fmla="val -2028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④最後に「検索」を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432D0B-F5B7-4C63-8F73-4E82FA367784}"/>
              </a:ext>
            </a:extLst>
          </p:cNvPr>
          <p:cNvSpPr txBox="1"/>
          <p:nvPr/>
        </p:nvSpPr>
        <p:spPr>
          <a:xfrm>
            <a:off x="316344" y="1061015"/>
            <a:ext cx="839204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（３）追加された入力域に、「姓＋名」（フルネーム）を入力し、検索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CE554E15-7DE5-48E0-8A17-58E662EB8A5B}"/>
              </a:ext>
            </a:extLst>
          </p:cNvPr>
          <p:cNvSpPr/>
          <p:nvPr/>
        </p:nvSpPr>
        <p:spPr>
          <a:xfrm>
            <a:off x="2048750" y="3298551"/>
            <a:ext cx="2335374" cy="646331"/>
          </a:xfrm>
          <a:prstGeom prst="wedgeRectCallout">
            <a:avLst>
              <a:gd name="adj1" fmla="val -22113"/>
              <a:gd name="adj2" fmla="val 9978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②プルダウンから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「著者名」を選択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962AB0D-2F3B-4944-8891-458BB416B858}"/>
              </a:ext>
            </a:extLst>
          </p:cNvPr>
          <p:cNvSpPr/>
          <p:nvPr/>
        </p:nvSpPr>
        <p:spPr>
          <a:xfrm>
            <a:off x="1889118" y="4264112"/>
            <a:ext cx="244225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7D845650-347C-42CE-A633-034815CC0944}"/>
              </a:ext>
            </a:extLst>
          </p:cNvPr>
          <p:cNvSpPr/>
          <p:nvPr/>
        </p:nvSpPr>
        <p:spPr>
          <a:xfrm>
            <a:off x="5453313" y="3585679"/>
            <a:ext cx="3004887" cy="646331"/>
          </a:xfrm>
          <a:prstGeom prst="wedgeRectCallout">
            <a:avLst>
              <a:gd name="adj1" fmla="val -39957"/>
              <a:gd name="adj2" fmla="val 9699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③「</a:t>
            </a:r>
            <a:r>
              <a:rPr kumimoji="1" lang="en-US" altLang="ja-JP" dirty="0">
                <a:solidFill>
                  <a:schemeClr val="tx1"/>
                </a:solidFill>
              </a:rPr>
              <a:t>”</a:t>
            </a:r>
            <a:r>
              <a:rPr kumimoji="1" lang="en-US" altLang="ja-JP" dirty="0" err="1">
                <a:solidFill>
                  <a:schemeClr val="tx1"/>
                </a:solidFill>
              </a:rPr>
              <a:t>suzuki</a:t>
            </a:r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</a:rPr>
              <a:t>akira</a:t>
            </a:r>
            <a:r>
              <a:rPr kumimoji="1" lang="en-US" altLang="ja-JP" dirty="0">
                <a:solidFill>
                  <a:schemeClr val="tx1"/>
                </a:solidFill>
              </a:rPr>
              <a:t>”</a:t>
            </a:r>
            <a:r>
              <a:rPr kumimoji="1" lang="ja-JP" altLang="en-US" dirty="0">
                <a:solidFill>
                  <a:schemeClr val="tx1"/>
                </a:solidFill>
              </a:rPr>
              <a:t>」と入力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en-US" altLang="ja-JP" dirty="0">
                <a:solidFill>
                  <a:schemeClr val="tx1"/>
                </a:solidFill>
              </a:rPr>
              <a:t>※ </a:t>
            </a:r>
            <a:r>
              <a:rPr kumimoji="1" lang="ja-JP" altLang="en-US" dirty="0">
                <a:solidFill>
                  <a:schemeClr val="tx1"/>
                </a:solidFill>
              </a:rPr>
              <a:t>二重引用符（</a:t>
            </a:r>
            <a:r>
              <a:rPr kumimoji="1" lang="en-US" altLang="ja-JP" dirty="0">
                <a:solidFill>
                  <a:schemeClr val="tx1"/>
                </a:solidFill>
              </a:rPr>
              <a:t>”</a:t>
            </a:r>
            <a:r>
              <a:rPr kumimoji="1" lang="ja-JP" altLang="en-US" dirty="0">
                <a:solidFill>
                  <a:schemeClr val="tx1"/>
                </a:solidFill>
              </a:rPr>
              <a:t>）で囲む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2ADD15D-FAE1-4AD8-8CEE-5230C7F4C1B1}"/>
              </a:ext>
            </a:extLst>
          </p:cNvPr>
          <p:cNvCxnSpPr>
            <a:cxnSpLocks/>
          </p:cNvCxnSpPr>
          <p:nvPr/>
        </p:nvCxnSpPr>
        <p:spPr>
          <a:xfrm>
            <a:off x="4584031" y="4771659"/>
            <a:ext cx="1118937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835624-F7ED-4827-B6F3-DAA781D2AF2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852982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CBAF888-9D77-4E2B-88F5-9BF10EDE4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635727"/>
            <a:ext cx="6686550" cy="4124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6C6814E-9192-46A2-8EF0-FF3910632FC3}"/>
              </a:ext>
            </a:extLst>
          </p:cNvPr>
          <p:cNvSpPr/>
          <p:nvPr/>
        </p:nvSpPr>
        <p:spPr>
          <a:xfrm>
            <a:off x="682073" y="3681660"/>
            <a:ext cx="2373948" cy="44548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36BE7CEC-F576-40E0-8204-99267167C422}"/>
              </a:ext>
            </a:extLst>
          </p:cNvPr>
          <p:cNvSpPr/>
          <p:nvPr/>
        </p:nvSpPr>
        <p:spPr>
          <a:xfrm>
            <a:off x="682073" y="4852941"/>
            <a:ext cx="1338828" cy="369332"/>
          </a:xfrm>
          <a:prstGeom prst="wedgeRectCallout">
            <a:avLst>
              <a:gd name="adj1" fmla="val -24012"/>
              <a:gd name="adj2" fmla="val -242016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ヒット件数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432D0B-F5B7-4C63-8F73-4E82FA367784}"/>
              </a:ext>
            </a:extLst>
          </p:cNvPr>
          <p:cNvSpPr txBox="1"/>
          <p:nvPr/>
        </p:nvSpPr>
        <p:spPr>
          <a:xfrm>
            <a:off x="316344" y="1061015"/>
            <a:ext cx="839204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（４）ヒット件数が表示される。これから数回に分けて絞り込んでいく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23DA9D-69B0-4E1A-8633-A3CA1C363AD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3245929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D173AE8-EF3B-48B0-8946-B486D8BBC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924" y="1914525"/>
            <a:ext cx="4229100" cy="30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432D0B-F5B7-4C63-8F73-4E82FA367784}"/>
              </a:ext>
            </a:extLst>
          </p:cNvPr>
          <p:cNvSpPr txBox="1"/>
          <p:nvPr/>
        </p:nvSpPr>
        <p:spPr>
          <a:xfrm>
            <a:off x="316344" y="1061015"/>
            <a:ext cx="505779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（５）「ドキュメントタイプ」で絞り込み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070B23B1-3CA5-46DE-8018-09CE4B5EB507}"/>
              </a:ext>
            </a:extLst>
          </p:cNvPr>
          <p:cNvSpPr/>
          <p:nvPr/>
        </p:nvSpPr>
        <p:spPr>
          <a:xfrm>
            <a:off x="5678716" y="1908640"/>
            <a:ext cx="3916521" cy="2492990"/>
          </a:xfrm>
          <a:prstGeom prst="wedgeRectCallout">
            <a:avLst>
              <a:gd name="adj1" fmla="val -74125"/>
              <a:gd name="adj2" fmla="val -2073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画面左側の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「ドキュメントタイプ」で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Articles</a:t>
            </a:r>
            <a:r>
              <a:rPr kumimoji="1" lang="ja-JP" altLang="en-US" dirty="0">
                <a:solidFill>
                  <a:schemeClr val="tx1"/>
                </a:solidFill>
              </a:rPr>
              <a:t>（原著論文）」と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Review Articles</a:t>
            </a:r>
            <a:r>
              <a:rPr kumimoji="1" lang="ja-JP" altLang="en-US" dirty="0">
                <a:solidFill>
                  <a:schemeClr val="tx1"/>
                </a:solidFill>
              </a:rPr>
              <a:t>（総説）」を選択し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「絞り込み」をクリック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一般に研究業績と見なされるもの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のみに限定。分野によっては、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他のものを含める場合もある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5EC31EB-AF63-4C3A-A1BE-8F751DBE3B1A}"/>
              </a:ext>
            </a:extLst>
          </p:cNvPr>
          <p:cNvCxnSpPr>
            <a:cxnSpLocks/>
          </p:cNvCxnSpPr>
          <p:nvPr/>
        </p:nvCxnSpPr>
        <p:spPr>
          <a:xfrm>
            <a:off x="1583244" y="2902071"/>
            <a:ext cx="211045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5093982-5EE8-4CDD-AFFC-B69D47B1AE7A}"/>
              </a:ext>
            </a:extLst>
          </p:cNvPr>
          <p:cNvCxnSpPr>
            <a:cxnSpLocks/>
          </p:cNvCxnSpPr>
          <p:nvPr/>
        </p:nvCxnSpPr>
        <p:spPr>
          <a:xfrm>
            <a:off x="1583244" y="4173408"/>
            <a:ext cx="211045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CD81101-0C2C-4EEE-8FEF-41B2230794E9}"/>
              </a:ext>
            </a:extLst>
          </p:cNvPr>
          <p:cNvSpPr/>
          <p:nvPr/>
        </p:nvSpPr>
        <p:spPr>
          <a:xfrm>
            <a:off x="4054641" y="4264541"/>
            <a:ext cx="1118939" cy="3651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EEA9F34-6ABA-4FBA-ACA7-AF3C2C8CFF10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872598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356058F-C772-4812-9D35-65DD16912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2071687"/>
            <a:ext cx="7886700" cy="2714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46</a:t>
            </a:fld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432D0B-F5B7-4C63-8F73-4E82FA367784}"/>
              </a:ext>
            </a:extLst>
          </p:cNvPr>
          <p:cNvSpPr txBox="1"/>
          <p:nvPr/>
        </p:nvSpPr>
        <p:spPr>
          <a:xfrm>
            <a:off x="316344" y="1061015"/>
            <a:ext cx="608371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（６）絞り込みが実行され、ヒット件数が減少する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67184B-0F4E-45A0-A2DD-362F91197653}"/>
              </a:ext>
            </a:extLst>
          </p:cNvPr>
          <p:cNvSpPr/>
          <p:nvPr/>
        </p:nvSpPr>
        <p:spPr>
          <a:xfrm>
            <a:off x="1175368" y="2752874"/>
            <a:ext cx="2373948" cy="44548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71D4B3E8-137B-4BFD-94A6-2C56655FD398}"/>
              </a:ext>
            </a:extLst>
          </p:cNvPr>
          <p:cNvSpPr/>
          <p:nvPr/>
        </p:nvSpPr>
        <p:spPr>
          <a:xfrm>
            <a:off x="3971925" y="1748521"/>
            <a:ext cx="1962150" cy="646331"/>
          </a:xfrm>
          <a:prstGeom prst="wedgeRectCallout">
            <a:avLst>
              <a:gd name="adj1" fmla="val -70363"/>
              <a:gd name="adj2" fmla="val 106553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ヒット件数が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減少した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F543199-C1E6-4D5B-B323-B67C12E2E9D2}"/>
              </a:ext>
            </a:extLst>
          </p:cNvPr>
          <p:cNvSpPr/>
          <p:nvPr/>
        </p:nvSpPr>
        <p:spPr>
          <a:xfrm>
            <a:off x="1175368" y="3962658"/>
            <a:ext cx="6585000" cy="44548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6C4AF760-CE6C-4D72-8DB2-AE0F2332944D}"/>
              </a:ext>
            </a:extLst>
          </p:cNvPr>
          <p:cNvSpPr/>
          <p:nvPr/>
        </p:nvSpPr>
        <p:spPr>
          <a:xfrm>
            <a:off x="2767263" y="5150654"/>
            <a:ext cx="3174833" cy="646331"/>
          </a:xfrm>
          <a:prstGeom prst="wedgeRectCallout">
            <a:avLst>
              <a:gd name="adj1" fmla="val -21476"/>
              <a:gd name="adj2" fmla="val -161506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どんな条件で絞り込んだかが表示されている</a:t>
            </a: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BFA49F66-66B7-4928-9305-2E249BF0BCFA}"/>
              </a:ext>
            </a:extLst>
          </p:cNvPr>
          <p:cNvSpPr/>
          <p:nvPr/>
        </p:nvSpPr>
        <p:spPr>
          <a:xfrm>
            <a:off x="6557959" y="5145173"/>
            <a:ext cx="3174833" cy="646331"/>
          </a:xfrm>
          <a:prstGeom prst="wedgeRectCallout">
            <a:avLst>
              <a:gd name="adj1" fmla="val -21476"/>
              <a:gd name="adj2" fmla="val -17453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×</a:t>
            </a:r>
            <a:r>
              <a:rPr kumimoji="1" lang="ja-JP" altLang="en-US" dirty="0">
                <a:solidFill>
                  <a:schemeClr val="tx1"/>
                </a:solidFill>
              </a:rPr>
              <a:t>をクリックすると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その絞り込みをクリアできる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8A16F67-305B-43D9-B009-8D6511D845A1}"/>
              </a:ext>
            </a:extLst>
          </p:cNvPr>
          <p:cNvSpPr/>
          <p:nvPr/>
        </p:nvSpPr>
        <p:spPr>
          <a:xfrm>
            <a:off x="7278352" y="3985772"/>
            <a:ext cx="360000" cy="3600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88F33D8-27A5-4816-AB72-C4D19CDAE224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484306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73DEEF9-E412-4F71-A149-E17FF4DB8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74" y="1745243"/>
            <a:ext cx="4095750" cy="2867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432D0B-F5B7-4C63-8F73-4E82FA367784}"/>
              </a:ext>
            </a:extLst>
          </p:cNvPr>
          <p:cNvSpPr txBox="1"/>
          <p:nvPr/>
        </p:nvSpPr>
        <p:spPr>
          <a:xfrm>
            <a:off x="316344" y="1061015"/>
            <a:ext cx="4995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（７）「著者所属 </a:t>
            </a:r>
            <a:r>
              <a:rPr kumimoji="1" lang="en-US" altLang="ja-JP" sz="2000" dirty="0"/>
              <a:t>- </a:t>
            </a:r>
            <a:r>
              <a:rPr kumimoji="1" lang="ja-JP" altLang="en-US" sz="2000" dirty="0"/>
              <a:t>拡張」項目で絞り込み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9B36A42-BB8D-4E55-97B7-779B245AE801}"/>
              </a:ext>
            </a:extLst>
          </p:cNvPr>
          <p:cNvSpPr/>
          <p:nvPr/>
        </p:nvSpPr>
        <p:spPr>
          <a:xfrm>
            <a:off x="685800" y="4077963"/>
            <a:ext cx="830180" cy="3236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BAFF0948-0FD4-4C59-B23B-3977CD7A8E42}"/>
              </a:ext>
            </a:extLst>
          </p:cNvPr>
          <p:cNvSpPr/>
          <p:nvPr/>
        </p:nvSpPr>
        <p:spPr>
          <a:xfrm>
            <a:off x="2311208" y="4770032"/>
            <a:ext cx="3823483" cy="923330"/>
          </a:xfrm>
          <a:prstGeom prst="wedgeRectCallout">
            <a:avLst>
              <a:gd name="adj1" fmla="val -70384"/>
              <a:gd name="adj2" fmla="val -10494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①「著者所属 </a:t>
            </a:r>
            <a:r>
              <a:rPr kumimoji="1" lang="en-US" altLang="ja-JP" dirty="0">
                <a:solidFill>
                  <a:schemeClr val="tx1"/>
                </a:solidFill>
              </a:rPr>
              <a:t>- </a:t>
            </a:r>
            <a:r>
              <a:rPr kumimoji="1" lang="ja-JP" altLang="en-US" dirty="0">
                <a:solidFill>
                  <a:schemeClr val="tx1"/>
                </a:solidFill>
              </a:rPr>
              <a:t>拡張」項目において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「詳細表示」をクリックする。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全ての著者所属が表示される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5D1B4273-6F7C-4DD6-9CDC-9883DCC397E8}"/>
              </a:ext>
            </a:extLst>
          </p:cNvPr>
          <p:cNvSpPr/>
          <p:nvPr/>
        </p:nvSpPr>
        <p:spPr>
          <a:xfrm>
            <a:off x="1310653" y="4770032"/>
            <a:ext cx="640387" cy="75798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CBF2286-DC51-431B-9B8A-C448D8F7A586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3326140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6577460-8F12-487B-8AA5-2A5A33133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38" y="1565212"/>
            <a:ext cx="9712362" cy="50986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432D0B-F5B7-4C63-8F73-4E82FA367784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BAFF0948-0FD4-4C59-B23B-3977CD7A8E42}"/>
              </a:ext>
            </a:extLst>
          </p:cNvPr>
          <p:cNvSpPr/>
          <p:nvPr/>
        </p:nvSpPr>
        <p:spPr>
          <a:xfrm>
            <a:off x="2269960" y="1660237"/>
            <a:ext cx="2852063" cy="1661993"/>
          </a:xfrm>
          <a:prstGeom prst="wedgeRectCallout">
            <a:avLst>
              <a:gd name="adj1" fmla="val -55847"/>
              <a:gd name="adj2" fmla="val 10881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所属機関である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HOKKAIDO UNIVERSITY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所属機関が複数ある場合は</a:t>
            </a:r>
            <a:br>
              <a:rPr kumimoji="1" lang="en-US" altLang="ja-JP" sz="1600" dirty="0">
                <a:solidFill>
                  <a:schemeClr val="tx1"/>
                </a:solidFill>
              </a:rPr>
            </a:br>
            <a:r>
              <a:rPr kumimoji="1" lang="ja-JP" altLang="en-US" sz="1600" dirty="0">
                <a:solidFill>
                  <a:schemeClr val="tx1"/>
                </a:solidFill>
              </a:rPr>
              <a:t>全て選択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D92AD2C-5FBC-4692-9C0F-57ADCFD29493}"/>
              </a:ext>
            </a:extLst>
          </p:cNvPr>
          <p:cNvSpPr/>
          <p:nvPr/>
        </p:nvSpPr>
        <p:spPr>
          <a:xfrm>
            <a:off x="8846164" y="6260950"/>
            <a:ext cx="855440" cy="2779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0A5EA79E-9941-4B6E-8196-E2BBB0893EDF}"/>
              </a:ext>
            </a:extLst>
          </p:cNvPr>
          <p:cNvSpPr/>
          <p:nvPr/>
        </p:nvSpPr>
        <p:spPr>
          <a:xfrm>
            <a:off x="6407634" y="4911310"/>
            <a:ext cx="2545890" cy="646331"/>
          </a:xfrm>
          <a:prstGeom prst="wedgeRectCallout">
            <a:avLst>
              <a:gd name="adj1" fmla="val 44248"/>
              <a:gd name="adj2" fmla="val 1499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最後に「絞り込み」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23F0059-FF36-4907-8960-0DE8065BA68A}"/>
              </a:ext>
            </a:extLst>
          </p:cNvPr>
          <p:cNvCxnSpPr>
            <a:cxnSpLocks/>
          </p:cNvCxnSpPr>
          <p:nvPr/>
        </p:nvCxnSpPr>
        <p:spPr>
          <a:xfrm>
            <a:off x="508895" y="4480046"/>
            <a:ext cx="20623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AE1BF7-8352-45F4-9301-DB469F72A873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EC8BF78A-9FC6-49BC-A8C3-AAC114314CCE}"/>
              </a:ext>
            </a:extLst>
          </p:cNvPr>
          <p:cNvSpPr/>
          <p:nvPr/>
        </p:nvSpPr>
        <p:spPr>
          <a:xfrm rot="5400000">
            <a:off x="5768968" y="5956348"/>
            <a:ext cx="640387" cy="75798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2ECC33CF-68B5-4386-87AF-A25CB37E69B3}"/>
              </a:ext>
            </a:extLst>
          </p:cNvPr>
          <p:cNvSpPr/>
          <p:nvPr/>
        </p:nvSpPr>
        <p:spPr>
          <a:xfrm>
            <a:off x="3606521" y="6043811"/>
            <a:ext cx="1962150" cy="646331"/>
          </a:xfrm>
          <a:prstGeom prst="wedgeRectCallout">
            <a:avLst>
              <a:gd name="adj1" fmla="val -5979"/>
              <a:gd name="adj2" fmla="val 22785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ヒット件数が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en-US" altLang="ja-JP" dirty="0">
                <a:solidFill>
                  <a:schemeClr val="tx1"/>
                </a:solidFill>
              </a:rPr>
              <a:t>421</a:t>
            </a:r>
            <a:r>
              <a:rPr kumimoji="1" lang="ja-JP" altLang="en-US" dirty="0">
                <a:solidFill>
                  <a:schemeClr val="tx1"/>
                </a:solidFill>
              </a:rPr>
              <a:t>件に減少</a:t>
            </a:r>
          </a:p>
        </p:txBody>
      </p:sp>
    </p:spTree>
    <p:extLst>
      <p:ext uri="{BB962C8B-B14F-4D97-AF65-F5344CB8AC3E}">
        <p14:creationId xmlns:p14="http://schemas.microsoft.com/office/powerpoint/2010/main" val="1883852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E09BF51-418E-44FB-89BE-539DD41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5" y="1745243"/>
            <a:ext cx="4200525" cy="2762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432D0B-F5B7-4C63-8F73-4E82FA367784}"/>
              </a:ext>
            </a:extLst>
          </p:cNvPr>
          <p:cNvSpPr txBox="1"/>
          <p:nvPr/>
        </p:nvSpPr>
        <p:spPr>
          <a:xfrm>
            <a:off x="316344" y="1061015"/>
            <a:ext cx="491698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（８）「</a:t>
            </a:r>
            <a:r>
              <a:rPr kumimoji="1" lang="en-US" altLang="ja-JP" sz="2000" dirty="0"/>
              <a:t>Web of Science </a:t>
            </a:r>
            <a:r>
              <a:rPr kumimoji="1" lang="ja-JP" altLang="en-US" sz="2000" dirty="0"/>
              <a:t>分野」で絞り込み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9B36A42-BB8D-4E55-97B7-779B245AE801}"/>
              </a:ext>
            </a:extLst>
          </p:cNvPr>
          <p:cNvSpPr/>
          <p:nvPr/>
        </p:nvSpPr>
        <p:spPr>
          <a:xfrm>
            <a:off x="685800" y="4017803"/>
            <a:ext cx="830180" cy="3236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BAFF0948-0FD4-4C59-B23B-3977CD7A8E42}"/>
              </a:ext>
            </a:extLst>
          </p:cNvPr>
          <p:cNvSpPr/>
          <p:nvPr/>
        </p:nvSpPr>
        <p:spPr>
          <a:xfrm>
            <a:off x="1877565" y="4791611"/>
            <a:ext cx="3859903" cy="923330"/>
          </a:xfrm>
          <a:prstGeom prst="wedgeRectCallout">
            <a:avLst>
              <a:gd name="adj1" fmla="val -58614"/>
              <a:gd name="adj2" fmla="val -10261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</a:t>
            </a:r>
            <a:r>
              <a:rPr kumimoji="1" lang="ja-JP" altLang="en-US" sz="1800" dirty="0">
                <a:solidFill>
                  <a:schemeClr val="tx1"/>
                </a:solidFill>
              </a:rPr>
              <a:t> 「</a:t>
            </a:r>
            <a:r>
              <a:rPr kumimoji="1" lang="en-US" altLang="ja-JP" sz="1800" dirty="0">
                <a:solidFill>
                  <a:schemeClr val="tx1"/>
                </a:solidFill>
              </a:rPr>
              <a:t>Web of Science </a:t>
            </a:r>
            <a:r>
              <a:rPr kumimoji="1" lang="ja-JP" altLang="en-US" sz="1800" dirty="0">
                <a:solidFill>
                  <a:schemeClr val="tx1"/>
                </a:solidFill>
              </a:rPr>
              <a:t>分野」 において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「詳細表示」をクリックする。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全ての分野が表示される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5D1B4273-6F7C-4DD6-9CDC-9883DCC397E8}"/>
              </a:ext>
            </a:extLst>
          </p:cNvPr>
          <p:cNvSpPr/>
          <p:nvPr/>
        </p:nvSpPr>
        <p:spPr>
          <a:xfrm>
            <a:off x="780696" y="4619425"/>
            <a:ext cx="640387" cy="75798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9EA200-E301-4B0B-9A0A-05841A27DB58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06063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83FD6-C45C-4964-9918-ED97ED55FA94}"/>
              </a:ext>
            </a:extLst>
          </p:cNvPr>
          <p:cNvSpPr txBox="1"/>
          <p:nvPr/>
        </p:nvSpPr>
        <p:spPr>
          <a:xfrm>
            <a:off x="803988" y="1251552"/>
            <a:ext cx="815788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600" u="sng" dirty="0">
                <a:solidFill>
                  <a:srgbClr val="C00000"/>
                </a:solidFill>
              </a:rPr>
              <a:t>研究論文、及びその被引用情報を元にした研究業績の分析ツール</a:t>
            </a:r>
            <a:r>
              <a:rPr lang="ja-JP" altLang="en-US" sz="2600" dirty="0"/>
              <a:t>。</a:t>
            </a:r>
            <a:r>
              <a:rPr lang="en-US" altLang="ja-JP" sz="2600" dirty="0"/>
              <a:t>Web of Science </a:t>
            </a:r>
            <a:r>
              <a:rPr lang="ja-JP" altLang="en-US" sz="2600" dirty="0"/>
              <a:t>の提供元である </a:t>
            </a:r>
            <a:r>
              <a:rPr lang="en-US" altLang="ja-JP" sz="2600" dirty="0"/>
              <a:t>Clarivate Analytics</a:t>
            </a:r>
            <a:r>
              <a:rPr lang="ja-JP" altLang="en-US" sz="2600" dirty="0"/>
              <a:t>（クラリベイト・アナリティクス）社の製品。</a:t>
            </a:r>
            <a:r>
              <a:rPr lang="en-US" altLang="ja-JP" sz="2600" dirty="0"/>
              <a:t>Web of Science </a:t>
            </a:r>
            <a:r>
              <a:rPr lang="ja-JP" altLang="en-US" sz="2600" dirty="0"/>
              <a:t>収録の論文データを元に作成されている。</a:t>
            </a:r>
            <a:endParaRPr lang="en-US" altLang="ja-JP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600" dirty="0"/>
              <a:t>論文がどれだけ引用されたか（被引用数）を基準として、</a:t>
            </a:r>
            <a:r>
              <a:rPr lang="ja-JP" altLang="en-US" sz="2600" u="sng" dirty="0">
                <a:solidFill>
                  <a:srgbClr val="C00000"/>
                </a:solidFill>
              </a:rPr>
              <a:t>研究者や、研究機関の研究力を計測するための様々な指標を提供</a:t>
            </a:r>
            <a:r>
              <a:rPr lang="ja-JP" altLang="en-US" sz="2600" dirty="0"/>
              <a:t>しており、国内外の調査等にも使用されている。</a:t>
            </a:r>
            <a:endParaRPr lang="en-US" altLang="ja-JP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600" dirty="0"/>
              <a:t>自分や任意の研究者、部局、大学等の業績を、客観的なデータで把握したり、他と比較することが可能。</a:t>
            </a:r>
          </a:p>
        </p:txBody>
      </p:sp>
    </p:spTree>
    <p:extLst>
      <p:ext uri="{BB962C8B-B14F-4D97-AF65-F5344CB8AC3E}">
        <p14:creationId xmlns:p14="http://schemas.microsoft.com/office/powerpoint/2010/main" val="4172100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AC1BEA6-2F15-4379-95E9-493C36A0C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3344"/>
            <a:ext cx="9906000" cy="5208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50</a:t>
            </a:fld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432D0B-F5B7-4C63-8F73-4E82FA367784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0A5EA79E-9941-4B6E-8196-E2BBB0893EDF}"/>
              </a:ext>
            </a:extLst>
          </p:cNvPr>
          <p:cNvSpPr/>
          <p:nvPr/>
        </p:nvSpPr>
        <p:spPr>
          <a:xfrm>
            <a:off x="2339972" y="1667731"/>
            <a:ext cx="2912849" cy="1477328"/>
          </a:xfrm>
          <a:prstGeom prst="wedgeRectCallout">
            <a:avLst>
              <a:gd name="adj1" fmla="val -44039"/>
              <a:gd name="adj2" fmla="val 7429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②鈴木章氏の専門分野は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化学なので、分野名に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Chemistry</a:t>
            </a:r>
            <a:r>
              <a:rPr kumimoji="1" lang="ja-JP" altLang="en-US" dirty="0">
                <a:solidFill>
                  <a:schemeClr val="tx1"/>
                </a:solidFill>
              </a:rPr>
              <a:t>」「</a:t>
            </a:r>
            <a:r>
              <a:rPr kumimoji="1" lang="en-US" altLang="ja-JP" dirty="0">
                <a:solidFill>
                  <a:schemeClr val="tx1"/>
                </a:solidFill>
              </a:rPr>
              <a:t>Chemical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が含まれているものを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全て選択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CC64000-167A-4380-9ADD-5453E47DBEE2}"/>
              </a:ext>
            </a:extLst>
          </p:cNvPr>
          <p:cNvSpPr/>
          <p:nvPr/>
        </p:nvSpPr>
        <p:spPr>
          <a:xfrm>
            <a:off x="8774536" y="6356176"/>
            <a:ext cx="939619" cy="2812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EC7D9BFD-4013-4F6E-A86E-28D5A1497038}"/>
              </a:ext>
            </a:extLst>
          </p:cNvPr>
          <p:cNvSpPr/>
          <p:nvPr/>
        </p:nvSpPr>
        <p:spPr>
          <a:xfrm>
            <a:off x="6696676" y="4695006"/>
            <a:ext cx="1569660" cy="923330"/>
          </a:xfrm>
          <a:prstGeom prst="wedgeRectCallout">
            <a:avLst>
              <a:gd name="adj1" fmla="val 81922"/>
              <a:gd name="adj2" fmla="val 12916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③最後に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「絞り込み」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4770ADA-3E9A-491B-8661-2BEC580B9B48}"/>
              </a:ext>
            </a:extLst>
          </p:cNvPr>
          <p:cNvCxnSpPr>
            <a:cxnSpLocks/>
          </p:cNvCxnSpPr>
          <p:nvPr/>
        </p:nvCxnSpPr>
        <p:spPr>
          <a:xfrm>
            <a:off x="316344" y="3567475"/>
            <a:ext cx="20623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E716DC9-4911-4C73-9B26-2FE2AFF72F1A}"/>
              </a:ext>
            </a:extLst>
          </p:cNvPr>
          <p:cNvCxnSpPr>
            <a:cxnSpLocks/>
          </p:cNvCxnSpPr>
          <p:nvPr/>
        </p:nvCxnSpPr>
        <p:spPr>
          <a:xfrm>
            <a:off x="316344" y="3823768"/>
            <a:ext cx="20623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矢印: 下 17">
            <a:extLst>
              <a:ext uri="{FF2B5EF4-FFF2-40B4-BE49-F238E27FC236}">
                <a16:creationId xmlns:a16="http://schemas.microsoft.com/office/drawing/2014/main" id="{E7AFD1E1-8057-44D0-8847-D59A4952523A}"/>
              </a:ext>
            </a:extLst>
          </p:cNvPr>
          <p:cNvSpPr/>
          <p:nvPr/>
        </p:nvSpPr>
        <p:spPr>
          <a:xfrm rot="5400000">
            <a:off x="5994882" y="6074686"/>
            <a:ext cx="640387" cy="75798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E4D3A3B8-007C-44AC-8BE4-B2717A1E42F8}"/>
              </a:ext>
            </a:extLst>
          </p:cNvPr>
          <p:cNvSpPr/>
          <p:nvPr/>
        </p:nvSpPr>
        <p:spPr>
          <a:xfrm>
            <a:off x="3832435" y="6162149"/>
            <a:ext cx="1962150" cy="646331"/>
          </a:xfrm>
          <a:prstGeom prst="wedgeRectCallout">
            <a:avLst>
              <a:gd name="adj1" fmla="val -5979"/>
              <a:gd name="adj2" fmla="val 22785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ヒット件数が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en-US" altLang="ja-JP" dirty="0">
                <a:solidFill>
                  <a:schemeClr val="tx1"/>
                </a:solidFill>
              </a:rPr>
              <a:t>219</a:t>
            </a:r>
            <a:r>
              <a:rPr kumimoji="1" lang="ja-JP" altLang="en-US" dirty="0">
                <a:solidFill>
                  <a:schemeClr val="tx1"/>
                </a:solidFill>
              </a:rPr>
              <a:t>件に減少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9EA200-E301-4B0B-9A0A-05841A27DB58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1B54412-11A3-4323-A568-FE8D3230D0A7}"/>
              </a:ext>
            </a:extLst>
          </p:cNvPr>
          <p:cNvCxnSpPr>
            <a:cxnSpLocks/>
          </p:cNvCxnSpPr>
          <p:nvPr/>
        </p:nvCxnSpPr>
        <p:spPr>
          <a:xfrm>
            <a:off x="277648" y="4537456"/>
            <a:ext cx="20623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2FEE2635-7FA7-4B12-A899-42F84A977A9B}"/>
              </a:ext>
            </a:extLst>
          </p:cNvPr>
          <p:cNvCxnSpPr>
            <a:cxnSpLocks/>
          </p:cNvCxnSpPr>
          <p:nvPr/>
        </p:nvCxnSpPr>
        <p:spPr>
          <a:xfrm>
            <a:off x="316344" y="4291822"/>
            <a:ext cx="20623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4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DA7D928-BB4E-44EB-B72B-70A79124B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0" y="2033587"/>
            <a:ext cx="4133850" cy="2790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432D0B-F5B7-4C63-8F73-4E82FA367784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（９）出版年で絞り込み</a:t>
            </a:r>
            <a:endParaRPr kumimoji="1" lang="en-US" altLang="ja-JP" sz="20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9B36A42-BB8D-4E55-97B7-779B245AE801}"/>
              </a:ext>
            </a:extLst>
          </p:cNvPr>
          <p:cNvSpPr/>
          <p:nvPr/>
        </p:nvSpPr>
        <p:spPr>
          <a:xfrm>
            <a:off x="685800" y="4318603"/>
            <a:ext cx="830180" cy="3236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BAFF0948-0FD4-4C59-B23B-3977CD7A8E42}"/>
              </a:ext>
            </a:extLst>
          </p:cNvPr>
          <p:cNvSpPr/>
          <p:nvPr/>
        </p:nvSpPr>
        <p:spPr>
          <a:xfrm>
            <a:off x="1769404" y="5012155"/>
            <a:ext cx="3416320" cy="923330"/>
          </a:xfrm>
          <a:prstGeom prst="wedgeRectCallout">
            <a:avLst>
              <a:gd name="adj1" fmla="val -52982"/>
              <a:gd name="adj2" fmla="val -8746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①「出版年」項目において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「詳細表示」をクリックする。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全ての出版年が表示される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5D1B4273-6F7C-4DD6-9CDC-9883DCC397E8}"/>
              </a:ext>
            </a:extLst>
          </p:cNvPr>
          <p:cNvSpPr/>
          <p:nvPr/>
        </p:nvSpPr>
        <p:spPr>
          <a:xfrm>
            <a:off x="685800" y="5038999"/>
            <a:ext cx="640387" cy="75798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0589BD-FD19-45E4-9139-B58615ED7E00}"/>
              </a:ext>
            </a:extLst>
          </p:cNvPr>
          <p:cNvSpPr txBox="1"/>
          <p:nvPr/>
        </p:nvSpPr>
        <p:spPr>
          <a:xfrm>
            <a:off x="316343" y="1456742"/>
            <a:ext cx="808631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  <a:r>
              <a:rPr kumimoji="1" lang="en-US" altLang="ja-JP" sz="2000" dirty="0" err="1"/>
              <a:t>InCites</a:t>
            </a:r>
            <a:r>
              <a:rPr kumimoji="1" lang="ja-JP" altLang="en-US" sz="2000" dirty="0"/>
              <a:t>の収録範囲は</a:t>
            </a:r>
            <a:r>
              <a:rPr kumimoji="1" lang="en-US" altLang="ja-JP" sz="2000" dirty="0"/>
              <a:t>1980</a:t>
            </a:r>
            <a:r>
              <a:rPr kumimoji="1" lang="ja-JP" altLang="en-US" sz="2000" dirty="0"/>
              <a:t>年以降のため、</a:t>
            </a:r>
            <a:r>
              <a:rPr kumimoji="1" lang="en-US" altLang="ja-JP" sz="2000" dirty="0"/>
              <a:t>1980</a:t>
            </a:r>
            <a:r>
              <a:rPr kumimoji="1" lang="ja-JP" altLang="en-US" sz="2000" dirty="0"/>
              <a:t>年以降に絞り込む</a:t>
            </a:r>
            <a:endParaRPr kumimoji="1" lang="en-US" altLang="ja-JP" sz="2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3E25397-C6EA-439C-877F-CE5D6A0D52AE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3590672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2D9FB86-F9B1-40FB-B741-8A83ED023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8267"/>
            <a:ext cx="9906000" cy="5162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52</a:t>
            </a:fld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432D0B-F5B7-4C63-8F73-4E82FA367784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  <a:endParaRPr kumimoji="1" lang="en-US" altLang="ja-JP" sz="2000" dirty="0"/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5D1B4273-6F7C-4DD6-9CDC-9883DCC397E8}"/>
              </a:ext>
            </a:extLst>
          </p:cNvPr>
          <p:cNvSpPr/>
          <p:nvPr/>
        </p:nvSpPr>
        <p:spPr>
          <a:xfrm rot="16200000">
            <a:off x="4871434" y="2640018"/>
            <a:ext cx="640387" cy="75798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D92AD2C-5FBC-4692-9C0F-57ADCFD29493}"/>
              </a:ext>
            </a:extLst>
          </p:cNvPr>
          <p:cNvSpPr/>
          <p:nvPr/>
        </p:nvSpPr>
        <p:spPr>
          <a:xfrm>
            <a:off x="64798" y="2708222"/>
            <a:ext cx="1366330" cy="3679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0A5EA79E-9941-4B6E-8196-E2BBB0893EDF}"/>
              </a:ext>
            </a:extLst>
          </p:cNvPr>
          <p:cNvSpPr/>
          <p:nvPr/>
        </p:nvSpPr>
        <p:spPr>
          <a:xfrm>
            <a:off x="1431128" y="1787140"/>
            <a:ext cx="1812721" cy="646331"/>
          </a:xfrm>
          <a:prstGeom prst="wedgeRectCallout">
            <a:avLst>
              <a:gd name="adj1" fmla="val -47411"/>
              <a:gd name="adj2" fmla="val 89961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②「全て選択」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3E25397-C6EA-439C-877F-CE5D6A0D52AE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84EDB05-88D4-4B6A-8F62-0CC29B3FA741}"/>
              </a:ext>
            </a:extLst>
          </p:cNvPr>
          <p:cNvSpPr/>
          <p:nvPr/>
        </p:nvSpPr>
        <p:spPr>
          <a:xfrm>
            <a:off x="8767482" y="6260952"/>
            <a:ext cx="946673" cy="4535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57E56D7B-3095-4872-A64D-02DA61D24434}"/>
              </a:ext>
            </a:extLst>
          </p:cNvPr>
          <p:cNvSpPr/>
          <p:nvPr/>
        </p:nvSpPr>
        <p:spPr>
          <a:xfrm>
            <a:off x="4310746" y="4105053"/>
            <a:ext cx="2037737" cy="923330"/>
          </a:xfrm>
          <a:prstGeom prst="wedgeRectCallout">
            <a:avLst>
              <a:gd name="adj1" fmla="val 61256"/>
              <a:gd name="adj2" fmla="val 11159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③「</a:t>
            </a:r>
            <a:r>
              <a:rPr kumimoji="1" lang="en-US" altLang="ja-JP" dirty="0">
                <a:solidFill>
                  <a:schemeClr val="tx1"/>
                </a:solidFill>
              </a:rPr>
              <a:t>1980</a:t>
            </a:r>
            <a:r>
              <a:rPr kumimoji="1" lang="ja-JP" altLang="en-US" dirty="0">
                <a:solidFill>
                  <a:schemeClr val="tx1"/>
                </a:solidFill>
              </a:rPr>
              <a:t>」年より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前の年は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チェックを外す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88E50036-BE35-4836-A59E-B8912CCA126D}"/>
              </a:ext>
            </a:extLst>
          </p:cNvPr>
          <p:cNvSpPr/>
          <p:nvPr/>
        </p:nvSpPr>
        <p:spPr>
          <a:xfrm>
            <a:off x="6637475" y="5013062"/>
            <a:ext cx="225904" cy="124789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39972518-6E04-4F16-B8C1-55957CEE3D98}"/>
              </a:ext>
            </a:extLst>
          </p:cNvPr>
          <p:cNvSpPr/>
          <p:nvPr/>
        </p:nvSpPr>
        <p:spPr>
          <a:xfrm>
            <a:off x="7530998" y="4984440"/>
            <a:ext cx="1569660" cy="923330"/>
          </a:xfrm>
          <a:prstGeom prst="wedgeRectCallout">
            <a:avLst>
              <a:gd name="adj1" fmla="val 29573"/>
              <a:gd name="adj2" fmla="val 84801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 最後に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「絞り込み」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349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53</a:t>
            </a:fld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432D0B-F5B7-4C63-8F73-4E82FA367784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  <a:endParaRPr kumimoji="1" lang="en-US" altLang="ja-JP" sz="2000" dirty="0"/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D2DAB55B-45DA-4E97-9A8A-A89F804D4888}"/>
              </a:ext>
            </a:extLst>
          </p:cNvPr>
          <p:cNvSpPr/>
          <p:nvPr/>
        </p:nvSpPr>
        <p:spPr>
          <a:xfrm>
            <a:off x="1781156" y="1660237"/>
            <a:ext cx="1962150" cy="646331"/>
          </a:xfrm>
          <a:prstGeom prst="wedgeRectCallout">
            <a:avLst>
              <a:gd name="adj1" fmla="val -5979"/>
              <a:gd name="adj2" fmla="val 22785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ヒット件数が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en-US" altLang="ja-JP" dirty="0">
                <a:solidFill>
                  <a:schemeClr val="tx1"/>
                </a:solidFill>
              </a:rPr>
              <a:t>174</a:t>
            </a:r>
            <a:r>
              <a:rPr kumimoji="1" lang="ja-JP" altLang="en-US" dirty="0">
                <a:solidFill>
                  <a:schemeClr val="tx1"/>
                </a:solidFill>
              </a:rPr>
              <a:t>件に減少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74BF771-E09A-43AF-9BC9-7977DA906FC3}"/>
              </a:ext>
            </a:extLst>
          </p:cNvPr>
          <p:cNvSpPr txBox="1"/>
          <p:nvPr/>
        </p:nvSpPr>
        <p:spPr>
          <a:xfrm>
            <a:off x="960412" y="4461851"/>
            <a:ext cx="3603638" cy="128975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dirty="0"/>
              <a:t>この</a:t>
            </a:r>
            <a:r>
              <a:rPr kumimoji="1" lang="en-US" altLang="ja-JP" dirty="0"/>
              <a:t>174</a:t>
            </a:r>
            <a:r>
              <a:rPr kumimoji="1" lang="ja-JP" altLang="en-US" dirty="0"/>
              <a:t>件について、</a:t>
            </a:r>
            <a:r>
              <a:rPr kumimoji="1" lang="ja-JP" altLang="en-US" u="sng" dirty="0">
                <a:solidFill>
                  <a:srgbClr val="C00000"/>
                </a:solidFill>
              </a:rPr>
              <a:t>論文データを</a:t>
            </a:r>
            <a:r>
              <a:rPr kumimoji="1" lang="en-US" altLang="ja-JP" u="sng" dirty="0">
                <a:solidFill>
                  <a:srgbClr val="C00000"/>
                </a:solidFill>
              </a:rPr>
              <a:t>1</a:t>
            </a:r>
            <a:r>
              <a:rPr kumimoji="1" lang="ja-JP" altLang="en-US" u="sng" dirty="0">
                <a:solidFill>
                  <a:srgbClr val="C00000"/>
                </a:solidFill>
              </a:rPr>
              <a:t>件ずつ確認し</a:t>
            </a:r>
            <a:r>
              <a:rPr kumimoji="1" lang="ja-JP" altLang="en-US" dirty="0"/>
              <a:t>、</a:t>
            </a:r>
            <a:r>
              <a:rPr kumimoji="1" lang="ja-JP" altLang="en-US" u="sng" dirty="0">
                <a:solidFill>
                  <a:srgbClr val="C00000"/>
                </a:solidFill>
              </a:rPr>
              <a:t>本当に当該研究者の論文かどうか、それぞれ判断する</a:t>
            </a:r>
            <a:r>
              <a:rPr kumimoji="1" lang="ja-JP" altLang="en-US" dirty="0"/>
              <a:t>必要がある</a:t>
            </a:r>
            <a:endParaRPr kumimoji="1" lang="en-US" altLang="ja-JP" dirty="0"/>
          </a:p>
        </p:txBody>
      </p:sp>
      <p:sp>
        <p:nvSpPr>
          <p:cNvPr id="30" name="矢印: 下 29">
            <a:extLst>
              <a:ext uri="{FF2B5EF4-FFF2-40B4-BE49-F238E27FC236}">
                <a16:creationId xmlns:a16="http://schemas.microsoft.com/office/drawing/2014/main" id="{A910DBD5-D96C-4C1C-8FB6-458AE12B2F38}"/>
              </a:ext>
            </a:extLst>
          </p:cNvPr>
          <p:cNvSpPr/>
          <p:nvPr/>
        </p:nvSpPr>
        <p:spPr>
          <a:xfrm>
            <a:off x="2442038" y="2455043"/>
            <a:ext cx="640387" cy="185833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A30F1ADA-5230-4F8B-B14B-A27E0E87F5FF}"/>
              </a:ext>
            </a:extLst>
          </p:cNvPr>
          <p:cNvSpPr/>
          <p:nvPr/>
        </p:nvSpPr>
        <p:spPr>
          <a:xfrm>
            <a:off x="3422552" y="2534310"/>
            <a:ext cx="2282997" cy="1661993"/>
          </a:xfrm>
          <a:prstGeom prst="wedgeRectCallout">
            <a:avLst>
              <a:gd name="adj1" fmla="val -20416"/>
              <a:gd name="adj2" fmla="val 6460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この時点で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u="sng" dirty="0">
                <a:solidFill>
                  <a:srgbClr val="C00000"/>
                </a:solidFill>
              </a:rPr>
              <a:t>（</a:t>
            </a:r>
            <a:r>
              <a:rPr kumimoji="1" lang="en-US" altLang="ja-JP" sz="1600" u="sng" dirty="0">
                <a:solidFill>
                  <a:srgbClr val="C00000"/>
                </a:solidFill>
              </a:rPr>
              <a:t>1</a:t>
            </a:r>
            <a:r>
              <a:rPr kumimoji="1" lang="ja-JP" altLang="en-US" sz="1600" u="sng" dirty="0">
                <a:solidFill>
                  <a:srgbClr val="C00000"/>
                </a:solidFill>
              </a:rPr>
              <a:t>）検索履歴の保存</a:t>
            </a:r>
            <a:endParaRPr kumimoji="1" lang="en-US" altLang="ja-JP" sz="1600" u="sng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1600" u="sng" dirty="0">
                <a:solidFill>
                  <a:srgbClr val="C00000"/>
                </a:solidFill>
              </a:rPr>
              <a:t>（</a:t>
            </a:r>
            <a:r>
              <a:rPr kumimoji="1" lang="en-US" altLang="ja-JP" sz="1600" u="sng" dirty="0">
                <a:solidFill>
                  <a:srgbClr val="C00000"/>
                </a:solidFill>
              </a:rPr>
              <a:t>2</a:t>
            </a:r>
            <a:r>
              <a:rPr kumimoji="1" lang="ja-JP" altLang="en-US" sz="1600" u="sng" dirty="0">
                <a:solidFill>
                  <a:srgbClr val="C00000"/>
                </a:solidFill>
              </a:rPr>
              <a:t>）論文データの</a:t>
            </a:r>
            <a:endParaRPr kumimoji="1" lang="en-US" altLang="ja-JP" sz="1600" u="sng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1600" u="sng" dirty="0">
                <a:solidFill>
                  <a:srgbClr val="C00000"/>
                </a:solidFill>
              </a:rPr>
              <a:t>マークリストへの追加</a:t>
            </a:r>
            <a:r>
              <a:rPr kumimoji="1" lang="ja-JP" altLang="en-US" sz="1600" dirty="0">
                <a:solidFill>
                  <a:schemeClr val="tx1"/>
                </a:solidFill>
              </a:rPr>
              <a:t> </a:t>
            </a:r>
            <a:br>
              <a:rPr kumimoji="1" lang="en-US" altLang="ja-JP" sz="1600" dirty="0">
                <a:solidFill>
                  <a:schemeClr val="tx1"/>
                </a:solidFill>
              </a:rPr>
            </a:br>
            <a:r>
              <a:rPr kumimoji="1" lang="ja-JP" altLang="en-US" sz="1600" dirty="0">
                <a:solidFill>
                  <a:schemeClr val="tx1"/>
                </a:solidFill>
              </a:rPr>
              <a:t>をしておくと良い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※6</a:t>
            </a:r>
            <a:r>
              <a:rPr kumimoji="1" lang="ja-JP" altLang="en-US" sz="1400" dirty="0">
                <a:solidFill>
                  <a:schemeClr val="tx1"/>
                </a:solidFill>
              </a:rPr>
              <a:t>の</a:t>
            </a:r>
            <a:r>
              <a:rPr kumimoji="1" lang="en-US" altLang="ja-JP" sz="1400" dirty="0">
                <a:solidFill>
                  <a:schemeClr val="tx1"/>
                </a:solidFill>
              </a:rPr>
              <a:t>(1)</a:t>
            </a:r>
            <a:r>
              <a:rPr kumimoji="1" lang="ja-JP" altLang="en-US" sz="1400" dirty="0">
                <a:solidFill>
                  <a:schemeClr val="tx1"/>
                </a:solidFill>
              </a:rPr>
              <a:t>及び</a:t>
            </a:r>
            <a:r>
              <a:rPr kumimoji="1" lang="en-US" altLang="ja-JP" sz="1400" dirty="0">
                <a:solidFill>
                  <a:schemeClr val="tx1"/>
                </a:solidFill>
              </a:rPr>
              <a:t>(4)</a:t>
            </a:r>
            <a:r>
              <a:rPr kumimoji="1" lang="ja-JP" altLang="en-US" sz="1400" dirty="0">
                <a:solidFill>
                  <a:schemeClr val="tx1"/>
                </a:solidFill>
              </a:rPr>
              <a:t>参照</a:t>
            </a: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BB693A48-056F-4FF3-99B4-1337DCA95198}"/>
              </a:ext>
            </a:extLst>
          </p:cNvPr>
          <p:cNvSpPr/>
          <p:nvPr/>
        </p:nvSpPr>
        <p:spPr>
          <a:xfrm>
            <a:off x="2442038" y="5900079"/>
            <a:ext cx="640387" cy="74212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C84517-1976-4736-80FF-B62E05C5245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605317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99AE8C-E90B-4ED3-9E27-BDCA8F6C5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1624142"/>
            <a:ext cx="760095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54</a:t>
            </a:fld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432D0B-F5B7-4C63-8F73-4E82FA367784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  <a:endParaRPr kumimoji="1" lang="en-US" altLang="ja-JP" sz="20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97CE84A-922B-4919-A6EB-7009F7F041C3}"/>
              </a:ext>
            </a:extLst>
          </p:cNvPr>
          <p:cNvSpPr/>
          <p:nvPr/>
        </p:nvSpPr>
        <p:spPr>
          <a:xfrm>
            <a:off x="1270858" y="3215341"/>
            <a:ext cx="4985563" cy="9716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1ACAF7D3-0E9D-4394-9C29-AFE852085270}"/>
              </a:ext>
            </a:extLst>
          </p:cNvPr>
          <p:cNvSpPr/>
          <p:nvPr/>
        </p:nvSpPr>
        <p:spPr>
          <a:xfrm>
            <a:off x="3592164" y="1770941"/>
            <a:ext cx="2441694" cy="892552"/>
          </a:xfrm>
          <a:prstGeom prst="wedgeRectCallout">
            <a:avLst>
              <a:gd name="adj1" fmla="val 22299"/>
              <a:gd name="adj2" fmla="val 10968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論文タイトルを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詳細を見ることができる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59A491-4813-4E81-8975-9E26E8194A56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41738936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E15D8E7-40A3-4145-90D4-7F723E8C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37" y="1667064"/>
            <a:ext cx="7219950" cy="4476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B29CCDC1-2A8C-40D6-8589-78565A91B8EC}"/>
              </a:ext>
            </a:extLst>
          </p:cNvPr>
          <p:cNvSpPr/>
          <p:nvPr/>
        </p:nvSpPr>
        <p:spPr>
          <a:xfrm>
            <a:off x="4633011" y="2598003"/>
            <a:ext cx="2646878" cy="830997"/>
          </a:xfrm>
          <a:prstGeom prst="wedgeRectCallout">
            <a:avLst>
              <a:gd name="adj1" fmla="val -100400"/>
              <a:gd name="adj2" fmla="val -626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著者名は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「</a:t>
            </a:r>
            <a:r>
              <a:rPr kumimoji="1" lang="en-US" altLang="ja-JP" sz="1600" dirty="0">
                <a:solidFill>
                  <a:schemeClr val="tx1"/>
                </a:solidFill>
              </a:rPr>
              <a:t>Suzuki, Akihiko</a:t>
            </a:r>
            <a:r>
              <a:rPr kumimoji="1" lang="ja-JP" altLang="en-US" sz="1600" dirty="0">
                <a:solidFill>
                  <a:schemeClr val="tx1"/>
                </a:solidFill>
              </a:rPr>
              <a:t>」であり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当該研究者の論文ではない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0082CB-52E2-4795-8C3F-E4E0B1132717}"/>
              </a:ext>
            </a:extLst>
          </p:cNvPr>
          <p:cNvSpPr/>
          <p:nvPr/>
        </p:nvSpPr>
        <p:spPr>
          <a:xfrm>
            <a:off x="1334328" y="2854069"/>
            <a:ext cx="1950769" cy="37264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A738464-DFB2-4C89-B4D4-55E5A4B8D357}"/>
              </a:ext>
            </a:extLst>
          </p:cNvPr>
          <p:cNvSpPr txBox="1"/>
          <p:nvPr/>
        </p:nvSpPr>
        <p:spPr>
          <a:xfrm>
            <a:off x="376337" y="1018262"/>
            <a:ext cx="2185214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＜判定例１＞</a:t>
            </a: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97FB1AD6-1E1A-4C2C-8507-9EB5AAD2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55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767887-6FA0-45CD-B0C0-1E39195114DC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4090217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D5E5873-5496-48F1-ACDE-4A8A0DABA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"/>
          <a:stretch/>
        </p:blipFill>
        <p:spPr>
          <a:xfrm>
            <a:off x="376337" y="3440396"/>
            <a:ext cx="721995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F663A8-7257-4104-9609-4B94EB037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12"/>
          <a:stretch/>
        </p:blipFill>
        <p:spPr>
          <a:xfrm>
            <a:off x="376337" y="1645563"/>
            <a:ext cx="721995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A738464-DFB2-4C89-B4D4-55E5A4B8D357}"/>
              </a:ext>
            </a:extLst>
          </p:cNvPr>
          <p:cNvSpPr txBox="1"/>
          <p:nvPr/>
        </p:nvSpPr>
        <p:spPr>
          <a:xfrm>
            <a:off x="376337" y="1018262"/>
            <a:ext cx="2185214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＜判定例２＞</a:t>
            </a: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B452711A-60B3-41D3-8A41-C2D70D79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56</a:t>
            </a:fld>
            <a:endParaRPr kumimoji="1" lang="ja-JP" altLang="en-US" dirty="0"/>
          </a:p>
        </p:txBody>
      </p:sp>
      <p:sp>
        <p:nvSpPr>
          <p:cNvPr id="17" name="小波 16">
            <a:extLst>
              <a:ext uri="{FF2B5EF4-FFF2-40B4-BE49-F238E27FC236}">
                <a16:creationId xmlns:a16="http://schemas.microsoft.com/office/drawing/2014/main" id="{88EB34ED-229D-4D5C-B934-19187BE1C3B0}"/>
              </a:ext>
            </a:extLst>
          </p:cNvPr>
          <p:cNvSpPr/>
          <p:nvPr/>
        </p:nvSpPr>
        <p:spPr>
          <a:xfrm>
            <a:off x="183502" y="4075247"/>
            <a:ext cx="8792547" cy="966495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B29CCDC1-2A8C-40D6-8589-78565A91B8EC}"/>
              </a:ext>
            </a:extLst>
          </p:cNvPr>
          <p:cNvSpPr/>
          <p:nvPr/>
        </p:nvSpPr>
        <p:spPr>
          <a:xfrm>
            <a:off x="2759091" y="3538592"/>
            <a:ext cx="2646878" cy="1077218"/>
          </a:xfrm>
          <a:prstGeom prst="wedgeRectCallout">
            <a:avLst>
              <a:gd name="adj1" fmla="val -19888"/>
              <a:gd name="adj2" fmla="val 10245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②所属は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「</a:t>
            </a:r>
            <a:r>
              <a:rPr kumimoji="1" lang="en-US" altLang="ja-JP" sz="1600" dirty="0">
                <a:solidFill>
                  <a:schemeClr val="tx1"/>
                </a:solidFill>
              </a:rPr>
              <a:t>Grad Sch Fisheries Sci </a:t>
            </a:r>
            <a:r>
              <a:rPr kumimoji="1" lang="ja-JP" altLang="en-US" sz="1600" dirty="0">
                <a:solidFill>
                  <a:schemeClr val="tx1"/>
                </a:solidFill>
              </a:rPr>
              <a:t>」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（水産科学院）であり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当該研究者の論文ではない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0082CB-52E2-4795-8C3F-E4E0B1132717}"/>
              </a:ext>
            </a:extLst>
          </p:cNvPr>
          <p:cNvSpPr/>
          <p:nvPr/>
        </p:nvSpPr>
        <p:spPr>
          <a:xfrm>
            <a:off x="977335" y="5192589"/>
            <a:ext cx="4196243" cy="269747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830A1E5E-1838-45FC-9FD8-B055959330E1}"/>
              </a:ext>
            </a:extLst>
          </p:cNvPr>
          <p:cNvSpPr/>
          <p:nvPr/>
        </p:nvSpPr>
        <p:spPr>
          <a:xfrm>
            <a:off x="2759091" y="1557798"/>
            <a:ext cx="2672078" cy="1077218"/>
          </a:xfrm>
          <a:prstGeom prst="wedgeRectCallout">
            <a:avLst>
              <a:gd name="adj1" fmla="val -56683"/>
              <a:gd name="adj2" fmla="val 6432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①「</a:t>
            </a:r>
            <a:r>
              <a:rPr kumimoji="1" lang="en-US" altLang="ja-JP" sz="1600" dirty="0">
                <a:solidFill>
                  <a:schemeClr val="tx1"/>
                </a:solidFill>
              </a:rPr>
              <a:t>Suzuki, Akira</a:t>
            </a:r>
            <a:r>
              <a:rPr kumimoji="1" lang="ja-JP" altLang="en-US" sz="1600" dirty="0">
                <a:solidFill>
                  <a:schemeClr val="tx1"/>
                </a:solidFill>
              </a:rPr>
              <a:t>」の右肩に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[ 1 ] </a:t>
            </a:r>
            <a:r>
              <a:rPr kumimoji="1" lang="ja-JP" altLang="en-US" sz="1600" dirty="0">
                <a:solidFill>
                  <a:schemeClr val="tx1"/>
                </a:solidFill>
              </a:rPr>
              <a:t>とあるので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画面下の「著者住所」欄の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[ 1 ] </a:t>
            </a:r>
            <a:r>
              <a:rPr kumimoji="1" lang="ja-JP" altLang="en-US" sz="1600" dirty="0">
                <a:solidFill>
                  <a:schemeClr val="tx1"/>
                </a:solidFill>
              </a:rPr>
              <a:t>のところを確認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EA00040-33DB-4F40-BF8C-549F1AE4E575}"/>
              </a:ext>
            </a:extLst>
          </p:cNvPr>
          <p:cNvSpPr/>
          <p:nvPr/>
        </p:nvSpPr>
        <p:spPr>
          <a:xfrm>
            <a:off x="613149" y="2656736"/>
            <a:ext cx="1950769" cy="37264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ACCFBA5-9ECC-4656-9DF5-54332CECAB83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7578061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EA806B1-896D-4764-BE94-4AB55E80C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1"/>
          <a:stretch/>
        </p:blipFill>
        <p:spPr>
          <a:xfrm>
            <a:off x="388578" y="1753760"/>
            <a:ext cx="7198085" cy="3219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7781A95-E15A-4B31-BF59-1E8FC8049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8" y="4106924"/>
            <a:ext cx="7210425" cy="1952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小波 32">
            <a:extLst>
              <a:ext uri="{FF2B5EF4-FFF2-40B4-BE49-F238E27FC236}">
                <a16:creationId xmlns:a16="http://schemas.microsoft.com/office/drawing/2014/main" id="{B35C95B2-508C-4B7F-AD0B-A335594D0088}"/>
              </a:ext>
            </a:extLst>
          </p:cNvPr>
          <p:cNvSpPr/>
          <p:nvPr/>
        </p:nvSpPr>
        <p:spPr>
          <a:xfrm>
            <a:off x="220826" y="3628627"/>
            <a:ext cx="9063136" cy="1077218"/>
          </a:xfrm>
          <a:prstGeom prst="doubleWave">
            <a:avLst>
              <a:gd name="adj1" fmla="val 6250"/>
              <a:gd name="adj2" fmla="val 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B29CCDC1-2A8C-40D6-8589-78565A91B8EC}"/>
              </a:ext>
            </a:extLst>
          </p:cNvPr>
          <p:cNvSpPr/>
          <p:nvPr/>
        </p:nvSpPr>
        <p:spPr>
          <a:xfrm>
            <a:off x="3849639" y="3921883"/>
            <a:ext cx="2852063" cy="1077218"/>
          </a:xfrm>
          <a:prstGeom prst="wedgeRectCallout">
            <a:avLst>
              <a:gd name="adj1" fmla="val -65744"/>
              <a:gd name="adj2" fmla="val 4754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②所属は「</a:t>
            </a:r>
            <a:r>
              <a:rPr kumimoji="1" lang="en-US" altLang="ja-JP" sz="1600" dirty="0">
                <a:solidFill>
                  <a:schemeClr val="tx1"/>
                </a:solidFill>
              </a:rPr>
              <a:t>Grad Sch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Engn</a:t>
            </a:r>
            <a:r>
              <a:rPr kumimoji="1" lang="ja-JP" altLang="en-US" sz="1600" dirty="0">
                <a:solidFill>
                  <a:schemeClr val="tx1"/>
                </a:solidFill>
              </a:rPr>
              <a:t>」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（工学研究科）であり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論文タイトルからも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当該研究者の論文と思われる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0082CB-52E2-4795-8C3F-E4E0B1132717}"/>
              </a:ext>
            </a:extLst>
          </p:cNvPr>
          <p:cNvSpPr/>
          <p:nvPr/>
        </p:nvSpPr>
        <p:spPr>
          <a:xfrm>
            <a:off x="965295" y="4831314"/>
            <a:ext cx="2391516" cy="27133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A738464-DFB2-4C89-B4D4-55E5A4B8D357}"/>
              </a:ext>
            </a:extLst>
          </p:cNvPr>
          <p:cNvSpPr txBox="1"/>
          <p:nvPr/>
        </p:nvSpPr>
        <p:spPr>
          <a:xfrm>
            <a:off x="376337" y="1018262"/>
            <a:ext cx="2185214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＜判定例３＞</a:t>
            </a: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92637669-85D6-49B8-B847-698E3183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57</a:t>
            </a:fld>
            <a:endParaRPr kumimoji="1" lang="ja-JP" altLang="en-US" dirty="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9949ADD1-9B95-48AC-9A9C-06E2755B72B4}"/>
              </a:ext>
            </a:extLst>
          </p:cNvPr>
          <p:cNvSpPr/>
          <p:nvPr/>
        </p:nvSpPr>
        <p:spPr>
          <a:xfrm>
            <a:off x="3853960" y="2504957"/>
            <a:ext cx="2672078" cy="1077218"/>
          </a:xfrm>
          <a:prstGeom prst="wedgeRectCallout">
            <a:avLst>
              <a:gd name="adj1" fmla="val -71542"/>
              <a:gd name="adj2" fmla="val -6041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①「</a:t>
            </a:r>
            <a:r>
              <a:rPr kumimoji="1" lang="en-US" altLang="ja-JP" sz="1600" dirty="0">
                <a:solidFill>
                  <a:schemeClr val="tx1"/>
                </a:solidFill>
              </a:rPr>
              <a:t>Suzuki, Akira</a:t>
            </a:r>
            <a:r>
              <a:rPr kumimoji="1" lang="ja-JP" altLang="en-US" sz="1600" dirty="0">
                <a:solidFill>
                  <a:schemeClr val="tx1"/>
                </a:solidFill>
              </a:rPr>
              <a:t>」の右肩に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[ 1 ] </a:t>
            </a:r>
            <a:r>
              <a:rPr kumimoji="1" lang="ja-JP" altLang="en-US" sz="1600" dirty="0">
                <a:solidFill>
                  <a:schemeClr val="tx1"/>
                </a:solidFill>
              </a:rPr>
              <a:t>とあるので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画面下の「著者住所」欄の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[ 1 ] </a:t>
            </a:r>
            <a:r>
              <a:rPr kumimoji="1" lang="ja-JP" altLang="en-US" sz="1600" dirty="0">
                <a:solidFill>
                  <a:schemeClr val="tx1"/>
                </a:solidFill>
              </a:rPr>
              <a:t>のところを確認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64ADF4A-E655-4AC5-8E97-4887C0BCAAB3}"/>
              </a:ext>
            </a:extLst>
          </p:cNvPr>
          <p:cNvSpPr/>
          <p:nvPr/>
        </p:nvSpPr>
        <p:spPr>
          <a:xfrm>
            <a:off x="1298949" y="2809819"/>
            <a:ext cx="1950769" cy="37264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9EABB3E-823B-41DC-9A16-E5A16A220678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33293918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A5FB10F-DCC8-4A66-BDD4-747BEDA8CAF7}"/>
              </a:ext>
            </a:extLst>
          </p:cNvPr>
          <p:cNvGrpSpPr/>
          <p:nvPr/>
        </p:nvGrpSpPr>
        <p:grpSpPr>
          <a:xfrm>
            <a:off x="2988905" y="1113731"/>
            <a:ext cx="3928189" cy="5242839"/>
            <a:chOff x="2988905" y="1113731"/>
            <a:chExt cx="3928189" cy="5242839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9A84745-F473-4C6E-BA17-790916D41AE5}"/>
                </a:ext>
              </a:extLst>
            </p:cNvPr>
            <p:cNvSpPr txBox="1"/>
            <p:nvPr/>
          </p:nvSpPr>
          <p:spPr>
            <a:xfrm>
              <a:off x="2988905" y="1113731"/>
              <a:ext cx="3928189" cy="128975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tIns="90000" bIns="90000" rtlCol="0">
              <a:spAutoFit/>
            </a:bodyPr>
            <a:lstStyle/>
            <a:p>
              <a:pPr algn="ctr"/>
              <a:r>
                <a:rPr kumimoji="1" lang="ja-JP" altLang="en-US" dirty="0"/>
                <a:t>論文を</a:t>
              </a:r>
              <a:r>
                <a:rPr kumimoji="1" lang="en-US" altLang="ja-JP" dirty="0"/>
                <a:t>1</a:t>
              </a:r>
              <a:r>
                <a:rPr kumimoji="1" lang="ja-JP" altLang="en-US" dirty="0"/>
                <a:t>件ずつチェックし、</a:t>
              </a:r>
              <a:br>
                <a:rPr kumimoji="1" lang="en-US" altLang="ja-JP" dirty="0"/>
              </a:br>
              <a:r>
                <a:rPr kumimoji="1" lang="ja-JP" altLang="en-US" dirty="0"/>
                <a:t>「マークリスト」から</a:t>
              </a:r>
              <a:r>
                <a:rPr kumimoji="1" lang="ja-JP" altLang="en-US" u="sng" dirty="0">
                  <a:solidFill>
                    <a:srgbClr val="C00000"/>
                  </a:solidFill>
                </a:rPr>
                <a:t>当該研究者のものではない論文を削除</a:t>
              </a:r>
              <a:endParaRPr kumimoji="1" lang="en-US" altLang="ja-JP" u="sng" dirty="0">
                <a:solidFill>
                  <a:srgbClr val="C00000"/>
                </a:solidFill>
              </a:endParaRPr>
            </a:p>
            <a:p>
              <a:pPr algn="ctr"/>
              <a:r>
                <a:rPr kumimoji="1" lang="ja-JP" altLang="en-US" dirty="0"/>
                <a:t>（</a:t>
              </a:r>
              <a:r>
                <a:rPr kumimoji="1" lang="en-US" altLang="ja-JP" dirty="0"/>
                <a:t>6</a:t>
              </a:r>
              <a:r>
                <a:rPr kumimoji="1" lang="ja-JP" altLang="en-US" dirty="0"/>
                <a:t>の</a:t>
              </a:r>
              <a:r>
                <a:rPr kumimoji="1" lang="en-US" altLang="ja-JP" dirty="0"/>
                <a:t>(5)</a:t>
              </a:r>
              <a:r>
                <a:rPr kumimoji="1" lang="ja-JP" altLang="en-US" dirty="0"/>
                <a:t>参照）</a:t>
              </a:r>
              <a:endParaRPr kumimoji="1" lang="en-US" altLang="ja-JP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BE02F80-4C44-4B93-9470-00E0AEF38622}"/>
                </a:ext>
              </a:extLst>
            </p:cNvPr>
            <p:cNvSpPr txBox="1"/>
            <p:nvPr/>
          </p:nvSpPr>
          <p:spPr>
            <a:xfrm>
              <a:off x="2988905" y="3228773"/>
              <a:ext cx="3928189" cy="128975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tIns="90000" bIns="90000" rtlCol="0">
              <a:spAutoFit/>
            </a:bodyPr>
            <a:lstStyle/>
            <a:p>
              <a:pPr algn="ctr"/>
              <a:r>
                <a:rPr kumimoji="1" lang="ja-JP" altLang="en-US" dirty="0"/>
                <a:t>不要な論文の削除が終わったら</a:t>
              </a:r>
              <a:endParaRPr kumimoji="1" lang="en-US" altLang="ja-JP" dirty="0"/>
            </a:p>
            <a:p>
              <a:pPr algn="ctr"/>
              <a:r>
                <a:rPr kumimoji="1" lang="ja-JP" altLang="en-US" dirty="0"/>
                <a:t>「マークリスト」上の論文データを</a:t>
              </a:r>
              <a:endParaRPr kumimoji="1" lang="en-US" altLang="ja-JP" dirty="0"/>
            </a:p>
            <a:p>
              <a:pPr algn="ctr"/>
              <a:r>
                <a:rPr kumimoji="1" lang="en-US" altLang="ja-JP" u="sng" dirty="0" err="1">
                  <a:solidFill>
                    <a:srgbClr val="C00000"/>
                  </a:solidFill>
                </a:rPr>
                <a:t>InCites</a:t>
              </a:r>
              <a:r>
                <a:rPr kumimoji="1" lang="ja-JP" altLang="en-US" u="sng" dirty="0">
                  <a:solidFill>
                    <a:srgbClr val="C00000"/>
                  </a:solidFill>
                </a:rPr>
                <a:t>用にエクスポート</a:t>
              </a:r>
              <a:endParaRPr kumimoji="1" lang="en-US" altLang="ja-JP" u="sng" dirty="0">
                <a:solidFill>
                  <a:srgbClr val="C00000"/>
                </a:solidFill>
              </a:endParaRPr>
            </a:p>
            <a:p>
              <a:pPr algn="ctr"/>
              <a:r>
                <a:rPr kumimoji="1" lang="ja-JP" altLang="en-US" dirty="0"/>
                <a:t>（</a:t>
              </a:r>
              <a:r>
                <a:rPr kumimoji="1" lang="en-US" altLang="ja-JP" dirty="0"/>
                <a:t>6</a:t>
              </a:r>
              <a:r>
                <a:rPr kumimoji="1" lang="ja-JP" altLang="en-US" dirty="0"/>
                <a:t>の</a:t>
              </a:r>
              <a:r>
                <a:rPr kumimoji="1" lang="en-US" altLang="ja-JP" dirty="0"/>
                <a:t>(6)</a:t>
              </a:r>
              <a:r>
                <a:rPr kumimoji="1" lang="ja-JP" altLang="en-US" dirty="0"/>
                <a:t>参照）</a:t>
              </a:r>
              <a:endParaRPr kumimoji="1" lang="en-US" altLang="ja-JP" dirty="0"/>
            </a:p>
          </p:txBody>
        </p:sp>
        <p:sp>
          <p:nvSpPr>
            <p:cNvPr id="17" name="矢印: 下 16">
              <a:extLst>
                <a:ext uri="{FF2B5EF4-FFF2-40B4-BE49-F238E27FC236}">
                  <a16:creationId xmlns:a16="http://schemas.microsoft.com/office/drawing/2014/main" id="{C0B9BB83-2CC4-4415-BBC8-BEDA4168DF3D}"/>
                </a:ext>
              </a:extLst>
            </p:cNvPr>
            <p:cNvSpPr/>
            <p:nvPr/>
          </p:nvSpPr>
          <p:spPr>
            <a:xfrm>
              <a:off x="4632805" y="2457156"/>
              <a:ext cx="640387" cy="726655"/>
            </a:xfrm>
            <a:prstGeom prst="down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60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57522D3-C700-48BE-9DCE-63E7C7EC551A}"/>
                </a:ext>
              </a:extLst>
            </p:cNvPr>
            <p:cNvSpPr txBox="1"/>
            <p:nvPr/>
          </p:nvSpPr>
          <p:spPr>
            <a:xfrm>
              <a:off x="2988905" y="5343815"/>
              <a:ext cx="3928189" cy="101275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tIns="90000" bIns="90000" rtlCol="0">
              <a:spAutoFit/>
            </a:bodyPr>
            <a:lstStyle/>
            <a:p>
              <a:pPr algn="ctr"/>
              <a:r>
                <a:rPr kumimoji="1" lang="ja-JP" altLang="en-US" u="sng" dirty="0">
                  <a:solidFill>
                    <a:srgbClr val="C00000"/>
                  </a:solidFill>
                </a:rPr>
                <a:t>エクスポートした論文データを</a:t>
              </a:r>
              <a:endParaRPr kumimoji="1" lang="en-US" altLang="ja-JP" u="sng" dirty="0">
                <a:solidFill>
                  <a:srgbClr val="C00000"/>
                </a:solidFill>
              </a:endParaRPr>
            </a:p>
            <a:p>
              <a:pPr algn="ctr"/>
              <a:r>
                <a:rPr kumimoji="1" lang="en-US" altLang="ja-JP" u="sng" dirty="0" err="1">
                  <a:solidFill>
                    <a:srgbClr val="C00000"/>
                  </a:solidFill>
                </a:rPr>
                <a:t>InCites</a:t>
              </a:r>
              <a:r>
                <a:rPr kumimoji="1" lang="ja-JP" altLang="en-US" u="sng" dirty="0">
                  <a:solidFill>
                    <a:srgbClr val="C00000"/>
                  </a:solidFill>
                </a:rPr>
                <a:t>で読み込んで分析</a:t>
              </a:r>
              <a:endParaRPr kumimoji="1" lang="en-US" altLang="ja-JP" u="sng" dirty="0">
                <a:solidFill>
                  <a:srgbClr val="C00000"/>
                </a:solidFill>
              </a:endParaRPr>
            </a:p>
            <a:p>
              <a:pPr algn="ctr"/>
              <a:r>
                <a:rPr kumimoji="1" lang="ja-JP" altLang="en-US" dirty="0"/>
                <a:t>（次ページ）</a:t>
              </a:r>
              <a:endParaRPr kumimoji="1" lang="en-US" altLang="ja-JP" dirty="0"/>
            </a:p>
          </p:txBody>
        </p:sp>
        <p:sp>
          <p:nvSpPr>
            <p:cNvPr id="19" name="矢印: 下 18">
              <a:extLst>
                <a:ext uri="{FF2B5EF4-FFF2-40B4-BE49-F238E27FC236}">
                  <a16:creationId xmlns:a16="http://schemas.microsoft.com/office/drawing/2014/main" id="{0E8A51F7-B616-4EF3-A4C2-1B35CF252CC8}"/>
                </a:ext>
              </a:extLst>
            </p:cNvPr>
            <p:cNvSpPr/>
            <p:nvPr/>
          </p:nvSpPr>
          <p:spPr>
            <a:xfrm>
              <a:off x="4632805" y="4572198"/>
              <a:ext cx="640387" cy="726655"/>
            </a:xfrm>
            <a:prstGeom prst="down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600"/>
            </a:p>
          </p:txBody>
        </p: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AA7618C6-E3F6-49AC-895E-FFCC6AEF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58</a:t>
            </a:fld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73E02F-6EAF-4A2F-B7B0-FD86E7FB4A9C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5471095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927F9FBF-46DC-46B7-931E-FC8BF3E1D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9"/>
          <a:stretch/>
        </p:blipFill>
        <p:spPr>
          <a:xfrm>
            <a:off x="1117935" y="1972518"/>
            <a:ext cx="6057900" cy="4748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28958E3D-1725-43C2-B701-7CA43B5EB94D}"/>
              </a:ext>
            </a:extLst>
          </p:cNvPr>
          <p:cNvSpPr/>
          <p:nvPr/>
        </p:nvSpPr>
        <p:spPr>
          <a:xfrm>
            <a:off x="3400670" y="4294110"/>
            <a:ext cx="2228850" cy="646331"/>
          </a:xfrm>
          <a:prstGeom prst="wedgeRectCallout">
            <a:avLst>
              <a:gd name="adj1" fmla="val -78277"/>
              <a:gd name="adj2" fmla="val -23661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</a:t>
            </a:r>
            <a:r>
              <a:rPr kumimoji="1" lang="en-US" altLang="ja-JP" dirty="0">
                <a:solidFill>
                  <a:schemeClr val="tx1"/>
                </a:solidFill>
              </a:rPr>
              <a:t>Researchers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を選択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34922D8-DB7B-4A41-B095-103E47A6C260}"/>
              </a:ext>
            </a:extLst>
          </p:cNvPr>
          <p:cNvSpPr/>
          <p:nvPr/>
        </p:nvSpPr>
        <p:spPr>
          <a:xfrm>
            <a:off x="1446158" y="3251864"/>
            <a:ext cx="1211693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11CC57F7-0D80-4E48-90C7-61E038824EDC}"/>
              </a:ext>
            </a:extLst>
          </p:cNvPr>
          <p:cNvSpPr/>
          <p:nvPr/>
        </p:nvSpPr>
        <p:spPr>
          <a:xfrm>
            <a:off x="3400670" y="2438306"/>
            <a:ext cx="2118488" cy="646331"/>
          </a:xfrm>
          <a:prstGeom prst="wedgeRectCallout">
            <a:avLst>
              <a:gd name="adj1" fmla="val -85064"/>
              <a:gd name="adj2" fmla="val 7518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Analyze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」をクリックし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776C7F-0AD7-4737-82C2-F5F3239D1643}"/>
              </a:ext>
            </a:extLst>
          </p:cNvPr>
          <p:cNvSpPr/>
          <p:nvPr/>
        </p:nvSpPr>
        <p:spPr>
          <a:xfrm>
            <a:off x="1446157" y="4294110"/>
            <a:ext cx="1211693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763414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「初期画面」から「</a:t>
            </a:r>
            <a:r>
              <a:rPr kumimoji="1" lang="en-US" altLang="ja-JP" sz="2000" dirty="0"/>
              <a:t>Analyze</a:t>
            </a:r>
            <a:r>
              <a:rPr kumimoji="1" lang="ja-JP" altLang="en-US" sz="2000" dirty="0"/>
              <a:t>」－「</a:t>
            </a:r>
            <a:r>
              <a:rPr kumimoji="1" lang="en-US" altLang="ja-JP" sz="2000" dirty="0"/>
              <a:t>Researchers</a:t>
            </a:r>
            <a:r>
              <a:rPr kumimoji="1" lang="ja-JP" altLang="en-US" sz="2000" dirty="0"/>
              <a:t>」を選択する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915737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（１）「</a:t>
            </a:r>
            <a:r>
              <a:rPr kumimoji="1" lang="en-US" altLang="ja-JP" sz="2000" dirty="0" err="1"/>
              <a:t>InCites</a:t>
            </a:r>
            <a:r>
              <a:rPr kumimoji="1" lang="ja-JP" altLang="en-US" sz="2000" dirty="0"/>
              <a:t>」で、</a:t>
            </a:r>
            <a:r>
              <a:rPr kumimoji="1" lang="en-US" altLang="ja-JP" sz="2000" dirty="0"/>
              <a:t>Web of Science</a:t>
            </a:r>
            <a:r>
              <a:rPr kumimoji="1" lang="ja-JP" altLang="en-US" sz="2000" dirty="0"/>
              <a:t>でエクスポートした論文データを読み込む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F5F14FB-E9B9-4E88-80A6-D445FBF58EE4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377845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83FD6-C45C-4964-9918-ED97ED55FA94}"/>
              </a:ext>
            </a:extLst>
          </p:cNvPr>
          <p:cNvSpPr txBox="1"/>
          <p:nvPr/>
        </p:nvSpPr>
        <p:spPr>
          <a:xfrm>
            <a:off x="803988" y="1083594"/>
            <a:ext cx="81578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＜利用可能な指標の例＞</a:t>
            </a:r>
            <a:endParaRPr lang="en-US" altLang="ja-JP" sz="2400" b="1" dirty="0"/>
          </a:p>
          <a:p>
            <a:endParaRPr lang="ja-JP" alt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altLang="en-US" sz="2400" dirty="0"/>
              <a:t>基本的な指標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2400" b="1" dirty="0"/>
              <a:t>Web of Science Documents</a:t>
            </a:r>
            <a:r>
              <a:rPr lang="en-US" altLang="ja-JP" sz="2400" dirty="0"/>
              <a:t> - Web of Science </a:t>
            </a:r>
            <a:r>
              <a:rPr lang="ja-JP" altLang="en-US" sz="2400" dirty="0" err="1"/>
              <a:t>に収</a:t>
            </a:r>
            <a:r>
              <a:rPr lang="ja-JP" altLang="en-US" sz="2400" dirty="0"/>
              <a:t>録されている論文数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2400" b="1" dirty="0"/>
              <a:t>Times Cited</a:t>
            </a:r>
            <a:r>
              <a:rPr lang="en-US" altLang="ja-JP" sz="2400" dirty="0"/>
              <a:t> - </a:t>
            </a:r>
            <a:r>
              <a:rPr lang="ja-JP" altLang="en-US" sz="2400" dirty="0"/>
              <a:t>論文集合の被引用数の総数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2400" b="1" dirty="0"/>
              <a:t>Citation Impact</a:t>
            </a:r>
            <a:r>
              <a:rPr lang="en-US" altLang="ja-JP" sz="2400" dirty="0"/>
              <a:t> - 1</a:t>
            </a:r>
            <a:r>
              <a:rPr lang="ja-JP" altLang="en-US" sz="2400" dirty="0"/>
              <a:t>論文あたりの平均被引用数 </a:t>
            </a:r>
            <a:r>
              <a:rPr lang="en-US" altLang="ja-JP" sz="2400" dirty="0"/>
              <a:t>(Times Cited ÷ Web of Science Documents)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altLang="en-US" sz="2400" dirty="0"/>
              <a:t>分野別被引用数による指標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2400" b="1" dirty="0"/>
              <a:t>% Documents in Top 10%</a:t>
            </a:r>
            <a:r>
              <a:rPr lang="en-US" altLang="ja-JP" sz="2400" dirty="0"/>
              <a:t> - </a:t>
            </a:r>
            <a:r>
              <a:rPr lang="ja-JP" altLang="en-US" sz="2400" dirty="0"/>
              <a:t>分野、出版年、ドキュメントタイプが同じ論文集合の中で被引用数が上位</a:t>
            </a:r>
            <a:r>
              <a:rPr lang="en-US" altLang="ja-JP" sz="2400" dirty="0"/>
              <a:t>10%</a:t>
            </a:r>
            <a:r>
              <a:rPr lang="ja-JP" altLang="en-US" sz="2400" dirty="0"/>
              <a:t>に入っている論文の割合。研究の卓越性を示す</a:t>
            </a:r>
          </a:p>
        </p:txBody>
      </p:sp>
    </p:spTree>
    <p:extLst>
      <p:ext uri="{BB962C8B-B14F-4D97-AF65-F5344CB8AC3E}">
        <p14:creationId xmlns:p14="http://schemas.microsoft.com/office/powerpoint/2010/main" val="32717987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CC5903E-ACFB-46EA-AD1C-C711D774D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30" r="50000"/>
          <a:stretch/>
        </p:blipFill>
        <p:spPr>
          <a:xfrm>
            <a:off x="1009650" y="1866804"/>
            <a:ext cx="3943350" cy="4767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34922D8-DB7B-4A41-B095-103E47A6C260}"/>
              </a:ext>
            </a:extLst>
          </p:cNvPr>
          <p:cNvSpPr/>
          <p:nvPr/>
        </p:nvSpPr>
        <p:spPr>
          <a:xfrm>
            <a:off x="4041176" y="4767842"/>
            <a:ext cx="250295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11CC57F7-0D80-4E48-90C7-61E038824EDC}"/>
              </a:ext>
            </a:extLst>
          </p:cNvPr>
          <p:cNvSpPr/>
          <p:nvPr/>
        </p:nvSpPr>
        <p:spPr>
          <a:xfrm>
            <a:off x="2981931" y="3981205"/>
            <a:ext cx="2432279" cy="369332"/>
          </a:xfrm>
          <a:prstGeom prst="wedgeRectCallout">
            <a:avLst>
              <a:gd name="adj1" fmla="val -6413"/>
              <a:gd name="adj2" fmla="val 15337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③「▼」をクリック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828124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「</a:t>
            </a:r>
            <a:r>
              <a:rPr kumimoji="1" lang="en-US" altLang="ja-JP" sz="2000" dirty="0"/>
              <a:t>Dataset</a:t>
            </a:r>
            <a:r>
              <a:rPr kumimoji="1" lang="ja-JP" altLang="en-US" sz="2000" dirty="0"/>
              <a:t>」で、</a:t>
            </a:r>
            <a:r>
              <a:rPr kumimoji="1" lang="en-US" altLang="ja-JP" sz="2000" dirty="0"/>
              <a:t>Web of Science </a:t>
            </a:r>
            <a:r>
              <a:rPr kumimoji="1" lang="ja-JP" altLang="en-US" sz="2000" dirty="0"/>
              <a:t>でエクスポートしたデータを選択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360B50-05A1-4CD2-9B06-20894617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990" y="4653118"/>
            <a:ext cx="2752725" cy="1171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28958E3D-1725-43C2-B701-7CA43B5EB94D}"/>
              </a:ext>
            </a:extLst>
          </p:cNvPr>
          <p:cNvSpPr/>
          <p:nvPr/>
        </p:nvSpPr>
        <p:spPr>
          <a:xfrm>
            <a:off x="7322997" y="3634532"/>
            <a:ext cx="2228850" cy="923330"/>
          </a:xfrm>
          <a:prstGeom prst="wedgeRectCallout">
            <a:avLst>
              <a:gd name="adj1" fmla="val -14040"/>
              <a:gd name="adj2" fmla="val 13549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 </a:t>
            </a:r>
            <a:r>
              <a:rPr kumimoji="1" lang="en-US" altLang="ja-JP" dirty="0">
                <a:solidFill>
                  <a:schemeClr val="tx1"/>
                </a:solidFill>
              </a:rPr>
              <a:t>Web of Science </a:t>
            </a:r>
            <a:r>
              <a:rPr kumimoji="1" lang="ja-JP" altLang="en-US" dirty="0">
                <a:solidFill>
                  <a:schemeClr val="tx1"/>
                </a:solidFill>
              </a:rPr>
              <a:t>でエクスポートしたデータを選択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776C7F-0AD7-4737-82C2-F5F3239D1643}"/>
              </a:ext>
            </a:extLst>
          </p:cNvPr>
          <p:cNvSpPr/>
          <p:nvPr/>
        </p:nvSpPr>
        <p:spPr>
          <a:xfrm>
            <a:off x="5990343" y="5398314"/>
            <a:ext cx="2665308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F720AD95-4817-463E-BD14-628903F5488D}"/>
              </a:ext>
            </a:extLst>
          </p:cNvPr>
          <p:cNvSpPr/>
          <p:nvPr/>
        </p:nvSpPr>
        <p:spPr>
          <a:xfrm rot="16200000">
            <a:off x="5129793" y="4875577"/>
            <a:ext cx="640387" cy="726655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304F2F-8410-46D2-B156-178A8FFF1305}"/>
              </a:ext>
            </a:extLst>
          </p:cNvPr>
          <p:cNvSpPr txBox="1"/>
          <p:nvPr/>
        </p:nvSpPr>
        <p:spPr>
          <a:xfrm>
            <a:off x="316344" y="1033307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  <a:endParaRPr kumimoji="1" lang="en-US" altLang="ja-JP" sz="2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7CDC32-1FCB-4F32-A706-21AB90570FB9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2295976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A4C6EB9-6626-4500-B9B0-F10327F0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279" y="4337418"/>
            <a:ext cx="2714625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44364B2-3226-48F4-84DE-0E30E462E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23" y="2090158"/>
            <a:ext cx="3505200" cy="4324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34922D8-DB7B-4A41-B095-103E47A6C260}"/>
              </a:ext>
            </a:extLst>
          </p:cNvPr>
          <p:cNvSpPr/>
          <p:nvPr/>
        </p:nvSpPr>
        <p:spPr>
          <a:xfrm>
            <a:off x="3491195" y="5081200"/>
            <a:ext cx="250295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11CC57F7-0D80-4E48-90C7-61E038824EDC}"/>
              </a:ext>
            </a:extLst>
          </p:cNvPr>
          <p:cNvSpPr/>
          <p:nvPr/>
        </p:nvSpPr>
        <p:spPr>
          <a:xfrm>
            <a:off x="2431950" y="4294563"/>
            <a:ext cx="2432279" cy="369332"/>
          </a:xfrm>
          <a:prstGeom prst="wedgeRectCallout">
            <a:avLst>
              <a:gd name="adj1" fmla="val -6413"/>
              <a:gd name="adj2" fmla="val 15337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①「▼」をクリック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7297703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「</a:t>
            </a:r>
            <a:r>
              <a:rPr kumimoji="1" lang="en-US" altLang="ja-JP" sz="2000" dirty="0"/>
              <a:t>Publication Date</a:t>
            </a:r>
            <a:r>
              <a:rPr kumimoji="1" lang="ja-JP" altLang="en-US" sz="2000" dirty="0"/>
              <a:t>」で、「</a:t>
            </a:r>
            <a:r>
              <a:rPr kumimoji="1" lang="en-US" altLang="ja-JP" sz="2000" dirty="0">
                <a:solidFill>
                  <a:schemeClr val="tx1"/>
                </a:solidFill>
              </a:rPr>
              <a:t> All years (1980-2021) </a:t>
            </a:r>
            <a:r>
              <a:rPr kumimoji="1" lang="ja-JP" altLang="en-US" sz="2000" dirty="0"/>
              <a:t>」を選択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635513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（２）分析の対象年を「</a:t>
            </a:r>
            <a:r>
              <a:rPr kumimoji="1" lang="en-US" altLang="ja-JP" sz="2000" dirty="0">
                <a:solidFill>
                  <a:schemeClr val="tx1"/>
                </a:solidFill>
              </a:rPr>
              <a:t> All years (1980-2021) </a:t>
            </a:r>
            <a:r>
              <a:rPr kumimoji="1" lang="ja-JP" altLang="en-US" sz="2000" dirty="0"/>
              <a:t>」にする</a:t>
            </a:r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28958E3D-1725-43C2-B701-7CA43B5EB94D}"/>
              </a:ext>
            </a:extLst>
          </p:cNvPr>
          <p:cNvSpPr/>
          <p:nvPr/>
        </p:nvSpPr>
        <p:spPr>
          <a:xfrm>
            <a:off x="5990343" y="3496308"/>
            <a:ext cx="2900994" cy="646331"/>
          </a:xfrm>
          <a:prstGeom prst="wedgeRectCallout">
            <a:avLst>
              <a:gd name="adj1" fmla="val -14040"/>
              <a:gd name="adj2" fmla="val 13549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「</a:t>
            </a:r>
            <a:r>
              <a:rPr kumimoji="1" lang="en-US" altLang="ja-JP" dirty="0">
                <a:solidFill>
                  <a:schemeClr val="tx1"/>
                </a:solidFill>
              </a:rPr>
              <a:t>All years (1980-2021)</a:t>
            </a:r>
            <a:r>
              <a:rPr kumimoji="1" lang="ja-JP" altLang="en-US" dirty="0">
                <a:solidFill>
                  <a:schemeClr val="tx1"/>
                </a:solidFill>
              </a:rPr>
              <a:t>」を選択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776C7F-0AD7-4737-82C2-F5F3239D1643}"/>
              </a:ext>
            </a:extLst>
          </p:cNvPr>
          <p:cNvSpPr/>
          <p:nvPr/>
        </p:nvSpPr>
        <p:spPr>
          <a:xfrm>
            <a:off x="5990343" y="4688444"/>
            <a:ext cx="2665308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F720AD95-4817-463E-BD14-628903F5488D}"/>
              </a:ext>
            </a:extLst>
          </p:cNvPr>
          <p:cNvSpPr/>
          <p:nvPr/>
        </p:nvSpPr>
        <p:spPr>
          <a:xfrm rot="16200000">
            <a:off x="4828999" y="4875577"/>
            <a:ext cx="640387" cy="726655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F4F7E9-1F00-4A91-A45F-72FA2ED18136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5295489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618615-5030-49FC-B91D-3006E4FC1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55"/>
          <a:stretch/>
        </p:blipFill>
        <p:spPr>
          <a:xfrm>
            <a:off x="1133475" y="2489294"/>
            <a:ext cx="7639050" cy="3755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11CC57F7-0D80-4E48-90C7-61E038824EDC}"/>
              </a:ext>
            </a:extLst>
          </p:cNvPr>
          <p:cNvSpPr/>
          <p:nvPr/>
        </p:nvSpPr>
        <p:spPr>
          <a:xfrm>
            <a:off x="3777916" y="1014862"/>
            <a:ext cx="4499810" cy="1323439"/>
          </a:xfrm>
          <a:prstGeom prst="wedgeRectCallout">
            <a:avLst>
              <a:gd name="adj1" fmla="val 12189"/>
              <a:gd name="adj2" fmla="val 124540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対象の文献が「</a:t>
            </a:r>
            <a:r>
              <a:rPr kumimoji="1" lang="en-US" altLang="ja-JP" dirty="0">
                <a:solidFill>
                  <a:schemeClr val="tx1"/>
                </a:solidFill>
              </a:rPr>
              <a:t>128</a:t>
            </a:r>
            <a:r>
              <a:rPr kumimoji="1" lang="ja-JP" altLang="en-US" dirty="0">
                <a:solidFill>
                  <a:schemeClr val="tx1"/>
                </a:solidFill>
              </a:rPr>
              <a:t>件」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存在することがわかる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以降では、この「</a:t>
            </a:r>
            <a:r>
              <a:rPr kumimoji="1" lang="en-US" altLang="ja-JP" dirty="0">
                <a:solidFill>
                  <a:schemeClr val="tx1"/>
                </a:solidFill>
              </a:rPr>
              <a:t>128</a:t>
            </a:r>
            <a:r>
              <a:rPr kumimoji="1" lang="ja-JP" altLang="en-US" dirty="0">
                <a:solidFill>
                  <a:schemeClr val="tx1"/>
                </a:solidFill>
              </a:rPr>
              <a:t>件」について、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被引用件数の合計等を調査する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BC58FB6-F3C7-43B7-8E16-BB71FB762A08}"/>
              </a:ext>
            </a:extLst>
          </p:cNvPr>
          <p:cNvCxnSpPr/>
          <p:nvPr/>
        </p:nvCxnSpPr>
        <p:spPr>
          <a:xfrm>
            <a:off x="6027821" y="3597444"/>
            <a:ext cx="117909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54048E-C789-4581-B036-1B0A0875C39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4237710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35EB046-60D2-45DE-852F-C0629343D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001" y="1823854"/>
            <a:ext cx="3343275" cy="3571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B1F1C5D-995B-480A-8564-5240B45CC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730"/>
          <a:stretch/>
        </p:blipFill>
        <p:spPr>
          <a:xfrm>
            <a:off x="356186" y="1826212"/>
            <a:ext cx="3981450" cy="46760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63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710963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（３）分析をやりやすくするため、当該著者のみに絞り込む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6B7E60-654D-44BB-9981-95C4C3F503BE}"/>
              </a:ext>
            </a:extLst>
          </p:cNvPr>
          <p:cNvSpPr/>
          <p:nvPr/>
        </p:nvSpPr>
        <p:spPr>
          <a:xfrm>
            <a:off x="549757" y="3789947"/>
            <a:ext cx="1335507" cy="268019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170D604C-F419-4B7F-B18D-AB4BC4158D46}"/>
              </a:ext>
            </a:extLst>
          </p:cNvPr>
          <p:cNvSpPr/>
          <p:nvPr/>
        </p:nvSpPr>
        <p:spPr>
          <a:xfrm>
            <a:off x="2148686" y="3515118"/>
            <a:ext cx="2966534" cy="1754326"/>
          </a:xfrm>
          <a:prstGeom prst="wedgeRectCallout">
            <a:avLst>
              <a:gd name="adj1" fmla="val -58565"/>
              <a:gd name="adj2" fmla="val 15088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128</a:t>
            </a:r>
            <a:r>
              <a:rPr kumimoji="1" lang="ja-JP" altLang="en-US" dirty="0">
                <a:solidFill>
                  <a:schemeClr val="tx1"/>
                </a:solidFill>
              </a:rPr>
              <a:t>件」の文献が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著者毎に集計されている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↓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分析をやりやすくするため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当該研究者のみに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限定する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1A19C7-330A-4A6E-8527-0488E087C4CF}"/>
              </a:ext>
            </a:extLst>
          </p:cNvPr>
          <p:cNvSpPr/>
          <p:nvPr/>
        </p:nvSpPr>
        <p:spPr>
          <a:xfrm>
            <a:off x="6004136" y="3574108"/>
            <a:ext cx="3173140" cy="440126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A771EBE9-75C4-4978-BF25-5F01204DDF34}"/>
              </a:ext>
            </a:extLst>
          </p:cNvPr>
          <p:cNvSpPr/>
          <p:nvPr/>
        </p:nvSpPr>
        <p:spPr>
          <a:xfrm>
            <a:off x="6611585" y="4651691"/>
            <a:ext cx="2613378" cy="646331"/>
          </a:xfrm>
          <a:prstGeom prst="wedgeRectCallout">
            <a:avLst>
              <a:gd name="adj1" fmla="val -21751"/>
              <a:gd name="adj2" fmla="val -14327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Person Name or ID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F445D24C-592C-41BE-9100-DBD3B0256CC0}"/>
              </a:ext>
            </a:extLst>
          </p:cNvPr>
          <p:cNvSpPr/>
          <p:nvPr/>
        </p:nvSpPr>
        <p:spPr>
          <a:xfrm rot="16200000">
            <a:off x="4790389" y="2441777"/>
            <a:ext cx="640387" cy="726655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664E3B-084C-464C-A0F6-0E5FA46B9B71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6041978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FD96B57-B8D3-4D89-A442-0F5F8F499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50" y="1865141"/>
            <a:ext cx="3362325" cy="3943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8B7B93E-94A2-4D2B-B633-6215316D3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72"/>
          <a:stretch/>
        </p:blipFill>
        <p:spPr>
          <a:xfrm>
            <a:off x="354863" y="1866806"/>
            <a:ext cx="3324225" cy="4854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64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6B7E60-654D-44BB-9981-95C4C3F503BE}"/>
              </a:ext>
            </a:extLst>
          </p:cNvPr>
          <p:cNvSpPr/>
          <p:nvPr/>
        </p:nvSpPr>
        <p:spPr>
          <a:xfrm>
            <a:off x="3416967" y="3311595"/>
            <a:ext cx="330129" cy="268019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1A19C7-330A-4A6E-8527-0488E087C4CF}"/>
              </a:ext>
            </a:extLst>
          </p:cNvPr>
          <p:cNvSpPr/>
          <p:nvPr/>
        </p:nvSpPr>
        <p:spPr>
          <a:xfrm>
            <a:off x="5246563" y="3631871"/>
            <a:ext cx="2321717" cy="344601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A771EBE9-75C4-4978-BF25-5F01204DDF34}"/>
              </a:ext>
            </a:extLst>
          </p:cNvPr>
          <p:cNvSpPr/>
          <p:nvPr/>
        </p:nvSpPr>
        <p:spPr>
          <a:xfrm>
            <a:off x="886922" y="1660361"/>
            <a:ext cx="2796691" cy="646331"/>
          </a:xfrm>
          <a:prstGeom prst="wedgeRectCallout">
            <a:avLst>
              <a:gd name="adj1" fmla="val 39769"/>
              <a:gd name="adj2" fmla="val 20111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ウィンドウが開くので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一番下までスクロール</a:t>
            </a: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F445D24C-592C-41BE-9100-DBD3B0256CC0}"/>
              </a:ext>
            </a:extLst>
          </p:cNvPr>
          <p:cNvSpPr/>
          <p:nvPr/>
        </p:nvSpPr>
        <p:spPr>
          <a:xfrm rot="16200000">
            <a:off x="4011057" y="2334098"/>
            <a:ext cx="640387" cy="726655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F63EB6F-FC9B-45B9-B00F-759F6285374B}"/>
              </a:ext>
            </a:extLst>
          </p:cNvPr>
          <p:cNvCxnSpPr>
            <a:cxnSpLocks/>
          </p:cNvCxnSpPr>
          <p:nvPr/>
        </p:nvCxnSpPr>
        <p:spPr>
          <a:xfrm>
            <a:off x="5077736" y="3547651"/>
            <a:ext cx="84179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11E908E9-937C-4066-B010-8B2D27E4E6E1}"/>
              </a:ext>
            </a:extLst>
          </p:cNvPr>
          <p:cNvSpPr/>
          <p:nvPr/>
        </p:nvSpPr>
        <p:spPr>
          <a:xfrm>
            <a:off x="6407421" y="1450056"/>
            <a:ext cx="1391728" cy="925511"/>
          </a:xfrm>
          <a:prstGeom prst="wedgeRectCallout">
            <a:avLst>
              <a:gd name="adj1" fmla="val -85741"/>
              <a:gd name="adj2" fmla="val 15794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検索欄に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err="1">
                <a:solidFill>
                  <a:schemeClr val="tx1"/>
                </a:solidFill>
              </a:rPr>
              <a:t>suzuki</a:t>
            </a:r>
            <a:r>
              <a:rPr kumimoji="1" lang="en-US" altLang="ja-JP" dirty="0">
                <a:solidFill>
                  <a:schemeClr val="tx1"/>
                </a:solidFill>
              </a:rPr>
              <a:t>, a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と入力し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0633C196-98E1-474A-AB6E-BD5B73E3E2E9}"/>
              </a:ext>
            </a:extLst>
          </p:cNvPr>
          <p:cNvSpPr/>
          <p:nvPr/>
        </p:nvSpPr>
        <p:spPr>
          <a:xfrm>
            <a:off x="7353768" y="2551837"/>
            <a:ext cx="2262158" cy="1754326"/>
          </a:xfrm>
          <a:prstGeom prst="wedgeRectCallout">
            <a:avLst>
              <a:gd name="adj1" fmla="val -64974"/>
              <a:gd name="adj2" fmla="val 2486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④ヒットした中から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Suzuki, A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Suzuki, A.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Suzuki, Akira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をクリックして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選択</a:t>
            </a: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AB67F61C-5113-4770-B2A7-0DC1F36C5045}"/>
              </a:ext>
            </a:extLst>
          </p:cNvPr>
          <p:cNvSpPr/>
          <p:nvPr/>
        </p:nvSpPr>
        <p:spPr>
          <a:xfrm>
            <a:off x="6235498" y="5904521"/>
            <a:ext cx="640387" cy="726655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3AF796B-6422-46F4-9A87-2C011F80801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211224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20648AE-3063-46EA-BD3A-6E0DCC858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519" y="1692831"/>
            <a:ext cx="3305175" cy="3638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035845" y="14500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65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1A19C7-330A-4A6E-8527-0488E087C4CF}"/>
              </a:ext>
            </a:extLst>
          </p:cNvPr>
          <p:cNvSpPr/>
          <p:nvPr/>
        </p:nvSpPr>
        <p:spPr>
          <a:xfrm>
            <a:off x="4553532" y="4798917"/>
            <a:ext cx="1386410" cy="350582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11E908E9-937C-4066-B010-8B2D27E4E6E1}"/>
              </a:ext>
            </a:extLst>
          </p:cNvPr>
          <p:cNvSpPr/>
          <p:nvPr/>
        </p:nvSpPr>
        <p:spPr>
          <a:xfrm>
            <a:off x="6512718" y="4222504"/>
            <a:ext cx="2012474" cy="925511"/>
          </a:xfrm>
          <a:prstGeom prst="wedgeRectCallout">
            <a:avLst>
              <a:gd name="adj1" fmla="val -75789"/>
              <a:gd name="adj2" fmla="val 2063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⑤ 最後に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Update results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0633C196-98E1-474A-AB6E-BD5B73E3E2E9}"/>
              </a:ext>
            </a:extLst>
          </p:cNvPr>
          <p:cNvSpPr/>
          <p:nvPr/>
        </p:nvSpPr>
        <p:spPr>
          <a:xfrm>
            <a:off x="4496233" y="1526619"/>
            <a:ext cx="2031325" cy="1200329"/>
          </a:xfrm>
          <a:prstGeom prst="wedgeRectCallout">
            <a:avLst>
              <a:gd name="adj1" fmla="val -22920"/>
              <a:gd name="adj2" fmla="val 79992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Suzuki, A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Suzuki, A.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Suzuki, Akira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が選択されている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039B07A-85E4-4BD5-A33A-D04F6C7CF699}"/>
              </a:ext>
            </a:extLst>
          </p:cNvPr>
          <p:cNvSpPr/>
          <p:nvPr/>
        </p:nvSpPr>
        <p:spPr>
          <a:xfrm>
            <a:off x="3107205" y="3108778"/>
            <a:ext cx="2459755" cy="88273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3F4AD6C5-30C6-4975-865F-E5A9FC6253E6}"/>
              </a:ext>
            </a:extLst>
          </p:cNvPr>
          <p:cNvSpPr/>
          <p:nvPr/>
        </p:nvSpPr>
        <p:spPr>
          <a:xfrm>
            <a:off x="4233338" y="5584938"/>
            <a:ext cx="640387" cy="726655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F0F824-E924-4C82-AC6C-241B33D7A7BC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7958753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04962D-B547-426F-A452-E25F36895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36"/>
          <a:stretch/>
        </p:blipFill>
        <p:spPr>
          <a:xfrm>
            <a:off x="0" y="1522138"/>
            <a:ext cx="9906000" cy="4546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66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C66B810-1153-4870-AEF1-F2582EFF3C99}"/>
              </a:ext>
            </a:extLst>
          </p:cNvPr>
          <p:cNvSpPr/>
          <p:nvPr/>
        </p:nvSpPr>
        <p:spPr>
          <a:xfrm>
            <a:off x="2148421" y="5565345"/>
            <a:ext cx="180000" cy="18000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537FAD79-37CB-4837-BCE1-8B4A99DA2FAE}"/>
              </a:ext>
            </a:extLst>
          </p:cNvPr>
          <p:cNvSpPr/>
          <p:nvPr/>
        </p:nvSpPr>
        <p:spPr>
          <a:xfrm>
            <a:off x="265112" y="6151350"/>
            <a:ext cx="3185487" cy="646331"/>
          </a:xfrm>
          <a:prstGeom prst="wedgeRectCallout">
            <a:avLst>
              <a:gd name="adj1" fmla="val 14172"/>
              <a:gd name="adj2" fmla="val -110014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●印は、左の項目で絞り込み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されていることを示す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5D66DE9-CF0E-46AD-A5A0-96DDA5EF7991}"/>
              </a:ext>
            </a:extLst>
          </p:cNvPr>
          <p:cNvSpPr/>
          <p:nvPr/>
        </p:nvSpPr>
        <p:spPr>
          <a:xfrm>
            <a:off x="2758866" y="3316246"/>
            <a:ext cx="1628407" cy="29827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05497255-9B51-4B32-A1BE-4FEA6491B7A2}"/>
              </a:ext>
            </a:extLst>
          </p:cNvPr>
          <p:cNvSpPr/>
          <p:nvPr/>
        </p:nvSpPr>
        <p:spPr>
          <a:xfrm>
            <a:off x="90558" y="1604821"/>
            <a:ext cx="3533340" cy="1200329"/>
          </a:xfrm>
          <a:prstGeom prst="wedgeRectCallout">
            <a:avLst>
              <a:gd name="adj1" fmla="val 31529"/>
              <a:gd name="adj2" fmla="val 89876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3</a:t>
            </a:r>
            <a:r>
              <a:rPr kumimoji="1" lang="ja-JP" altLang="en-US" dirty="0">
                <a:solidFill>
                  <a:schemeClr val="tx1"/>
                </a:solidFill>
              </a:rPr>
              <a:t>人」の著者に絞り込まれたが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文献の件数は「</a:t>
            </a:r>
            <a:r>
              <a:rPr kumimoji="1" lang="en-US" altLang="ja-JP" dirty="0">
                <a:solidFill>
                  <a:schemeClr val="tx1"/>
                </a:solidFill>
              </a:rPr>
              <a:t>128</a:t>
            </a:r>
            <a:r>
              <a:rPr kumimoji="1" lang="ja-JP" altLang="en-US" dirty="0">
                <a:solidFill>
                  <a:schemeClr val="tx1"/>
                </a:solidFill>
              </a:rPr>
              <a:t>件」であり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全ての文献が対象となって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いることがわかる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87A3B2F-FFB9-4F22-9184-B436763AF480}"/>
              </a:ext>
            </a:extLst>
          </p:cNvPr>
          <p:cNvSpPr/>
          <p:nvPr/>
        </p:nvSpPr>
        <p:spPr>
          <a:xfrm>
            <a:off x="2895029" y="4665832"/>
            <a:ext cx="7010971" cy="111268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13BB9FDF-1788-4615-A659-9437BD4D9B54}"/>
              </a:ext>
            </a:extLst>
          </p:cNvPr>
          <p:cNvSpPr/>
          <p:nvPr/>
        </p:nvSpPr>
        <p:spPr>
          <a:xfrm>
            <a:off x="5017821" y="2392916"/>
            <a:ext cx="4108817" cy="923330"/>
          </a:xfrm>
          <a:prstGeom prst="wedgeRectCallout">
            <a:avLst>
              <a:gd name="adj1" fmla="val -19524"/>
              <a:gd name="adj2" fmla="val 19168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⑥ 指定した</a:t>
            </a:r>
            <a:r>
              <a:rPr kumimoji="1" lang="en-US" altLang="ja-JP" dirty="0">
                <a:solidFill>
                  <a:schemeClr val="tx1"/>
                </a:solidFill>
              </a:rPr>
              <a:t>3</a:t>
            </a:r>
            <a:r>
              <a:rPr kumimoji="1" lang="ja-JP" altLang="en-US" dirty="0">
                <a:solidFill>
                  <a:schemeClr val="tx1"/>
                </a:solidFill>
              </a:rPr>
              <a:t>人だけに絞り込まれた。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ただし、このままだと分析困難なため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3</a:t>
            </a:r>
            <a:r>
              <a:rPr kumimoji="1" lang="ja-JP" altLang="en-US" dirty="0">
                <a:solidFill>
                  <a:schemeClr val="tx1"/>
                </a:solidFill>
              </a:rPr>
              <a:t>人のデータを</a:t>
            </a:r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r>
              <a:rPr kumimoji="1" lang="ja-JP" altLang="en-US" dirty="0" err="1">
                <a:solidFill>
                  <a:schemeClr val="tx1"/>
                </a:solidFill>
              </a:rPr>
              <a:t>つに</a:t>
            </a:r>
            <a:r>
              <a:rPr kumimoji="1" lang="ja-JP" altLang="en-US" dirty="0">
                <a:solidFill>
                  <a:schemeClr val="tx1"/>
                </a:solidFill>
              </a:rPr>
              <a:t>まとめたい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D7D198-9E15-4BC9-BD46-5E7CB35223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42029398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3F3A031-C8B2-470D-A5E3-0C74885F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606976"/>
            <a:ext cx="9458325" cy="4733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67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441819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（４）複数のデータを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つにまとめる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5D66DE9-CF0E-46AD-A5A0-96DDA5EF7991}"/>
              </a:ext>
            </a:extLst>
          </p:cNvPr>
          <p:cNvSpPr/>
          <p:nvPr/>
        </p:nvSpPr>
        <p:spPr>
          <a:xfrm>
            <a:off x="3580903" y="3973937"/>
            <a:ext cx="1090273" cy="144780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13BB9FDF-1788-4615-A659-9437BD4D9B54}"/>
              </a:ext>
            </a:extLst>
          </p:cNvPr>
          <p:cNvSpPr/>
          <p:nvPr/>
        </p:nvSpPr>
        <p:spPr>
          <a:xfrm>
            <a:off x="3513648" y="1465445"/>
            <a:ext cx="2315056" cy="369332"/>
          </a:xfrm>
          <a:prstGeom prst="wedgeRectCallout">
            <a:avLst>
              <a:gd name="adj1" fmla="val -20322"/>
              <a:gd name="adj2" fmla="val 62433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全員にチェックし</a:t>
            </a:r>
          </a:p>
        </p:txBody>
      </p:sp>
      <p:sp>
        <p:nvSpPr>
          <p:cNvPr id="30" name="矢印: 下 29">
            <a:extLst>
              <a:ext uri="{FF2B5EF4-FFF2-40B4-BE49-F238E27FC236}">
                <a16:creationId xmlns:a16="http://schemas.microsoft.com/office/drawing/2014/main" id="{FB2E0080-7DC7-4F04-9319-56F5C760841B}"/>
              </a:ext>
            </a:extLst>
          </p:cNvPr>
          <p:cNvSpPr/>
          <p:nvPr/>
        </p:nvSpPr>
        <p:spPr>
          <a:xfrm>
            <a:off x="4671176" y="6071223"/>
            <a:ext cx="640387" cy="726655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46C66EC-271A-4CCE-AF0F-42CDB4138E88}"/>
              </a:ext>
            </a:extLst>
          </p:cNvPr>
          <p:cNvSpPr/>
          <p:nvPr/>
        </p:nvSpPr>
        <p:spPr>
          <a:xfrm>
            <a:off x="2182419" y="2145816"/>
            <a:ext cx="837872" cy="3572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F609E6F-81B5-46BF-ABF1-FB5D75930A3D}"/>
              </a:ext>
            </a:extLst>
          </p:cNvPr>
          <p:cNvSpPr/>
          <p:nvPr/>
        </p:nvSpPr>
        <p:spPr>
          <a:xfrm>
            <a:off x="727692" y="4054763"/>
            <a:ext cx="2227944" cy="3232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0AE6FC94-1955-4F76-B62E-056194AA0DA5}"/>
              </a:ext>
            </a:extLst>
          </p:cNvPr>
          <p:cNvSpPr/>
          <p:nvPr/>
        </p:nvSpPr>
        <p:spPr>
          <a:xfrm>
            <a:off x="1189357" y="2706301"/>
            <a:ext cx="2034531" cy="646331"/>
          </a:xfrm>
          <a:prstGeom prst="wedgeRectCallout">
            <a:avLst>
              <a:gd name="adj1" fmla="val 16904"/>
              <a:gd name="adj2" fmla="val -8054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「</a:t>
            </a:r>
            <a:r>
              <a:rPr kumimoji="1" lang="en-US" altLang="ja-JP" dirty="0">
                <a:solidFill>
                  <a:schemeClr val="tx1"/>
                </a:solidFill>
              </a:rPr>
              <a:t>Baselines</a:t>
            </a:r>
            <a:r>
              <a:rPr kumimoji="1" lang="ja-JP" altLang="en-US" dirty="0">
                <a:solidFill>
                  <a:schemeClr val="tx1"/>
                </a:solidFill>
              </a:rPr>
              <a:t>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FCDC65BB-DE81-4F99-BA42-C77A2D9B614C}"/>
              </a:ext>
            </a:extLst>
          </p:cNvPr>
          <p:cNvSpPr/>
          <p:nvPr/>
        </p:nvSpPr>
        <p:spPr>
          <a:xfrm>
            <a:off x="360392" y="4799943"/>
            <a:ext cx="2167581" cy="646331"/>
          </a:xfrm>
          <a:prstGeom prst="wedgeRectCallout">
            <a:avLst>
              <a:gd name="adj1" fmla="val 22017"/>
              <a:gd name="adj2" fmla="val -11341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最後に「</a:t>
            </a:r>
            <a:r>
              <a:rPr kumimoji="1" lang="en-US" altLang="ja-JP" dirty="0">
                <a:solidFill>
                  <a:schemeClr val="tx1"/>
                </a:solidFill>
              </a:rPr>
              <a:t>+ Add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E3EFF2-157A-40BC-9E57-72B4B6F7AC6E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40591689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2122ADD-2EAD-4276-B097-7F1C780C5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600200"/>
            <a:ext cx="92583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5D66DE9-CF0E-46AD-A5A0-96DDA5EF7991}"/>
              </a:ext>
            </a:extLst>
          </p:cNvPr>
          <p:cNvSpPr/>
          <p:nvPr/>
        </p:nvSpPr>
        <p:spPr>
          <a:xfrm>
            <a:off x="477485" y="3198083"/>
            <a:ext cx="9109860" cy="24938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13BB9FDF-1788-4615-A659-9437BD4D9B54}"/>
              </a:ext>
            </a:extLst>
          </p:cNvPr>
          <p:cNvSpPr/>
          <p:nvPr/>
        </p:nvSpPr>
        <p:spPr>
          <a:xfrm>
            <a:off x="1014575" y="4970873"/>
            <a:ext cx="4710649" cy="1723549"/>
          </a:xfrm>
          <a:prstGeom prst="wedgeRectCallout">
            <a:avLst>
              <a:gd name="adj1" fmla="val -21414"/>
              <a:gd name="adj2" fmla="val -136090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</a:rPr>
              <a:t>つにまとまったデータが作成された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あとはこのデータについて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指標を見れば良い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例えば、被引用件数（</a:t>
            </a:r>
            <a:r>
              <a:rPr kumimoji="1" lang="en-US" altLang="ja-JP" dirty="0">
                <a:solidFill>
                  <a:schemeClr val="tx1"/>
                </a:solidFill>
              </a:rPr>
              <a:t>Times Cites</a:t>
            </a:r>
            <a:r>
              <a:rPr kumimoji="1" lang="ja-JP" altLang="en-US" dirty="0">
                <a:solidFill>
                  <a:schemeClr val="tx1"/>
                </a:solidFill>
              </a:rPr>
              <a:t>）の合計は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21,717</a:t>
            </a:r>
            <a:r>
              <a:rPr kumimoji="1" lang="ja-JP" altLang="en-US" dirty="0">
                <a:solidFill>
                  <a:schemeClr val="tx1"/>
                </a:solidFill>
              </a:rPr>
              <a:t>回」であることがわかる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44EE23-1711-45ED-9786-711D1541D40F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39296153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E4992E1-5FBE-416D-871D-3513EE183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42"/>
          <a:stretch/>
        </p:blipFill>
        <p:spPr>
          <a:xfrm>
            <a:off x="319016" y="1568779"/>
            <a:ext cx="6434705" cy="3840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94CB1A8-36A3-4064-B170-E1D9C1E97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09" y="2315037"/>
            <a:ext cx="35433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69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274947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（５）指標を追加する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5D66DE9-CF0E-46AD-A5A0-96DDA5EF7991}"/>
              </a:ext>
            </a:extLst>
          </p:cNvPr>
          <p:cNvSpPr/>
          <p:nvPr/>
        </p:nvSpPr>
        <p:spPr>
          <a:xfrm>
            <a:off x="4851842" y="1697312"/>
            <a:ext cx="1305067" cy="40011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13BB9FDF-1788-4615-A659-9437BD4D9B54}"/>
              </a:ext>
            </a:extLst>
          </p:cNvPr>
          <p:cNvSpPr/>
          <p:nvPr/>
        </p:nvSpPr>
        <p:spPr>
          <a:xfrm>
            <a:off x="632076" y="1616196"/>
            <a:ext cx="3382016" cy="369332"/>
          </a:xfrm>
          <a:prstGeom prst="wedgeRectCallout">
            <a:avLst>
              <a:gd name="adj1" fmla="val 74398"/>
              <a:gd name="adj2" fmla="val 2065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Add indicator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D079AB0-F22A-46B2-939E-90337FE4D023}"/>
              </a:ext>
            </a:extLst>
          </p:cNvPr>
          <p:cNvSpPr/>
          <p:nvPr/>
        </p:nvSpPr>
        <p:spPr>
          <a:xfrm>
            <a:off x="6262945" y="3586652"/>
            <a:ext cx="2426080" cy="267855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8164350C-921C-4732-9FB1-D3338BB396D0}"/>
              </a:ext>
            </a:extLst>
          </p:cNvPr>
          <p:cNvSpPr/>
          <p:nvPr/>
        </p:nvSpPr>
        <p:spPr>
          <a:xfrm>
            <a:off x="7271928" y="1978833"/>
            <a:ext cx="2315056" cy="646331"/>
          </a:xfrm>
          <a:prstGeom prst="wedgeRectCallout">
            <a:avLst>
              <a:gd name="adj1" fmla="val 1389"/>
              <a:gd name="adj2" fmla="val 19763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追加したい指標を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1AC675B4-4DA1-4CDF-B258-C596636F4060}"/>
              </a:ext>
            </a:extLst>
          </p:cNvPr>
          <p:cNvSpPr/>
          <p:nvPr/>
        </p:nvSpPr>
        <p:spPr>
          <a:xfrm>
            <a:off x="7945188" y="4308858"/>
            <a:ext cx="1641796" cy="646331"/>
          </a:xfrm>
          <a:prstGeom prst="wedgeRectCallout">
            <a:avLst>
              <a:gd name="adj1" fmla="val 24245"/>
              <a:gd name="adj2" fmla="val 13061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③「</a:t>
            </a:r>
            <a:r>
              <a:rPr kumimoji="1" lang="en-US" altLang="ja-JP" dirty="0">
                <a:solidFill>
                  <a:schemeClr val="tx1"/>
                </a:solidFill>
              </a:rPr>
              <a:t>Apply</a:t>
            </a:r>
            <a:r>
              <a:rPr kumimoji="1" lang="ja-JP" altLang="en-US" dirty="0">
                <a:solidFill>
                  <a:schemeClr val="tx1"/>
                </a:solidFill>
              </a:rPr>
              <a:t>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A3503F7-E997-4120-9535-FBD29097D1B0}"/>
              </a:ext>
            </a:extLst>
          </p:cNvPr>
          <p:cNvSpPr/>
          <p:nvPr/>
        </p:nvSpPr>
        <p:spPr>
          <a:xfrm>
            <a:off x="8783052" y="5520865"/>
            <a:ext cx="697832" cy="38664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13E8B0CE-D0F8-45B0-BF1F-D22EF07F38B3}"/>
              </a:ext>
            </a:extLst>
          </p:cNvPr>
          <p:cNvSpPr/>
          <p:nvPr/>
        </p:nvSpPr>
        <p:spPr>
          <a:xfrm>
            <a:off x="7608365" y="5880082"/>
            <a:ext cx="640387" cy="726655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B8E69EF-8E01-4B54-B010-076F070A254E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235978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83FD6-C45C-4964-9918-ED97ED55FA94}"/>
              </a:ext>
            </a:extLst>
          </p:cNvPr>
          <p:cNvSpPr txBox="1"/>
          <p:nvPr/>
        </p:nvSpPr>
        <p:spPr>
          <a:xfrm>
            <a:off x="803988" y="1083594"/>
            <a:ext cx="8157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altLang="en-US" sz="2400" dirty="0"/>
              <a:t>世界水準との比較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2400" b="1" dirty="0"/>
              <a:t>Category Normalized Citation Impact</a:t>
            </a:r>
            <a:r>
              <a:rPr lang="en-US" altLang="ja-JP" sz="2400" dirty="0"/>
              <a:t> - </a:t>
            </a:r>
            <a:r>
              <a:rPr lang="ja-JP" altLang="en-US" sz="2400" dirty="0"/>
              <a:t>相対被引用度と訳される。分野、出版年、ドキュメントタイプが同じ論文集合で </a:t>
            </a:r>
            <a:r>
              <a:rPr lang="en-US" altLang="ja-JP" sz="2400" dirty="0"/>
              <a:t>Citation impact </a:t>
            </a:r>
            <a:r>
              <a:rPr lang="ja-JP" altLang="en-US" sz="2400" dirty="0"/>
              <a:t>を比較したときの相対値</a:t>
            </a:r>
            <a:endParaRPr lang="en-US" altLang="ja-JP" sz="2400" dirty="0"/>
          </a:p>
          <a:p>
            <a:pPr lvl="2"/>
            <a:endParaRPr lang="ja-JP" alt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altLang="en-US" sz="2400" dirty="0"/>
              <a:t>国際共著をはかる指標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2400" b="1" dirty="0"/>
              <a:t>% International Collaborations</a:t>
            </a:r>
            <a:r>
              <a:rPr lang="en-US" altLang="ja-JP" sz="2400" dirty="0"/>
              <a:t> - </a:t>
            </a:r>
            <a:r>
              <a:rPr lang="ja-JP" altLang="en-US" sz="2400" dirty="0"/>
              <a:t>国際共著論文の割合。研究の国際性を示す</a:t>
            </a:r>
          </a:p>
        </p:txBody>
      </p:sp>
    </p:spTree>
    <p:extLst>
      <p:ext uri="{BB962C8B-B14F-4D97-AF65-F5344CB8AC3E}">
        <p14:creationId xmlns:p14="http://schemas.microsoft.com/office/powerpoint/2010/main" val="41001731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D9CFA9-EEA0-478A-BC73-0AE9B0C39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2146586"/>
            <a:ext cx="9553575" cy="3562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70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B32CB0C-DEAB-4DEC-AC01-6D559D281B1C}"/>
              </a:ext>
            </a:extLst>
          </p:cNvPr>
          <p:cNvSpPr/>
          <p:nvPr/>
        </p:nvSpPr>
        <p:spPr>
          <a:xfrm>
            <a:off x="8266546" y="2659082"/>
            <a:ext cx="1136072" cy="292792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ECDB32BF-3366-4246-9A98-8B5CEEF230E3}"/>
              </a:ext>
            </a:extLst>
          </p:cNvPr>
          <p:cNvSpPr/>
          <p:nvPr/>
        </p:nvSpPr>
        <p:spPr>
          <a:xfrm>
            <a:off x="5720656" y="1420670"/>
            <a:ext cx="2545890" cy="369332"/>
          </a:xfrm>
          <a:prstGeom prst="wedgeRectCallout">
            <a:avLst>
              <a:gd name="adj1" fmla="val 49245"/>
              <a:gd name="adj2" fmla="val 28714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 一番右に追加された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93F0FC-B246-4197-8B4B-F2A5E14BEA12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</a:p>
        </p:txBody>
      </p:sp>
    </p:spTree>
    <p:extLst>
      <p:ext uri="{BB962C8B-B14F-4D97-AF65-F5344CB8AC3E}">
        <p14:creationId xmlns:p14="http://schemas.microsoft.com/office/powerpoint/2010/main" val="35413223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5.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部局の業績を把握する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7642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D82C7-6167-4C65-9BB3-366EDE5B529D}"/>
              </a:ext>
            </a:extLst>
          </p:cNvPr>
          <p:cNvSpPr txBox="1"/>
          <p:nvPr/>
        </p:nvSpPr>
        <p:spPr>
          <a:xfrm>
            <a:off x="1222310" y="2169056"/>
            <a:ext cx="7576457" cy="41828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600" u="sng" dirty="0" err="1">
                <a:solidFill>
                  <a:srgbClr val="C00000"/>
                </a:solidFill>
              </a:rPr>
              <a:t>InCites</a:t>
            </a:r>
            <a:r>
              <a:rPr kumimoji="1" lang="ja-JP" altLang="en-US" sz="2600" dirty="0"/>
              <a:t>では、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部局名による絞り込みは不可能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600" u="sng" dirty="0">
                <a:solidFill>
                  <a:srgbClr val="C00000"/>
                </a:solidFill>
              </a:rPr>
              <a:t>Web of Science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を使用</a:t>
            </a:r>
            <a:r>
              <a:rPr kumimoji="1" lang="ja-JP" altLang="en-US" sz="2600" dirty="0"/>
              <a:t>し、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当該部局に所属している研究者の論文リストを作成</a:t>
            </a:r>
            <a:r>
              <a:rPr kumimoji="1" lang="ja-JP" altLang="en-US" sz="2600" dirty="0"/>
              <a:t>し、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それを</a:t>
            </a:r>
            <a:r>
              <a:rPr kumimoji="1" lang="en-US" altLang="ja-JP" sz="2600" u="sng" dirty="0" err="1">
                <a:solidFill>
                  <a:srgbClr val="C00000"/>
                </a:solidFill>
              </a:rPr>
              <a:t>InCites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に読み込んで分析</a:t>
            </a:r>
            <a:r>
              <a:rPr kumimoji="1" lang="ja-JP" altLang="en-US" sz="2600" dirty="0"/>
              <a:t>する必要がある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＜</a:t>
            </a:r>
            <a:r>
              <a:rPr kumimoji="1" lang="en-US" altLang="ja-JP" sz="2600" dirty="0"/>
              <a:t>Web of Science</a:t>
            </a:r>
            <a:r>
              <a:rPr kumimoji="1" lang="ja-JP" altLang="en-US" sz="2600" dirty="0"/>
              <a:t>では＞</a:t>
            </a:r>
            <a:endParaRPr kumimoji="1" lang="en-US" altLang="ja-JP" sz="2600" dirty="0"/>
          </a:p>
          <a:p>
            <a:pPr marL="514350" indent="-514350">
              <a:buFont typeface="+mj-lt"/>
              <a:buAutoNum type="arabicPeriod" startAt="3"/>
            </a:pPr>
            <a:r>
              <a:rPr kumimoji="1" lang="ja-JP" altLang="en-US" sz="2600" dirty="0"/>
              <a:t>部局名は、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略称で表記</a:t>
            </a:r>
            <a:r>
              <a:rPr kumimoji="1" lang="ja-JP" altLang="en-US" sz="2600" dirty="0"/>
              <a:t>されている</a:t>
            </a:r>
            <a:endParaRPr kumimoji="1" lang="en-US" altLang="ja-JP" sz="2600" dirty="0"/>
          </a:p>
          <a:p>
            <a:pPr marL="514350" indent="-514350">
              <a:buFont typeface="+mj-lt"/>
              <a:buAutoNum type="arabicPeriod" startAt="3"/>
            </a:pPr>
            <a:r>
              <a:rPr kumimoji="1" lang="ja-JP" altLang="en-US" sz="2600" dirty="0"/>
              <a:t>同一の部局であっても、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表記の違いが存在</a:t>
            </a:r>
            <a:r>
              <a:rPr kumimoji="1" lang="ja-JP" altLang="en-US" sz="2600" dirty="0"/>
              <a:t>する</a:t>
            </a:r>
            <a:endParaRPr kumimoji="1" lang="en-US" altLang="ja-JP" sz="2600" dirty="0"/>
          </a:p>
          <a:p>
            <a:pPr marL="514350" indent="-514350">
              <a:buFont typeface="+mj-lt"/>
              <a:buAutoNum type="arabicPeriod" startAt="3"/>
            </a:pPr>
            <a:r>
              <a:rPr kumimoji="1" lang="ja-JP" altLang="en-US" sz="2600" dirty="0"/>
              <a:t>部局名は、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変更になることがある</a:t>
            </a:r>
            <a:endParaRPr kumimoji="1" lang="en-US" altLang="ja-JP" sz="2600" u="sng" dirty="0">
              <a:solidFill>
                <a:srgbClr val="C0000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F2E8F6-F89A-4269-9A8A-D6B3F5A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72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A89FD6-7D8A-4C6D-B847-D7529B841D70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C488F5-8B51-4908-827A-399E4D833091}"/>
              </a:ext>
            </a:extLst>
          </p:cNvPr>
          <p:cNvSpPr txBox="1"/>
          <p:nvPr/>
        </p:nvSpPr>
        <p:spPr>
          <a:xfrm>
            <a:off x="803988" y="1195564"/>
            <a:ext cx="81578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　部局の業績を調査する際は、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以下の事項に注意</a:t>
            </a:r>
            <a:r>
              <a:rPr kumimoji="1" lang="ja-JP" altLang="en-US" sz="2600" dirty="0"/>
              <a:t>する必要がある。</a:t>
            </a:r>
            <a:endParaRPr kumimoji="1" lang="en-US" altLang="ja-JP" sz="2600" dirty="0"/>
          </a:p>
        </p:txBody>
      </p:sp>
    </p:spTree>
    <p:extLst>
      <p:ext uri="{BB962C8B-B14F-4D97-AF65-F5344CB8AC3E}">
        <p14:creationId xmlns:p14="http://schemas.microsoft.com/office/powerpoint/2010/main" val="11001968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D82C7-6167-4C65-9BB3-366EDE5B529D}"/>
              </a:ext>
            </a:extLst>
          </p:cNvPr>
          <p:cNvSpPr txBox="1"/>
          <p:nvPr/>
        </p:nvSpPr>
        <p:spPr>
          <a:xfrm>
            <a:off x="1222310" y="1431942"/>
            <a:ext cx="7578000" cy="9819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sz="2600" dirty="0"/>
              <a:t>部局名が、どのように表記されているか不明の場合</a:t>
            </a:r>
            <a:endParaRPr kumimoji="1" lang="en-US" altLang="ja-JP" sz="26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F2E8F6-F89A-4269-9A8A-D6B3F5A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73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676928-D834-4765-BB64-42752213E8C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8AB6F4-0FE0-4800-8E8B-6620E8A89AD4}"/>
              </a:ext>
            </a:extLst>
          </p:cNvPr>
          <p:cNvSpPr txBox="1"/>
          <p:nvPr/>
        </p:nvSpPr>
        <p:spPr>
          <a:xfrm>
            <a:off x="1222310" y="3366495"/>
            <a:ext cx="7576457" cy="13820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90000" bIns="90000" rtlCol="0">
            <a:spAutoFit/>
          </a:bodyPr>
          <a:lstStyle/>
          <a:p>
            <a:r>
              <a:rPr kumimoji="1" lang="en-US" altLang="ja-JP" sz="2600" u="sng" dirty="0">
                <a:solidFill>
                  <a:srgbClr val="C00000"/>
                </a:solidFill>
              </a:rPr>
              <a:t>Web of Science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を使用</a:t>
            </a:r>
            <a:r>
              <a:rPr kumimoji="1" lang="ja-JP" altLang="en-US" sz="2600" dirty="0"/>
              <a:t>し、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当該部局に所属している任意の研究者の論文を検索</a:t>
            </a:r>
            <a:r>
              <a:rPr kumimoji="1" lang="ja-JP" altLang="en-US" sz="2600" dirty="0"/>
              <a:t>し、それらの論文での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表記を見てみる</a:t>
            </a:r>
            <a:r>
              <a:rPr kumimoji="1" lang="ja-JP" altLang="en-US" sz="2600" dirty="0"/>
              <a:t>と良い</a:t>
            </a:r>
            <a:endParaRPr kumimoji="1" lang="en-US" altLang="ja-JP" sz="2600" dirty="0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112D6231-6EB0-4375-81E2-DF1760562D4A}"/>
              </a:ext>
            </a:extLst>
          </p:cNvPr>
          <p:cNvSpPr/>
          <p:nvPr/>
        </p:nvSpPr>
        <p:spPr>
          <a:xfrm>
            <a:off x="4690345" y="2551991"/>
            <a:ext cx="640387" cy="7266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35482558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3DEEA96-1407-4EA7-8EA9-8B582B2EF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30082"/>
            <a:ext cx="9296400" cy="4410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74CB9A-BB5F-474F-B4B6-72ECB28936A0}"/>
              </a:ext>
            </a:extLst>
          </p:cNvPr>
          <p:cNvSpPr txBox="1"/>
          <p:nvPr/>
        </p:nvSpPr>
        <p:spPr>
          <a:xfrm>
            <a:off x="320357" y="1120420"/>
            <a:ext cx="839204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事例）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北海道大学工学部</a:t>
            </a:r>
            <a:r>
              <a:rPr kumimoji="1" lang="ja-JP" altLang="en-US" sz="2000" dirty="0"/>
              <a:t>（工学院、工学研究院を含む）の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表記</a:t>
            </a:r>
            <a:r>
              <a:rPr kumimoji="1" lang="ja-JP" altLang="en-US" sz="2000" dirty="0"/>
              <a:t>を調べる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74</a:t>
            </a:fld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E2A6273-F500-462F-84E8-5764D9D92602}"/>
              </a:ext>
            </a:extLst>
          </p:cNvPr>
          <p:cNvSpPr/>
          <p:nvPr/>
        </p:nvSpPr>
        <p:spPr>
          <a:xfrm>
            <a:off x="710451" y="3970421"/>
            <a:ext cx="8430287" cy="146227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8E04655-2957-4537-9167-1B877D436B6D}"/>
              </a:ext>
            </a:extLst>
          </p:cNvPr>
          <p:cNvCxnSpPr>
            <a:cxnSpLocks/>
          </p:cNvCxnSpPr>
          <p:nvPr/>
        </p:nvCxnSpPr>
        <p:spPr>
          <a:xfrm>
            <a:off x="829682" y="4511055"/>
            <a:ext cx="16655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2EA5F99-CBEC-4249-B06D-AC4470D2A2AD}"/>
              </a:ext>
            </a:extLst>
          </p:cNvPr>
          <p:cNvCxnSpPr>
            <a:cxnSpLocks/>
          </p:cNvCxnSpPr>
          <p:nvPr/>
        </p:nvCxnSpPr>
        <p:spPr>
          <a:xfrm>
            <a:off x="1800527" y="5215688"/>
            <a:ext cx="10735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E4F0F69-1200-44E4-8A88-529F50862956}"/>
              </a:ext>
            </a:extLst>
          </p:cNvPr>
          <p:cNvSpPr/>
          <p:nvPr/>
        </p:nvSpPr>
        <p:spPr>
          <a:xfrm>
            <a:off x="805740" y="5518819"/>
            <a:ext cx="1263689" cy="3726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4A4D6727-FAFC-4812-8E71-73782A2B623B}"/>
              </a:ext>
            </a:extLst>
          </p:cNvPr>
          <p:cNvSpPr/>
          <p:nvPr/>
        </p:nvSpPr>
        <p:spPr>
          <a:xfrm>
            <a:off x="458296" y="1768035"/>
            <a:ext cx="2369110" cy="369332"/>
          </a:xfrm>
          <a:prstGeom prst="wedgeRectCallout">
            <a:avLst>
              <a:gd name="adj1" fmla="val -19759"/>
              <a:gd name="adj2" fmla="val -10588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Web of Science </a:t>
            </a:r>
            <a:r>
              <a:rPr kumimoji="1" lang="ja-JP" altLang="en-US" dirty="0">
                <a:solidFill>
                  <a:schemeClr val="tx1"/>
                </a:solidFill>
              </a:rPr>
              <a:t>を使用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F39052F-2C5F-4622-8C4C-B39DCF7DB663}"/>
              </a:ext>
            </a:extLst>
          </p:cNvPr>
          <p:cNvSpPr/>
          <p:nvPr/>
        </p:nvSpPr>
        <p:spPr>
          <a:xfrm>
            <a:off x="4373329" y="1796285"/>
            <a:ext cx="4544257" cy="1831271"/>
          </a:xfrm>
          <a:prstGeom prst="wedgeRectCallout">
            <a:avLst>
              <a:gd name="adj1" fmla="val -20965"/>
              <a:gd name="adj2" fmla="val 6877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②「著者所属 </a:t>
            </a:r>
            <a:r>
              <a:rPr kumimoji="1" lang="en-US" altLang="ja-JP" dirty="0">
                <a:solidFill>
                  <a:schemeClr val="tx1"/>
                </a:solidFill>
              </a:rPr>
              <a:t>- </a:t>
            </a:r>
            <a:r>
              <a:rPr kumimoji="1" lang="ja-JP" altLang="en-US" dirty="0">
                <a:solidFill>
                  <a:schemeClr val="tx1"/>
                </a:solidFill>
              </a:rPr>
              <a:t>拡張」に </a:t>
            </a:r>
            <a:r>
              <a:rPr kumimoji="1" lang="en-US" altLang="ja-JP" dirty="0" err="1">
                <a:solidFill>
                  <a:schemeClr val="tx1"/>
                </a:solidFill>
              </a:rPr>
              <a:t>hokkaido</a:t>
            </a:r>
            <a:r>
              <a:rPr kumimoji="1" lang="en-US" altLang="ja-JP" dirty="0">
                <a:solidFill>
                  <a:schemeClr val="tx1"/>
                </a:solidFill>
              </a:rPr>
              <a:t> university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「著者住所」に </a:t>
            </a:r>
            <a:r>
              <a:rPr kumimoji="1" lang="en-US" altLang="ja-JP" dirty="0" err="1">
                <a:solidFill>
                  <a:schemeClr val="tx1"/>
                </a:solidFill>
              </a:rPr>
              <a:t>eng</a:t>
            </a:r>
            <a:r>
              <a:rPr kumimoji="1" lang="en-US" altLang="ja-JP" dirty="0">
                <a:solidFill>
                  <a:schemeClr val="tx1"/>
                </a:solidFill>
              </a:rPr>
              <a:t>* </a:t>
            </a:r>
            <a:r>
              <a:rPr kumimoji="1" lang="ja-JP" altLang="en-US" dirty="0">
                <a:solidFill>
                  <a:schemeClr val="tx1"/>
                </a:solidFill>
              </a:rPr>
              <a:t>と入力し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論理積（</a:t>
            </a:r>
            <a:r>
              <a:rPr kumimoji="1" lang="en-US" altLang="ja-JP" dirty="0">
                <a:solidFill>
                  <a:schemeClr val="tx1"/>
                </a:solidFill>
              </a:rPr>
              <a:t>And</a:t>
            </a:r>
            <a:r>
              <a:rPr kumimoji="1" lang="ja-JP" altLang="en-US" dirty="0">
                <a:solidFill>
                  <a:schemeClr val="tx1"/>
                </a:solidFill>
              </a:rPr>
              <a:t>）で検索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 </a:t>
            </a:r>
            <a:r>
              <a:rPr kumimoji="1" lang="ja-JP" altLang="en-US" sz="1600" dirty="0">
                <a:solidFill>
                  <a:schemeClr val="tx1"/>
                </a:solidFill>
              </a:rPr>
              <a:t>部局名は「著者住所」に格納されている。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eng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r>
              <a:rPr kumimoji="1" lang="ja-JP" altLang="en-US" sz="1600" dirty="0">
                <a:solidFill>
                  <a:schemeClr val="tx1"/>
                </a:solidFill>
              </a:rPr>
              <a:t>は </a:t>
            </a:r>
            <a:r>
              <a:rPr kumimoji="1" lang="en-US" altLang="ja-JP" sz="1600" dirty="0">
                <a:solidFill>
                  <a:schemeClr val="tx1"/>
                </a:solidFill>
              </a:rPr>
              <a:t>engineering </a:t>
            </a:r>
            <a:r>
              <a:rPr kumimoji="1" lang="ja-JP" altLang="en-US" sz="1600" dirty="0">
                <a:solidFill>
                  <a:schemeClr val="tx1"/>
                </a:solidFill>
              </a:rPr>
              <a:t>の省略形で、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eng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r>
              <a:rPr kumimoji="1" lang="ja-JP" altLang="en-US" sz="1600" dirty="0">
                <a:solidFill>
                  <a:schemeClr val="tx1"/>
                </a:solidFill>
              </a:rPr>
              <a:t>の後の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 </a:t>
            </a:r>
            <a:r>
              <a:rPr kumimoji="1" lang="en-US" altLang="ja-JP" sz="1600" dirty="0">
                <a:solidFill>
                  <a:schemeClr val="tx1"/>
                </a:solidFill>
              </a:rPr>
              <a:t>*</a:t>
            </a:r>
            <a:r>
              <a:rPr kumimoji="1" lang="ja-JP" altLang="en-US" sz="1600" dirty="0">
                <a:solidFill>
                  <a:schemeClr val="tx1"/>
                </a:solidFill>
              </a:rPr>
              <a:t>（アスタリスク）は前方一致検索を示す。</a:t>
            </a:r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D3AE172E-F1FC-4B93-A14C-C6ACB2AB0EE9}"/>
              </a:ext>
            </a:extLst>
          </p:cNvPr>
          <p:cNvSpPr/>
          <p:nvPr/>
        </p:nvSpPr>
        <p:spPr>
          <a:xfrm>
            <a:off x="337245" y="6104774"/>
            <a:ext cx="3416320" cy="646331"/>
          </a:xfrm>
          <a:prstGeom prst="wedgeRectCallout">
            <a:avLst>
              <a:gd name="adj1" fmla="val -22001"/>
              <a:gd name="adj2" fmla="val -8193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①「行を追加」をクリックして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入力域を２つにする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DDC329E-73C3-4957-9B0E-965ED484EC9B}"/>
              </a:ext>
            </a:extLst>
          </p:cNvPr>
          <p:cNvSpPr/>
          <p:nvPr/>
        </p:nvSpPr>
        <p:spPr>
          <a:xfrm>
            <a:off x="7978707" y="5879429"/>
            <a:ext cx="1062364" cy="3916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0F3586BC-F2B9-4EEC-91BD-A1E7B7EF9D6B}"/>
              </a:ext>
            </a:extLst>
          </p:cNvPr>
          <p:cNvSpPr/>
          <p:nvPr/>
        </p:nvSpPr>
        <p:spPr>
          <a:xfrm>
            <a:off x="5491634" y="5879429"/>
            <a:ext cx="2084224" cy="646331"/>
          </a:xfrm>
          <a:prstGeom prst="wedgeRectCallout">
            <a:avLst>
              <a:gd name="adj1" fmla="val 67476"/>
              <a:gd name="adj2" fmla="val -2050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最後に「検索」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324814-248B-4F6B-BCD4-2499FF85A39E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</a:p>
        </p:txBody>
      </p:sp>
    </p:spTree>
    <p:extLst>
      <p:ext uri="{BB962C8B-B14F-4D97-AF65-F5344CB8AC3E}">
        <p14:creationId xmlns:p14="http://schemas.microsoft.com/office/powerpoint/2010/main" val="10205427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45A6AB8-8D95-4EA9-8138-71B3E7BFD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73" y="2354681"/>
            <a:ext cx="6810375" cy="1285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7DAE5F4-B7FA-45C1-BF8D-111BF65E7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73" y="4565701"/>
            <a:ext cx="6819900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75</a:t>
            </a:fld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77B6E5-7787-4FB9-B371-B73FEB83264B}"/>
              </a:ext>
            </a:extLst>
          </p:cNvPr>
          <p:cNvSpPr txBox="1"/>
          <p:nvPr/>
        </p:nvSpPr>
        <p:spPr>
          <a:xfrm>
            <a:off x="376337" y="1792707"/>
            <a:ext cx="1518364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＜例１＞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5E0A1A01-3F2B-4413-845C-1DCF47881286}"/>
              </a:ext>
            </a:extLst>
          </p:cNvPr>
          <p:cNvSpPr/>
          <p:nvPr/>
        </p:nvSpPr>
        <p:spPr>
          <a:xfrm>
            <a:off x="395012" y="1008931"/>
            <a:ext cx="5032147" cy="646331"/>
          </a:xfrm>
          <a:prstGeom prst="wedgeRectCallout">
            <a:avLst>
              <a:gd name="adj1" fmla="val -25383"/>
              <a:gd name="adj2" fmla="val 9830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ヒットした論文について「著者住所」欄を見て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どのように表記されているか調べる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867A9F-D42D-43F7-9119-F1043F324B0F}"/>
              </a:ext>
            </a:extLst>
          </p:cNvPr>
          <p:cNvSpPr txBox="1"/>
          <p:nvPr/>
        </p:nvSpPr>
        <p:spPr>
          <a:xfrm>
            <a:off x="376337" y="4003727"/>
            <a:ext cx="1518364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600" dirty="0"/>
              <a:t>＜例２＞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395D45C-1DAE-4421-985E-8E5287E03078}"/>
              </a:ext>
            </a:extLst>
          </p:cNvPr>
          <p:cNvSpPr/>
          <p:nvPr/>
        </p:nvSpPr>
        <p:spPr>
          <a:xfrm>
            <a:off x="2966086" y="2639283"/>
            <a:ext cx="1081256" cy="28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2BBB237-369A-418E-AF72-A2E92863522C}"/>
              </a:ext>
            </a:extLst>
          </p:cNvPr>
          <p:cNvSpPr/>
          <p:nvPr/>
        </p:nvSpPr>
        <p:spPr>
          <a:xfrm>
            <a:off x="2935149" y="4789389"/>
            <a:ext cx="756000" cy="28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0A45A82-DE07-4763-926C-8F41200A247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</a:p>
        </p:txBody>
      </p:sp>
    </p:spTree>
    <p:extLst>
      <p:ext uri="{BB962C8B-B14F-4D97-AF65-F5344CB8AC3E}">
        <p14:creationId xmlns:p14="http://schemas.microsoft.com/office/powerpoint/2010/main" val="13905894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D82C7-6167-4C65-9BB3-366EDE5B529D}"/>
              </a:ext>
            </a:extLst>
          </p:cNvPr>
          <p:cNvSpPr txBox="1"/>
          <p:nvPr/>
        </p:nvSpPr>
        <p:spPr>
          <a:xfrm>
            <a:off x="1222310" y="1319961"/>
            <a:ext cx="7578000" cy="249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sz="2600" dirty="0"/>
              <a:t>　複数の論文の表記を調べた結果、「北海道大学工学部」（工学院、工学研究院を含む）は、以下のとおり表記されていることが判明</a:t>
            </a:r>
            <a:endParaRPr kumimoji="1" lang="en-US" altLang="ja-JP" sz="2600" dirty="0"/>
          </a:p>
          <a:p>
            <a:r>
              <a:rPr kumimoji="1" lang="ja-JP" altLang="en-US" sz="2400" dirty="0"/>
              <a:t>　</a:t>
            </a:r>
            <a:r>
              <a:rPr lang="en-US" altLang="ja-JP" sz="2400" dirty="0"/>
              <a:t> </a:t>
            </a:r>
            <a:r>
              <a:rPr kumimoji="1" lang="de-DE" altLang="ja-JP" sz="2400" u="sng" dirty="0">
                <a:solidFill>
                  <a:srgbClr val="C00000"/>
                </a:solidFill>
              </a:rPr>
              <a:t>Fac Engn</a:t>
            </a:r>
          </a:p>
          <a:p>
            <a:r>
              <a:rPr kumimoji="1" lang="ja-JP" altLang="en-US" sz="2400" dirty="0"/>
              <a:t>　</a:t>
            </a:r>
            <a:r>
              <a:rPr lang="en-US" altLang="ja-JP" sz="2400" dirty="0"/>
              <a:t> </a:t>
            </a:r>
            <a:r>
              <a:rPr kumimoji="1" lang="de-DE" altLang="ja-JP" sz="2400" u="sng" dirty="0">
                <a:solidFill>
                  <a:srgbClr val="C00000"/>
                </a:solidFill>
              </a:rPr>
              <a:t>Grad Sch Engn</a:t>
            </a:r>
            <a:r>
              <a:rPr kumimoji="1" lang="en-US" altLang="ja-JP" sz="2400" dirty="0"/>
              <a:t>	</a:t>
            </a:r>
            <a:endParaRPr kumimoji="1" lang="de-DE" altLang="ja-JP" sz="2400" dirty="0"/>
          </a:p>
          <a:p>
            <a:r>
              <a:rPr kumimoji="1" lang="ja-JP" altLang="en-US" sz="2400" dirty="0"/>
              <a:t>　</a:t>
            </a:r>
            <a:r>
              <a:rPr lang="en-US" altLang="ja-JP" sz="2400" dirty="0"/>
              <a:t> </a:t>
            </a:r>
            <a:r>
              <a:rPr kumimoji="1" lang="de-DE" altLang="ja-JP" sz="2400" u="sng" dirty="0">
                <a:solidFill>
                  <a:srgbClr val="C00000"/>
                </a:solidFill>
              </a:rPr>
              <a:t>Sch Engn</a:t>
            </a:r>
            <a:endParaRPr kumimoji="1" lang="en-US" altLang="ja-JP" sz="2400" u="sng" dirty="0">
              <a:solidFill>
                <a:srgbClr val="C0000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F2E8F6-F89A-4269-9A8A-D6B3F5A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76</a:t>
            </a:fld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97E42B-4D08-415D-854F-E8231148204C}"/>
              </a:ext>
            </a:extLst>
          </p:cNvPr>
          <p:cNvSpPr txBox="1"/>
          <p:nvPr/>
        </p:nvSpPr>
        <p:spPr>
          <a:xfrm>
            <a:off x="1222310" y="4850070"/>
            <a:ext cx="7576457" cy="9819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90000" bIns="90000" rtlCol="0">
            <a:spAutoFit/>
          </a:bodyPr>
          <a:lstStyle/>
          <a:p>
            <a:r>
              <a:rPr kumimoji="1" lang="ja-JP" altLang="en-US" sz="2600" u="sng" dirty="0">
                <a:solidFill>
                  <a:srgbClr val="C00000"/>
                </a:solidFill>
              </a:rPr>
              <a:t>これらの表記の論理和（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Or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）を検索</a:t>
            </a:r>
            <a:r>
              <a:rPr kumimoji="1" lang="ja-JP" altLang="en-US" sz="2600" dirty="0"/>
              <a:t>すれば、</a:t>
            </a:r>
            <a:endParaRPr kumimoji="1" lang="en-US" altLang="ja-JP" sz="2600" dirty="0"/>
          </a:p>
          <a:p>
            <a:r>
              <a:rPr kumimoji="1" lang="ja-JP" altLang="en-US" sz="2600" dirty="0"/>
              <a:t>「北大工学部」の研究業績を把握することが可能</a:t>
            </a:r>
            <a:endParaRPr kumimoji="1" lang="en-US" altLang="ja-JP" sz="2600" dirty="0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671D673E-2ED0-4C4C-A9CA-F55D32359FB0}"/>
              </a:ext>
            </a:extLst>
          </p:cNvPr>
          <p:cNvSpPr/>
          <p:nvPr/>
        </p:nvSpPr>
        <p:spPr>
          <a:xfrm>
            <a:off x="4690345" y="3970249"/>
            <a:ext cx="640387" cy="72665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9E43E0-C0CA-423B-A9F6-205F165D8FB5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</a:p>
        </p:txBody>
      </p:sp>
    </p:spTree>
    <p:extLst>
      <p:ext uri="{BB962C8B-B14F-4D97-AF65-F5344CB8AC3E}">
        <p14:creationId xmlns:p14="http://schemas.microsoft.com/office/powerpoint/2010/main" val="7806613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E04B37C-E381-403C-8E10-3A4CD20B0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14"/>
          <a:stretch/>
        </p:blipFill>
        <p:spPr>
          <a:xfrm>
            <a:off x="352425" y="2651466"/>
            <a:ext cx="9201150" cy="33014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74CB9A-BB5F-474F-B4B6-72ECB28936A0}"/>
              </a:ext>
            </a:extLst>
          </p:cNvPr>
          <p:cNvSpPr txBox="1"/>
          <p:nvPr/>
        </p:nvSpPr>
        <p:spPr>
          <a:xfrm>
            <a:off x="320357" y="989786"/>
            <a:ext cx="8148384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事例）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北海道大学工学部</a:t>
            </a:r>
            <a:r>
              <a:rPr kumimoji="1" lang="ja-JP" altLang="en-US" sz="2000" dirty="0"/>
              <a:t>について、</a:t>
            </a:r>
            <a:r>
              <a:rPr kumimoji="1" lang="en-US" altLang="ja-JP" sz="2000" u="sng" dirty="0">
                <a:solidFill>
                  <a:srgbClr val="C00000"/>
                </a:solidFill>
              </a:rPr>
              <a:t>2016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～</a:t>
            </a:r>
            <a:r>
              <a:rPr kumimoji="1" lang="en-US" altLang="ja-JP" sz="2000" u="sng" dirty="0">
                <a:solidFill>
                  <a:srgbClr val="C00000"/>
                </a:solidFill>
              </a:rPr>
              <a:t>2020</a:t>
            </a:r>
            <a:r>
              <a:rPr kumimoji="1" lang="ja-JP" altLang="en-US" sz="2000" u="sng" dirty="0">
                <a:solidFill>
                  <a:srgbClr val="C00000"/>
                </a:solidFill>
              </a:rPr>
              <a:t>年</a:t>
            </a:r>
            <a:r>
              <a:rPr kumimoji="1" lang="ja-JP" altLang="en-US" sz="2000" dirty="0"/>
              <a:t>の研究業績を調べる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4A4D6727-FAFC-4812-8E71-73782A2B623B}"/>
              </a:ext>
            </a:extLst>
          </p:cNvPr>
          <p:cNvSpPr/>
          <p:nvPr/>
        </p:nvSpPr>
        <p:spPr>
          <a:xfrm>
            <a:off x="458296" y="2097787"/>
            <a:ext cx="2369110" cy="369332"/>
          </a:xfrm>
          <a:prstGeom prst="wedgeRectCallout">
            <a:avLst>
              <a:gd name="adj1" fmla="val -19759"/>
              <a:gd name="adj2" fmla="val -10588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Web of Science </a:t>
            </a:r>
            <a:r>
              <a:rPr kumimoji="1" lang="ja-JP" altLang="en-US" dirty="0">
                <a:solidFill>
                  <a:schemeClr val="tx1"/>
                </a:solidFill>
              </a:rPr>
              <a:t>を使用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83F3BD-0676-4D21-A3E8-803E73875D1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652626D-4374-4603-BDB0-F0809977EDEE}"/>
              </a:ext>
            </a:extLst>
          </p:cNvPr>
          <p:cNvSpPr/>
          <p:nvPr/>
        </p:nvSpPr>
        <p:spPr>
          <a:xfrm>
            <a:off x="733914" y="2685172"/>
            <a:ext cx="3441044" cy="224829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AF5000C-B055-4199-ACF9-5E183E271E99}"/>
              </a:ext>
            </a:extLst>
          </p:cNvPr>
          <p:cNvSpPr/>
          <p:nvPr/>
        </p:nvSpPr>
        <p:spPr>
          <a:xfrm>
            <a:off x="825863" y="5006040"/>
            <a:ext cx="1255600" cy="3918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1FAA165F-46BB-4C51-ACD7-008EB6CC7CAA}"/>
              </a:ext>
            </a:extLst>
          </p:cNvPr>
          <p:cNvSpPr/>
          <p:nvPr/>
        </p:nvSpPr>
        <p:spPr>
          <a:xfrm>
            <a:off x="681037" y="5627169"/>
            <a:ext cx="2492990" cy="646331"/>
          </a:xfrm>
          <a:prstGeom prst="wedgeRectCallout">
            <a:avLst>
              <a:gd name="adj1" fmla="val -20768"/>
              <a:gd name="adj2" fmla="val -8474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①「行を追加」で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必要数の入力域を追加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46E8923-615A-4B4F-8CB4-07767C0EF0C7}"/>
              </a:ext>
            </a:extLst>
          </p:cNvPr>
          <p:cNvCxnSpPr>
            <a:cxnSpLocks/>
          </p:cNvCxnSpPr>
          <p:nvPr/>
        </p:nvCxnSpPr>
        <p:spPr>
          <a:xfrm>
            <a:off x="912244" y="3234749"/>
            <a:ext cx="8323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77</a:t>
            </a:fld>
            <a:endParaRPr kumimoji="1" lang="ja-JP" altLang="en-US" dirty="0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EB4346D-C4BF-4313-9710-4DD9D367C48B}"/>
              </a:ext>
            </a:extLst>
          </p:cNvPr>
          <p:cNvCxnSpPr>
            <a:cxnSpLocks/>
          </p:cNvCxnSpPr>
          <p:nvPr/>
        </p:nvCxnSpPr>
        <p:spPr>
          <a:xfrm>
            <a:off x="1780675" y="4721968"/>
            <a:ext cx="8323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DF35764-9F0B-4718-BCD9-6A62B5C5F446}"/>
              </a:ext>
            </a:extLst>
          </p:cNvPr>
          <p:cNvCxnSpPr>
            <a:cxnSpLocks/>
          </p:cNvCxnSpPr>
          <p:nvPr/>
        </p:nvCxnSpPr>
        <p:spPr>
          <a:xfrm>
            <a:off x="1780675" y="3984716"/>
            <a:ext cx="8323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B430CC0F-A01F-4655-BF93-F2A4792703AA}"/>
              </a:ext>
            </a:extLst>
          </p:cNvPr>
          <p:cNvSpPr/>
          <p:nvPr/>
        </p:nvSpPr>
        <p:spPr>
          <a:xfrm>
            <a:off x="2962964" y="1882889"/>
            <a:ext cx="3007554" cy="646331"/>
          </a:xfrm>
          <a:prstGeom prst="wedgeRectCallout">
            <a:avLst>
              <a:gd name="adj1" fmla="val -40888"/>
              <a:gd name="adj2" fmla="val 11164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検索項目は「著者住所」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演算子は「</a:t>
            </a:r>
            <a:r>
              <a:rPr kumimoji="1" lang="en-US" altLang="ja-JP" dirty="0">
                <a:solidFill>
                  <a:schemeClr val="tx1"/>
                </a:solidFill>
              </a:rPr>
              <a:t>OR</a:t>
            </a:r>
            <a:r>
              <a:rPr kumimoji="1" lang="ja-JP" altLang="en-US" dirty="0">
                <a:solidFill>
                  <a:schemeClr val="tx1"/>
                </a:solidFill>
              </a:rPr>
              <a:t>」に設定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A572D93-C379-4E8B-BCEC-42051BD002DE}"/>
              </a:ext>
            </a:extLst>
          </p:cNvPr>
          <p:cNvSpPr/>
          <p:nvPr/>
        </p:nvSpPr>
        <p:spPr>
          <a:xfrm>
            <a:off x="4292170" y="2685172"/>
            <a:ext cx="4855852" cy="2250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4" name="吹き出し: 四角形 33">
            <a:extLst>
              <a:ext uri="{FF2B5EF4-FFF2-40B4-BE49-F238E27FC236}">
                <a16:creationId xmlns:a16="http://schemas.microsoft.com/office/drawing/2014/main" id="{CFCD9066-9C4C-488C-AADF-C6D0E17759BC}"/>
              </a:ext>
            </a:extLst>
          </p:cNvPr>
          <p:cNvSpPr/>
          <p:nvPr/>
        </p:nvSpPr>
        <p:spPr>
          <a:xfrm>
            <a:off x="3444588" y="5361942"/>
            <a:ext cx="3636444" cy="1323439"/>
          </a:xfrm>
          <a:prstGeom prst="wedgeRectCallout">
            <a:avLst>
              <a:gd name="adj1" fmla="val -13100"/>
              <a:gd name="adj2" fmla="val -8197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</a:t>
            </a:r>
            <a:r>
              <a:rPr kumimoji="1" lang="ja-JP" altLang="en-US" u="sng" dirty="0">
                <a:solidFill>
                  <a:srgbClr val="C00000"/>
                </a:solidFill>
              </a:rPr>
              <a:t>様々な表記の部局名</a:t>
            </a:r>
            <a:r>
              <a:rPr kumimoji="1" lang="ja-JP" altLang="en-US" dirty="0">
                <a:solidFill>
                  <a:schemeClr val="tx1"/>
                </a:solidFill>
              </a:rPr>
              <a:t>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u="sng" dirty="0">
                <a:solidFill>
                  <a:srgbClr val="C00000"/>
                </a:solidFill>
              </a:rPr>
              <a:t>「大学名」（略称）</a:t>
            </a:r>
            <a:r>
              <a:rPr kumimoji="1" lang="ja-JP" altLang="en-US" dirty="0">
                <a:solidFill>
                  <a:schemeClr val="tx1"/>
                </a:solidFill>
              </a:rPr>
              <a:t>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u="sng" dirty="0">
                <a:solidFill>
                  <a:srgbClr val="C00000"/>
                </a:solidFill>
              </a:rPr>
              <a:t>演算子「</a:t>
            </a:r>
            <a:r>
              <a:rPr kumimoji="1" lang="en-US" altLang="ja-JP" u="sng" dirty="0">
                <a:solidFill>
                  <a:srgbClr val="C00000"/>
                </a:solidFill>
              </a:rPr>
              <a:t>same</a:t>
            </a:r>
            <a:r>
              <a:rPr kumimoji="1" lang="ja-JP" altLang="en-US" u="sng" dirty="0">
                <a:solidFill>
                  <a:srgbClr val="C00000"/>
                </a:solidFill>
              </a:rPr>
              <a:t>」でつないで</a:t>
            </a:r>
            <a:r>
              <a:rPr kumimoji="1" lang="ja-JP" altLang="en-US" dirty="0">
                <a:solidFill>
                  <a:schemeClr val="tx1"/>
                </a:solidFill>
              </a:rPr>
              <a:t>入力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u="sng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u="sng" dirty="0">
                <a:solidFill>
                  <a:srgbClr val="C00000"/>
                </a:solidFill>
              </a:rPr>
              <a:t>例</a:t>
            </a:r>
            <a:r>
              <a:rPr kumimoji="1" lang="en-US" altLang="ja-JP" u="sng" dirty="0">
                <a:solidFill>
                  <a:srgbClr val="C00000"/>
                </a:solidFill>
              </a:rPr>
              <a:t>) “</a:t>
            </a:r>
            <a:r>
              <a:rPr kumimoji="1" lang="en-US" altLang="ja-JP" u="sng" dirty="0" err="1">
                <a:solidFill>
                  <a:srgbClr val="C00000"/>
                </a:solidFill>
              </a:rPr>
              <a:t>hokkaido</a:t>
            </a:r>
            <a:r>
              <a:rPr kumimoji="1" lang="en-US" altLang="ja-JP" u="sng" dirty="0">
                <a:solidFill>
                  <a:srgbClr val="C00000"/>
                </a:solidFill>
              </a:rPr>
              <a:t> univ” same “fac </a:t>
            </a:r>
            <a:r>
              <a:rPr kumimoji="1" lang="en-US" altLang="ja-JP" u="sng" dirty="0" err="1">
                <a:solidFill>
                  <a:srgbClr val="C00000"/>
                </a:solidFill>
              </a:rPr>
              <a:t>engn</a:t>
            </a:r>
            <a:r>
              <a:rPr kumimoji="1" lang="en-US" altLang="ja-JP" u="sng" dirty="0">
                <a:solidFill>
                  <a:srgbClr val="C00000"/>
                </a:solidFill>
              </a:rPr>
              <a:t>“</a:t>
            </a:r>
            <a:endParaRPr kumimoji="1" lang="ja-JP" altLang="en-US" u="sng" dirty="0">
              <a:solidFill>
                <a:srgbClr val="C00000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B332646-F5B3-4EA6-8EA2-8F661C5F7618}"/>
              </a:ext>
            </a:extLst>
          </p:cNvPr>
          <p:cNvSpPr/>
          <p:nvPr/>
        </p:nvSpPr>
        <p:spPr>
          <a:xfrm>
            <a:off x="825863" y="3597443"/>
            <a:ext cx="468000" cy="46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CB53EF46-B3C5-4B1F-9657-D28ADB4D3277}"/>
              </a:ext>
            </a:extLst>
          </p:cNvPr>
          <p:cNvSpPr/>
          <p:nvPr/>
        </p:nvSpPr>
        <p:spPr>
          <a:xfrm>
            <a:off x="834257" y="4341150"/>
            <a:ext cx="468000" cy="46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吹き出し: 四角形 46">
            <a:extLst>
              <a:ext uri="{FF2B5EF4-FFF2-40B4-BE49-F238E27FC236}">
                <a16:creationId xmlns:a16="http://schemas.microsoft.com/office/drawing/2014/main" id="{95CCE6E3-56EE-40BA-A5F2-75B992A8EEFA}"/>
              </a:ext>
            </a:extLst>
          </p:cNvPr>
          <p:cNvSpPr/>
          <p:nvPr/>
        </p:nvSpPr>
        <p:spPr>
          <a:xfrm>
            <a:off x="6106076" y="1615732"/>
            <a:ext cx="3605859" cy="923330"/>
          </a:xfrm>
          <a:prstGeom prst="wedgeRectCallout">
            <a:avLst>
              <a:gd name="adj1" fmla="val -19759"/>
              <a:gd name="adj2" fmla="val -10588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u="sng" dirty="0">
                <a:solidFill>
                  <a:srgbClr val="C00000"/>
                </a:solidFill>
              </a:rPr>
              <a:t>演算子 </a:t>
            </a:r>
            <a:r>
              <a:rPr kumimoji="1" lang="en-US" altLang="ja-JP" u="sng" dirty="0">
                <a:solidFill>
                  <a:srgbClr val="C00000"/>
                </a:solidFill>
              </a:rPr>
              <a:t>same </a:t>
            </a:r>
            <a:r>
              <a:rPr kumimoji="1" lang="ja-JP" altLang="en-US" u="sng" dirty="0">
                <a:solidFill>
                  <a:srgbClr val="C00000"/>
                </a:solidFill>
              </a:rPr>
              <a:t>を使用すると</a:t>
            </a:r>
            <a:endParaRPr kumimoji="1" lang="en-US" altLang="ja-JP" u="sng" dirty="0">
              <a:solidFill>
                <a:srgbClr val="C00000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“</a:t>
            </a:r>
            <a:r>
              <a:rPr kumimoji="1" lang="en-US" altLang="ja-JP" dirty="0" err="1">
                <a:solidFill>
                  <a:schemeClr val="tx1"/>
                </a:solidFill>
              </a:rPr>
              <a:t>hokkaido</a:t>
            </a:r>
            <a:r>
              <a:rPr kumimoji="1" lang="en-US" altLang="ja-JP" dirty="0">
                <a:solidFill>
                  <a:schemeClr val="tx1"/>
                </a:solidFill>
              </a:rPr>
              <a:t> univ” </a:t>
            </a:r>
            <a:r>
              <a:rPr kumimoji="1" lang="ja-JP" altLang="en-US" dirty="0">
                <a:solidFill>
                  <a:schemeClr val="tx1"/>
                </a:solidFill>
              </a:rPr>
              <a:t>と</a:t>
            </a:r>
            <a:r>
              <a:rPr kumimoji="1" lang="en-US" altLang="ja-JP" dirty="0">
                <a:solidFill>
                  <a:schemeClr val="tx1"/>
                </a:solidFill>
              </a:rPr>
              <a:t> “fac </a:t>
            </a:r>
            <a:r>
              <a:rPr kumimoji="1" lang="en-US" altLang="ja-JP" dirty="0" err="1">
                <a:solidFill>
                  <a:schemeClr val="tx1"/>
                </a:solidFill>
              </a:rPr>
              <a:t>engn</a:t>
            </a:r>
            <a:r>
              <a:rPr kumimoji="1" lang="en-US" altLang="ja-JP" dirty="0">
                <a:solidFill>
                  <a:schemeClr val="tx1"/>
                </a:solidFill>
              </a:rPr>
              <a:t>“ </a:t>
            </a:r>
            <a:r>
              <a:rPr kumimoji="1" lang="ja-JP" altLang="en-US" dirty="0">
                <a:solidFill>
                  <a:schemeClr val="tx1"/>
                </a:solidFill>
              </a:rPr>
              <a:t>とが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u="sng" dirty="0">
                <a:solidFill>
                  <a:srgbClr val="C00000"/>
                </a:solidFill>
              </a:rPr>
              <a:t>同じ行にあるものを検索</a:t>
            </a:r>
          </a:p>
        </p:txBody>
      </p:sp>
      <p:sp>
        <p:nvSpPr>
          <p:cNvPr id="11" name="矢印: 上向き折線 10">
            <a:extLst>
              <a:ext uri="{FF2B5EF4-FFF2-40B4-BE49-F238E27FC236}">
                <a16:creationId xmlns:a16="http://schemas.microsoft.com/office/drawing/2014/main" id="{E16ACD18-EF6A-4606-87B8-0EDACC41DED5}"/>
              </a:ext>
            </a:extLst>
          </p:cNvPr>
          <p:cNvSpPr/>
          <p:nvPr/>
        </p:nvSpPr>
        <p:spPr>
          <a:xfrm>
            <a:off x="7081032" y="2539062"/>
            <a:ext cx="2743104" cy="3793491"/>
          </a:xfrm>
          <a:prstGeom prst="bentUpArrow">
            <a:avLst>
              <a:gd name="adj1" fmla="val 9476"/>
              <a:gd name="adj2" fmla="val 12647"/>
              <a:gd name="adj3" fmla="val 1329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B6E4D7-8C56-4F21-A442-A3ADC977EE3E}"/>
              </a:ext>
            </a:extLst>
          </p:cNvPr>
          <p:cNvSpPr txBox="1"/>
          <p:nvPr/>
        </p:nvSpPr>
        <p:spPr>
          <a:xfrm>
            <a:off x="320357" y="1450056"/>
            <a:ext cx="363458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（１）</a:t>
            </a:r>
            <a:r>
              <a:rPr kumimoji="1" lang="en-US" altLang="ja-JP" sz="2000" dirty="0"/>
              <a:t>Web of Science </a:t>
            </a:r>
            <a:r>
              <a:rPr kumimoji="1" lang="ja-JP" altLang="en-US" sz="2000" dirty="0"/>
              <a:t>で検索　</a:t>
            </a:r>
          </a:p>
        </p:txBody>
      </p:sp>
    </p:spTree>
    <p:extLst>
      <p:ext uri="{BB962C8B-B14F-4D97-AF65-F5344CB8AC3E}">
        <p14:creationId xmlns:p14="http://schemas.microsoft.com/office/powerpoint/2010/main" val="38858628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74CB9A-BB5F-474F-B4B6-72ECB28936A0}"/>
              </a:ext>
            </a:extLst>
          </p:cNvPr>
          <p:cNvSpPr txBox="1"/>
          <p:nvPr/>
        </p:nvSpPr>
        <p:spPr>
          <a:xfrm>
            <a:off x="320357" y="989786"/>
            <a:ext cx="326243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（前のページからの続き）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78</a:t>
            </a:fld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29C0A79-CE8F-4774-92C7-33C388B88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865"/>
          <a:stretch/>
        </p:blipFill>
        <p:spPr>
          <a:xfrm>
            <a:off x="352425" y="1503935"/>
            <a:ext cx="9201150" cy="1739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92C26FE-05E2-4DD0-A191-42C575C82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3708483"/>
            <a:ext cx="7258050" cy="2019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C9C3154-E5BA-4C0C-945B-40F536FBEF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3876"/>
          <a:stretch/>
        </p:blipFill>
        <p:spPr>
          <a:xfrm>
            <a:off x="4437643" y="5048252"/>
            <a:ext cx="3305175" cy="1673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矢印: 下 24">
            <a:extLst>
              <a:ext uri="{FF2B5EF4-FFF2-40B4-BE49-F238E27FC236}">
                <a16:creationId xmlns:a16="http://schemas.microsoft.com/office/drawing/2014/main" id="{3AB4CF6D-32E6-4E18-AD96-9BF726284DEF}"/>
              </a:ext>
            </a:extLst>
          </p:cNvPr>
          <p:cNvSpPr/>
          <p:nvPr/>
        </p:nvSpPr>
        <p:spPr>
          <a:xfrm>
            <a:off x="2813418" y="2911586"/>
            <a:ext cx="640387" cy="72665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197AA6B-8BAB-4463-A8A4-5CF34DE01159}"/>
              </a:ext>
            </a:extLst>
          </p:cNvPr>
          <p:cNvSpPr/>
          <p:nvPr/>
        </p:nvSpPr>
        <p:spPr>
          <a:xfrm>
            <a:off x="2221525" y="2270176"/>
            <a:ext cx="1821085" cy="3918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64A1EDAD-86B8-491C-BD5B-FD5B27F751AC}"/>
              </a:ext>
            </a:extLst>
          </p:cNvPr>
          <p:cNvSpPr/>
          <p:nvPr/>
        </p:nvSpPr>
        <p:spPr>
          <a:xfrm>
            <a:off x="3422207" y="1413585"/>
            <a:ext cx="2776722" cy="646331"/>
          </a:xfrm>
          <a:prstGeom prst="wedgeRectCallout">
            <a:avLst>
              <a:gd name="adj1" fmla="val -28134"/>
              <a:gd name="adj2" fmla="val 8651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④「＋ 日付範囲の追加」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8E7DF25-998D-468F-8239-C1F011698EEA}"/>
              </a:ext>
            </a:extLst>
          </p:cNvPr>
          <p:cNvSpPr/>
          <p:nvPr/>
        </p:nvSpPr>
        <p:spPr>
          <a:xfrm>
            <a:off x="3582789" y="4631246"/>
            <a:ext cx="459821" cy="3918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87CC0D93-0DB9-438C-9EAD-6629B54C287A}"/>
              </a:ext>
            </a:extLst>
          </p:cNvPr>
          <p:cNvSpPr/>
          <p:nvPr/>
        </p:nvSpPr>
        <p:spPr>
          <a:xfrm>
            <a:off x="3486647" y="3614370"/>
            <a:ext cx="2647841" cy="646331"/>
          </a:xfrm>
          <a:prstGeom prst="wedgeRectCallout">
            <a:avLst>
              <a:gd name="adj1" fmla="val -30406"/>
              <a:gd name="adj2" fmla="val 11071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⑤「</a:t>
            </a:r>
            <a:r>
              <a:rPr kumimoji="1" lang="en-US" altLang="ja-JP" dirty="0">
                <a:solidFill>
                  <a:schemeClr val="tx1"/>
                </a:solidFill>
              </a:rPr>
              <a:t>Publication Date</a:t>
            </a:r>
            <a:r>
              <a:rPr kumimoji="1" lang="ja-JP" altLang="en-US" dirty="0">
                <a:solidFill>
                  <a:schemeClr val="tx1"/>
                </a:solidFill>
              </a:rPr>
              <a:t>」の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「∨」をクリック</a:t>
            </a:r>
          </a:p>
        </p:txBody>
      </p:sp>
      <p:sp>
        <p:nvSpPr>
          <p:cNvPr id="8" name="矢印: 上向き折線 7">
            <a:extLst>
              <a:ext uri="{FF2B5EF4-FFF2-40B4-BE49-F238E27FC236}">
                <a16:creationId xmlns:a16="http://schemas.microsoft.com/office/drawing/2014/main" id="{4A3DA094-24B8-4B9F-B429-B8FC7178B62D}"/>
              </a:ext>
            </a:extLst>
          </p:cNvPr>
          <p:cNvSpPr/>
          <p:nvPr/>
        </p:nvSpPr>
        <p:spPr>
          <a:xfrm rot="5400000">
            <a:off x="3700955" y="5069321"/>
            <a:ext cx="699018" cy="726212"/>
          </a:xfrm>
          <a:prstGeom prst="bentUpArrow">
            <a:avLst>
              <a:gd name="adj1" fmla="val 34087"/>
              <a:gd name="adj2" fmla="val 50000"/>
              <a:gd name="adj3" fmla="val 3704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BD57526-9870-4B75-90C1-0A7584126545}"/>
              </a:ext>
            </a:extLst>
          </p:cNvPr>
          <p:cNvSpPr/>
          <p:nvPr/>
        </p:nvSpPr>
        <p:spPr>
          <a:xfrm>
            <a:off x="4519194" y="6229865"/>
            <a:ext cx="3144928" cy="3918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9" name="吹き出し: 四角形 38">
            <a:extLst>
              <a:ext uri="{FF2B5EF4-FFF2-40B4-BE49-F238E27FC236}">
                <a16:creationId xmlns:a16="http://schemas.microsoft.com/office/drawing/2014/main" id="{8AFCEA74-19F0-4614-8E04-3A62F3E4D183}"/>
              </a:ext>
            </a:extLst>
          </p:cNvPr>
          <p:cNvSpPr/>
          <p:nvPr/>
        </p:nvSpPr>
        <p:spPr>
          <a:xfrm>
            <a:off x="6761023" y="5189758"/>
            <a:ext cx="2492990" cy="646331"/>
          </a:xfrm>
          <a:prstGeom prst="wedgeRectCallout">
            <a:avLst>
              <a:gd name="adj1" fmla="val -30406"/>
              <a:gd name="adj2" fmla="val 11071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⑥「カスタム年範囲」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DEBE948-9E31-427B-9413-0C81CF471CA9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</p:spTree>
    <p:extLst>
      <p:ext uri="{BB962C8B-B14F-4D97-AF65-F5344CB8AC3E}">
        <p14:creationId xmlns:p14="http://schemas.microsoft.com/office/powerpoint/2010/main" val="35687940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D9C4E9D-5ABD-4B07-8CF7-31336E799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17069"/>
            <a:ext cx="8991600" cy="2447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74CB9A-BB5F-474F-B4B6-72ECB28936A0}"/>
              </a:ext>
            </a:extLst>
          </p:cNvPr>
          <p:cNvSpPr txBox="1"/>
          <p:nvPr/>
        </p:nvSpPr>
        <p:spPr>
          <a:xfrm>
            <a:off x="320357" y="989786"/>
            <a:ext cx="326243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（前のページからの続き）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79</a:t>
            </a:fld>
            <a:endParaRPr kumimoji="1" lang="ja-JP" altLang="en-US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BD57526-9870-4B75-90C1-0A7584126545}"/>
              </a:ext>
            </a:extLst>
          </p:cNvPr>
          <p:cNvSpPr/>
          <p:nvPr/>
        </p:nvSpPr>
        <p:spPr>
          <a:xfrm>
            <a:off x="7976936" y="4107227"/>
            <a:ext cx="1123699" cy="3918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9" name="吹き出し: 四角形 38">
            <a:extLst>
              <a:ext uri="{FF2B5EF4-FFF2-40B4-BE49-F238E27FC236}">
                <a16:creationId xmlns:a16="http://schemas.microsoft.com/office/drawing/2014/main" id="{8AFCEA74-19F0-4614-8E04-3A62F3E4D183}"/>
              </a:ext>
            </a:extLst>
          </p:cNvPr>
          <p:cNvSpPr/>
          <p:nvPr/>
        </p:nvSpPr>
        <p:spPr>
          <a:xfrm>
            <a:off x="1780404" y="1468285"/>
            <a:ext cx="4185761" cy="646331"/>
          </a:xfrm>
          <a:prstGeom prst="wedgeRectCallout">
            <a:avLst>
              <a:gd name="adj1" fmla="val -21023"/>
              <a:gd name="adj2" fmla="val 17214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⑦</a:t>
            </a:r>
            <a:r>
              <a:rPr kumimoji="1" lang="en-US" altLang="ja-JP" sz="1800" dirty="0">
                <a:solidFill>
                  <a:schemeClr val="tx1"/>
                </a:solidFill>
              </a:rPr>
              <a:t> </a:t>
            </a:r>
            <a:r>
              <a:rPr kumimoji="1" lang="en-US" altLang="ja-JP" sz="1800" u="sng" dirty="0">
                <a:solidFill>
                  <a:schemeClr val="tx1"/>
                </a:solidFill>
              </a:rPr>
              <a:t>2016</a:t>
            </a:r>
            <a:r>
              <a:rPr kumimoji="1" lang="ja-JP" altLang="en-US" sz="1800" u="sng" dirty="0">
                <a:solidFill>
                  <a:schemeClr val="tx1"/>
                </a:solidFill>
              </a:rPr>
              <a:t>～</a:t>
            </a:r>
            <a:r>
              <a:rPr kumimoji="1" lang="en-US" altLang="ja-JP" sz="1800" u="sng" dirty="0">
                <a:solidFill>
                  <a:schemeClr val="tx1"/>
                </a:solidFill>
              </a:rPr>
              <a:t>2020</a:t>
            </a:r>
            <a:r>
              <a:rPr kumimoji="1" lang="ja-JP" altLang="en-US" sz="1800" u="sng" dirty="0">
                <a:solidFill>
                  <a:schemeClr val="tx1"/>
                </a:solidFill>
              </a:rPr>
              <a:t>年</a:t>
            </a:r>
            <a:r>
              <a:rPr kumimoji="1" lang="ja-JP" altLang="en-US" sz="1800" dirty="0">
                <a:solidFill>
                  <a:schemeClr val="tx1"/>
                </a:solidFill>
              </a:rPr>
              <a:t>の</a:t>
            </a:r>
            <a:r>
              <a:rPr kumimoji="1" lang="ja-JP" altLang="en-US" dirty="0">
                <a:solidFill>
                  <a:schemeClr val="tx1"/>
                </a:solidFill>
              </a:rPr>
              <a:t>業績なので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2016-01-01</a:t>
            </a:r>
            <a:r>
              <a:rPr kumimoji="1" lang="ja-JP" altLang="en-US" dirty="0">
                <a:solidFill>
                  <a:schemeClr val="tx1"/>
                </a:solidFill>
              </a:rPr>
              <a:t>」と「</a:t>
            </a:r>
            <a:r>
              <a:rPr kumimoji="1" lang="en-US" altLang="ja-JP" dirty="0">
                <a:solidFill>
                  <a:schemeClr val="tx1"/>
                </a:solidFill>
              </a:rPr>
              <a:t>2020-12-31</a:t>
            </a:r>
            <a:r>
              <a:rPr kumimoji="1" lang="ja-JP" altLang="en-US" dirty="0">
                <a:solidFill>
                  <a:schemeClr val="tx1"/>
                </a:solidFill>
              </a:rPr>
              <a:t>」を入力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C9CF569-E935-49EA-8D92-FE39840CFD7E}"/>
              </a:ext>
            </a:extLst>
          </p:cNvPr>
          <p:cNvCxnSpPr>
            <a:cxnSpLocks/>
          </p:cNvCxnSpPr>
          <p:nvPr/>
        </p:nvCxnSpPr>
        <p:spPr>
          <a:xfrm>
            <a:off x="902370" y="3455325"/>
            <a:ext cx="93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7345636-0C91-4B34-BF82-8AE23FAFF487}"/>
              </a:ext>
            </a:extLst>
          </p:cNvPr>
          <p:cNvCxnSpPr>
            <a:cxnSpLocks/>
          </p:cNvCxnSpPr>
          <p:nvPr/>
        </p:nvCxnSpPr>
        <p:spPr>
          <a:xfrm>
            <a:off x="5169570" y="3441545"/>
            <a:ext cx="93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8F68543-6CDB-44FC-8AF4-5E4B65E38D94}"/>
              </a:ext>
            </a:extLst>
          </p:cNvPr>
          <p:cNvSpPr/>
          <p:nvPr/>
        </p:nvSpPr>
        <p:spPr>
          <a:xfrm>
            <a:off x="704339" y="2908487"/>
            <a:ext cx="8472496" cy="78520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80559056-E011-4639-9119-8B20B9C9A6DA}"/>
              </a:ext>
            </a:extLst>
          </p:cNvPr>
          <p:cNvSpPr/>
          <p:nvPr/>
        </p:nvSpPr>
        <p:spPr>
          <a:xfrm>
            <a:off x="4803046" y="3913471"/>
            <a:ext cx="2382383" cy="646331"/>
          </a:xfrm>
          <a:prstGeom prst="wedgeRectCallout">
            <a:avLst>
              <a:gd name="adj1" fmla="val 82647"/>
              <a:gd name="adj2" fmla="val 460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⑧ 最後に「検索」を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CA7215-767D-40ED-9628-D282D6BDDB37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</p:spTree>
    <p:extLst>
      <p:ext uri="{BB962C8B-B14F-4D97-AF65-F5344CB8AC3E}">
        <p14:creationId xmlns:p14="http://schemas.microsoft.com/office/powerpoint/2010/main" val="203788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1578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1.</a:t>
            </a:r>
            <a:r>
              <a:rPr kumimoji="1" lang="ja-JP" altLang="en-US" sz="2600" dirty="0"/>
              <a:t>　</a:t>
            </a:r>
            <a:r>
              <a:rPr kumimoji="1" lang="en-US" altLang="ja-JP" sz="2600" dirty="0" err="1"/>
              <a:t>InCites</a:t>
            </a:r>
            <a:r>
              <a:rPr kumimoji="1" lang="ja-JP" altLang="en-US" sz="2600" dirty="0"/>
              <a:t>（インサイツ）とは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2.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ユーザ登録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3.</a:t>
            </a:r>
            <a:r>
              <a:rPr kumimoji="1" lang="ja-JP" altLang="en-US" sz="2600" dirty="0"/>
              <a:t>　他大学と比較する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4.</a:t>
            </a:r>
            <a:r>
              <a:rPr kumimoji="1" lang="ja-JP" altLang="en-US" sz="2600" dirty="0"/>
              <a:t>　研究者の業績を把握する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取得済の場合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）研究者</a:t>
            </a:r>
            <a:r>
              <a:rPr kumimoji="1" lang="en-US" altLang="ja-JP" sz="2600" dirty="0"/>
              <a:t>ID</a:t>
            </a:r>
            <a:r>
              <a:rPr kumimoji="1" lang="ja-JP" altLang="en-US" sz="2600" dirty="0"/>
              <a:t>未取得の場合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）注意事項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）部局名表記の調べ方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6881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矢印: 下 32">
            <a:extLst>
              <a:ext uri="{FF2B5EF4-FFF2-40B4-BE49-F238E27FC236}">
                <a16:creationId xmlns:a16="http://schemas.microsoft.com/office/drawing/2014/main" id="{0BB10543-E1B0-4F0A-9765-A23105D29B94}"/>
              </a:ext>
            </a:extLst>
          </p:cNvPr>
          <p:cNvSpPr/>
          <p:nvPr/>
        </p:nvSpPr>
        <p:spPr>
          <a:xfrm>
            <a:off x="6135830" y="5043736"/>
            <a:ext cx="640387" cy="72665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E541102-63B7-43CA-B8F9-A3741B9E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63" y="3483679"/>
            <a:ext cx="3943350" cy="2781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5506E19-C82B-4BBC-8265-9B449811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7" y="1538669"/>
            <a:ext cx="3990975" cy="1276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80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3412007" y="1653624"/>
            <a:ext cx="2723823" cy="1046440"/>
          </a:xfrm>
          <a:prstGeom prst="wedgeRectCallout">
            <a:avLst>
              <a:gd name="adj1" fmla="val -65997"/>
              <a:gd name="adj2" fmla="val -34753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ヒット件数が表示された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ここから少し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検索結果を絞り込む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DF7B1DE-87F2-49E4-806D-667A779CAC22}"/>
              </a:ext>
            </a:extLst>
          </p:cNvPr>
          <p:cNvSpPr/>
          <p:nvPr/>
        </p:nvSpPr>
        <p:spPr>
          <a:xfrm>
            <a:off x="617775" y="1607024"/>
            <a:ext cx="2339315" cy="45963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32D3676F-ACF2-49C3-88F4-B1BE3612C740}"/>
              </a:ext>
            </a:extLst>
          </p:cNvPr>
          <p:cNvCxnSpPr>
            <a:cxnSpLocks/>
          </p:cNvCxnSpPr>
          <p:nvPr/>
        </p:nvCxnSpPr>
        <p:spPr>
          <a:xfrm>
            <a:off x="1234322" y="4409583"/>
            <a:ext cx="19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22F9120-4C56-42B5-ACE7-D5D8BDCC12A5}"/>
              </a:ext>
            </a:extLst>
          </p:cNvPr>
          <p:cNvSpPr/>
          <p:nvPr/>
        </p:nvSpPr>
        <p:spPr>
          <a:xfrm>
            <a:off x="3761626" y="5822536"/>
            <a:ext cx="1099125" cy="3015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3B34AA6C-99C3-4114-9B8C-FFADB21B5C8F}"/>
              </a:ext>
            </a:extLst>
          </p:cNvPr>
          <p:cNvSpPr/>
          <p:nvPr/>
        </p:nvSpPr>
        <p:spPr>
          <a:xfrm>
            <a:off x="1522811" y="2889017"/>
            <a:ext cx="640387" cy="72665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D99556C2-B60E-4CAC-9C99-72C9B5EF8DF7}"/>
              </a:ext>
            </a:extLst>
          </p:cNvPr>
          <p:cNvSpPr/>
          <p:nvPr/>
        </p:nvSpPr>
        <p:spPr>
          <a:xfrm>
            <a:off x="5466161" y="2889017"/>
            <a:ext cx="3543021" cy="2339102"/>
          </a:xfrm>
          <a:prstGeom prst="wedgeRectCallout">
            <a:avLst>
              <a:gd name="adj1" fmla="val -66838"/>
              <a:gd name="adj2" fmla="val -205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画面左側の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「検索結果の絞り込み」欄で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「ドキュメントタイプ」から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Article</a:t>
            </a:r>
            <a:r>
              <a:rPr kumimoji="1" lang="ja-JP" altLang="en-US" dirty="0">
                <a:solidFill>
                  <a:schemeClr val="tx1"/>
                </a:solidFill>
              </a:rPr>
              <a:t>」と「</a:t>
            </a:r>
            <a:r>
              <a:rPr kumimoji="1" lang="en-US" altLang="ja-JP" dirty="0">
                <a:solidFill>
                  <a:schemeClr val="tx1"/>
                </a:solidFill>
              </a:rPr>
              <a:t>Review</a:t>
            </a:r>
            <a:r>
              <a:rPr kumimoji="1" lang="ja-JP" altLang="en-US" dirty="0">
                <a:solidFill>
                  <a:schemeClr val="tx1"/>
                </a:solidFill>
              </a:rPr>
              <a:t>」を選択し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「絞り込み」をクリック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一般に研究業績と見なされるもの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のみに限定。分野によっては、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他のものを含める場合もある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D2F9ECE-C25C-41BA-A2C3-DA469E2D1BA5}"/>
              </a:ext>
            </a:extLst>
          </p:cNvPr>
          <p:cNvSpPr txBox="1"/>
          <p:nvPr/>
        </p:nvSpPr>
        <p:spPr>
          <a:xfrm>
            <a:off x="320357" y="989786"/>
            <a:ext cx="659231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（２）検索結果を絞り込み、</a:t>
            </a:r>
            <a:r>
              <a:rPr kumimoji="1" lang="en-US" altLang="ja-JP" sz="2000" dirty="0" err="1"/>
              <a:t>InCites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にエクスポートする</a:t>
            </a: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42DD9B9-6169-4F03-8B03-D1438EB373DB}"/>
              </a:ext>
            </a:extLst>
          </p:cNvPr>
          <p:cNvCxnSpPr>
            <a:cxnSpLocks/>
          </p:cNvCxnSpPr>
          <p:nvPr/>
        </p:nvCxnSpPr>
        <p:spPr>
          <a:xfrm>
            <a:off x="1234322" y="5043245"/>
            <a:ext cx="19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吹き出し: 四角形 35">
            <a:extLst>
              <a:ext uri="{FF2B5EF4-FFF2-40B4-BE49-F238E27FC236}">
                <a16:creationId xmlns:a16="http://schemas.microsoft.com/office/drawing/2014/main" id="{E732FA12-B0FD-447E-AF16-07F71DBC10C5}"/>
              </a:ext>
            </a:extLst>
          </p:cNvPr>
          <p:cNvSpPr/>
          <p:nvPr/>
        </p:nvSpPr>
        <p:spPr>
          <a:xfrm>
            <a:off x="5466161" y="5806487"/>
            <a:ext cx="3007554" cy="861774"/>
          </a:xfrm>
          <a:prstGeom prst="wedgeRectCallout">
            <a:avLst>
              <a:gd name="adj1" fmla="val -3631"/>
              <a:gd name="adj2" fmla="val 492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絞り込んだ論文データは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6</a:t>
            </a:r>
            <a:r>
              <a:rPr kumimoji="1" lang="ja-JP" altLang="en-US" sz="1600" dirty="0">
                <a:solidFill>
                  <a:schemeClr val="tx1"/>
                </a:solidFill>
              </a:rPr>
              <a:t>の</a:t>
            </a:r>
            <a:r>
              <a:rPr kumimoji="1" lang="en-US" altLang="ja-JP" sz="1600" dirty="0">
                <a:solidFill>
                  <a:schemeClr val="tx1"/>
                </a:solidFill>
              </a:rPr>
              <a:t>(7)</a:t>
            </a:r>
            <a:r>
              <a:rPr kumimoji="1" lang="ja-JP" altLang="en-US" sz="1600" dirty="0">
                <a:solidFill>
                  <a:schemeClr val="tx1"/>
                </a:solidFill>
              </a:rPr>
              <a:t>を参照し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InCites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r>
              <a:rPr kumimoji="1" lang="ja-JP" altLang="en-US" sz="1600" dirty="0">
                <a:solidFill>
                  <a:schemeClr val="tx1"/>
                </a:solidFill>
              </a:rPr>
              <a:t>に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エクスポートしておく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96F6B00-AFBC-4AFC-B186-9A8CCB50B68E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</p:spTree>
    <p:extLst>
      <p:ext uri="{BB962C8B-B14F-4D97-AF65-F5344CB8AC3E}">
        <p14:creationId xmlns:p14="http://schemas.microsoft.com/office/powerpoint/2010/main" val="22162438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小波 16">
            <a:extLst>
              <a:ext uri="{FF2B5EF4-FFF2-40B4-BE49-F238E27FC236}">
                <a16:creationId xmlns:a16="http://schemas.microsoft.com/office/drawing/2014/main" id="{2F857763-C186-49FF-8DAE-D2772E4CAF14}"/>
              </a:ext>
            </a:extLst>
          </p:cNvPr>
          <p:cNvSpPr/>
          <p:nvPr/>
        </p:nvSpPr>
        <p:spPr>
          <a:xfrm>
            <a:off x="2337102" y="4923112"/>
            <a:ext cx="2929812" cy="833870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81</a:t>
            </a:fld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1907351-769E-4E6F-A52D-25A4C2385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9"/>
          <a:stretch/>
        </p:blipFill>
        <p:spPr>
          <a:xfrm>
            <a:off x="1117935" y="1972518"/>
            <a:ext cx="6057900" cy="4748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3F98628D-6013-40A0-8C5B-3C597AE17739}"/>
              </a:ext>
            </a:extLst>
          </p:cNvPr>
          <p:cNvSpPr/>
          <p:nvPr/>
        </p:nvSpPr>
        <p:spPr>
          <a:xfrm>
            <a:off x="3400670" y="4655064"/>
            <a:ext cx="2228850" cy="646331"/>
          </a:xfrm>
          <a:prstGeom prst="wedgeRectCallout">
            <a:avLst>
              <a:gd name="adj1" fmla="val -78277"/>
              <a:gd name="adj2" fmla="val -23661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</a:t>
            </a:r>
            <a:r>
              <a:rPr kumimoji="1" lang="en-US" altLang="ja-JP" dirty="0">
                <a:solidFill>
                  <a:schemeClr val="tx1"/>
                </a:solidFill>
              </a:rPr>
              <a:t>Organizations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を選択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CBB9538-EDFA-4A39-A3C9-1BE5DBA83CED}"/>
              </a:ext>
            </a:extLst>
          </p:cNvPr>
          <p:cNvSpPr/>
          <p:nvPr/>
        </p:nvSpPr>
        <p:spPr>
          <a:xfrm>
            <a:off x="1446158" y="3251864"/>
            <a:ext cx="1211693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2F927067-28D3-4329-98AE-094C6696C71B}"/>
              </a:ext>
            </a:extLst>
          </p:cNvPr>
          <p:cNvSpPr/>
          <p:nvPr/>
        </p:nvSpPr>
        <p:spPr>
          <a:xfrm>
            <a:off x="3400670" y="2438306"/>
            <a:ext cx="2118488" cy="646331"/>
          </a:xfrm>
          <a:prstGeom prst="wedgeRectCallout">
            <a:avLst>
              <a:gd name="adj1" fmla="val -85064"/>
              <a:gd name="adj2" fmla="val 7518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Analyze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」をクリックし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DEAA8D1-B1B9-4F2B-A036-BE9A270BC805}"/>
              </a:ext>
            </a:extLst>
          </p:cNvPr>
          <p:cNvSpPr/>
          <p:nvPr/>
        </p:nvSpPr>
        <p:spPr>
          <a:xfrm>
            <a:off x="1446157" y="4655064"/>
            <a:ext cx="1211693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D088CC-C088-459C-B7D7-7484C03BDC61}"/>
              </a:ext>
            </a:extLst>
          </p:cNvPr>
          <p:cNvSpPr txBox="1"/>
          <p:nvPr/>
        </p:nvSpPr>
        <p:spPr>
          <a:xfrm>
            <a:off x="320357" y="1450056"/>
            <a:ext cx="791242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「初期画面」から「</a:t>
            </a:r>
            <a:r>
              <a:rPr kumimoji="1" lang="en-US" altLang="ja-JP" sz="2000" dirty="0"/>
              <a:t>Analyze</a:t>
            </a:r>
            <a:r>
              <a:rPr kumimoji="1" lang="ja-JP" altLang="en-US" sz="2000" dirty="0"/>
              <a:t>」－「</a:t>
            </a:r>
            <a:r>
              <a:rPr kumimoji="1" lang="en-US" altLang="ja-JP" sz="2000" dirty="0">
                <a:solidFill>
                  <a:schemeClr val="tx1"/>
                </a:solidFill>
              </a:rPr>
              <a:t> Organizations </a:t>
            </a:r>
            <a:r>
              <a:rPr kumimoji="1" lang="ja-JP" altLang="en-US" sz="2000" dirty="0"/>
              <a:t>」を選択する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F444B92-E37D-41F1-9FE2-486EDFCBB072}"/>
              </a:ext>
            </a:extLst>
          </p:cNvPr>
          <p:cNvSpPr txBox="1"/>
          <p:nvPr/>
        </p:nvSpPr>
        <p:spPr>
          <a:xfrm>
            <a:off x="316344" y="1033307"/>
            <a:ext cx="915737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（３）「</a:t>
            </a:r>
            <a:r>
              <a:rPr kumimoji="1" lang="en-US" altLang="ja-JP" sz="2000" dirty="0" err="1"/>
              <a:t>InCites</a:t>
            </a:r>
            <a:r>
              <a:rPr kumimoji="1" lang="ja-JP" altLang="en-US" sz="2000" dirty="0"/>
              <a:t>」で、</a:t>
            </a:r>
            <a:r>
              <a:rPr kumimoji="1" lang="en-US" altLang="ja-JP" sz="2000" dirty="0"/>
              <a:t>Web of Science</a:t>
            </a:r>
            <a:r>
              <a:rPr kumimoji="1" lang="ja-JP" altLang="en-US" sz="2000" dirty="0"/>
              <a:t>でエクスポートした論文データを読み込む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29CA85-756C-45E0-8968-04BFDF6FD2D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</p:spTree>
    <p:extLst>
      <p:ext uri="{BB962C8B-B14F-4D97-AF65-F5344CB8AC3E}">
        <p14:creationId xmlns:p14="http://schemas.microsoft.com/office/powerpoint/2010/main" val="10759534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C28131-1ED6-44B4-A8CF-CF65E352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89" y="2021570"/>
            <a:ext cx="3400425" cy="4448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82</a:t>
            </a:fld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F444B92-E37D-41F1-9FE2-486EDFCBB072}"/>
              </a:ext>
            </a:extLst>
          </p:cNvPr>
          <p:cNvSpPr txBox="1"/>
          <p:nvPr/>
        </p:nvSpPr>
        <p:spPr>
          <a:xfrm>
            <a:off x="316344" y="1033307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6DE873B-8A18-4E6C-B814-380EF3BC1C6B}"/>
              </a:ext>
            </a:extLst>
          </p:cNvPr>
          <p:cNvSpPr/>
          <p:nvPr/>
        </p:nvSpPr>
        <p:spPr>
          <a:xfrm>
            <a:off x="3475692" y="3407357"/>
            <a:ext cx="250295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36A55B6E-1823-42C5-B308-F4CAE924FE53}"/>
              </a:ext>
            </a:extLst>
          </p:cNvPr>
          <p:cNvSpPr/>
          <p:nvPr/>
        </p:nvSpPr>
        <p:spPr>
          <a:xfrm>
            <a:off x="2509847" y="2066560"/>
            <a:ext cx="2432279" cy="646331"/>
          </a:xfrm>
          <a:prstGeom prst="wedgeRectCallout">
            <a:avLst>
              <a:gd name="adj1" fmla="val -6413"/>
              <a:gd name="adj2" fmla="val 15337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 </a:t>
            </a:r>
            <a:r>
              <a:rPr kumimoji="1" lang="en-US" altLang="ja-JP" dirty="0">
                <a:solidFill>
                  <a:schemeClr val="tx1"/>
                </a:solidFill>
              </a:rPr>
              <a:t>Dataset </a:t>
            </a:r>
            <a:r>
              <a:rPr kumimoji="1" lang="ja-JP" altLang="en-US" dirty="0">
                <a:solidFill>
                  <a:schemeClr val="tx1"/>
                </a:solidFill>
              </a:rPr>
              <a:t>の「▼」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AE95D9-2017-4777-8499-5E3459479BA2}"/>
              </a:ext>
            </a:extLst>
          </p:cNvPr>
          <p:cNvSpPr txBox="1"/>
          <p:nvPr/>
        </p:nvSpPr>
        <p:spPr>
          <a:xfrm>
            <a:off x="320357" y="1450056"/>
            <a:ext cx="828124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「</a:t>
            </a:r>
            <a:r>
              <a:rPr kumimoji="1" lang="en-US" altLang="ja-JP" sz="2000" dirty="0"/>
              <a:t>Dataset</a:t>
            </a:r>
            <a:r>
              <a:rPr kumimoji="1" lang="ja-JP" altLang="en-US" sz="2000" dirty="0"/>
              <a:t>」で、</a:t>
            </a:r>
            <a:r>
              <a:rPr kumimoji="1" lang="en-US" altLang="ja-JP" sz="2000" dirty="0"/>
              <a:t>Web of Science </a:t>
            </a:r>
            <a:r>
              <a:rPr kumimoji="1" lang="ja-JP" altLang="en-US" sz="2000" dirty="0"/>
              <a:t>でエクスポートしたデータを選択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E7A7FABA-2734-4CD1-A9F9-384D0AA69689}"/>
              </a:ext>
            </a:extLst>
          </p:cNvPr>
          <p:cNvSpPr/>
          <p:nvPr/>
        </p:nvSpPr>
        <p:spPr>
          <a:xfrm>
            <a:off x="4238193" y="3233359"/>
            <a:ext cx="2228850" cy="923330"/>
          </a:xfrm>
          <a:prstGeom prst="wedgeRectCallout">
            <a:avLst>
              <a:gd name="adj1" fmla="val -75578"/>
              <a:gd name="adj2" fmla="val 9771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 </a:t>
            </a:r>
            <a:r>
              <a:rPr kumimoji="1" lang="en-US" altLang="ja-JP" dirty="0">
                <a:solidFill>
                  <a:schemeClr val="tx1"/>
                </a:solidFill>
              </a:rPr>
              <a:t>Web of Science </a:t>
            </a:r>
            <a:r>
              <a:rPr kumimoji="1" lang="ja-JP" altLang="en-US" dirty="0">
                <a:solidFill>
                  <a:schemeClr val="tx1"/>
                </a:solidFill>
              </a:rPr>
              <a:t>でエクスポートしたデータを選択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00F4F9E-4745-410E-ACFD-E1A5E459ED1C}"/>
              </a:ext>
            </a:extLst>
          </p:cNvPr>
          <p:cNvSpPr/>
          <p:nvPr/>
        </p:nvSpPr>
        <p:spPr>
          <a:xfrm>
            <a:off x="1028613" y="4521663"/>
            <a:ext cx="2665308" cy="386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BD2F26-FFF1-4848-8EE0-05B0513959A2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</p:spTree>
    <p:extLst>
      <p:ext uri="{BB962C8B-B14F-4D97-AF65-F5344CB8AC3E}">
        <p14:creationId xmlns:p14="http://schemas.microsoft.com/office/powerpoint/2010/main" val="9502587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1FFE27C-A8C5-40F6-B1E8-3FD3EF84C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356" y="2327220"/>
            <a:ext cx="33147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467F232-E210-45D8-8962-E225DF299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720"/>
          <a:stretch/>
        </p:blipFill>
        <p:spPr>
          <a:xfrm>
            <a:off x="427391" y="1588556"/>
            <a:ext cx="4144609" cy="5038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0C71895-3E3B-4F9E-BF24-5E0BCE38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83</a:t>
            </a:fld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E495B74-712D-4ACE-8675-0F3C15779B32}"/>
              </a:ext>
            </a:extLst>
          </p:cNvPr>
          <p:cNvSpPr txBox="1"/>
          <p:nvPr/>
        </p:nvSpPr>
        <p:spPr>
          <a:xfrm>
            <a:off x="316344" y="1033307"/>
            <a:ext cx="634019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（４）見やすくするため、北海道大学のみに絞り込む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20A05DC-EFE4-41B5-9876-F66989473EC0}"/>
              </a:ext>
            </a:extLst>
          </p:cNvPr>
          <p:cNvSpPr/>
          <p:nvPr/>
        </p:nvSpPr>
        <p:spPr>
          <a:xfrm>
            <a:off x="620284" y="3311595"/>
            <a:ext cx="3343275" cy="331568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91A704C6-7C3F-4D61-B660-68FDB1064976}"/>
              </a:ext>
            </a:extLst>
          </p:cNvPr>
          <p:cNvSpPr/>
          <p:nvPr/>
        </p:nvSpPr>
        <p:spPr>
          <a:xfrm>
            <a:off x="2144048" y="1588556"/>
            <a:ext cx="2966534" cy="1477328"/>
          </a:xfrm>
          <a:prstGeom prst="wedgeRectCallout">
            <a:avLst>
              <a:gd name="adj1" fmla="val -21658"/>
              <a:gd name="adj2" fmla="val 97344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文献が所属機関毎に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集計されている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↓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見やすくするため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北海道大学のみに絞り込む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12EDF06-EA99-4984-97D3-18ECAA5F27D6}"/>
              </a:ext>
            </a:extLst>
          </p:cNvPr>
          <p:cNvSpPr/>
          <p:nvPr/>
        </p:nvSpPr>
        <p:spPr>
          <a:xfrm>
            <a:off x="6004136" y="3574108"/>
            <a:ext cx="3173140" cy="440126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8F658960-463C-4E5E-B1D8-1286AD46DCB0}"/>
              </a:ext>
            </a:extLst>
          </p:cNvPr>
          <p:cNvSpPr/>
          <p:nvPr/>
        </p:nvSpPr>
        <p:spPr>
          <a:xfrm>
            <a:off x="6401511" y="4627627"/>
            <a:ext cx="2678361" cy="646331"/>
          </a:xfrm>
          <a:prstGeom prst="wedgeRectCallout">
            <a:avLst>
              <a:gd name="adj1" fmla="val -21751"/>
              <a:gd name="adj2" fmla="val -14327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</a:t>
            </a:r>
            <a:r>
              <a:rPr kumimoji="1" lang="en-US" altLang="ja-JP" dirty="0">
                <a:solidFill>
                  <a:schemeClr val="tx1"/>
                </a:solidFill>
              </a:rPr>
              <a:t>Organization Name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4E8102C6-9592-4473-96CB-3142628F7285}"/>
              </a:ext>
            </a:extLst>
          </p:cNvPr>
          <p:cNvSpPr/>
          <p:nvPr/>
        </p:nvSpPr>
        <p:spPr>
          <a:xfrm rot="16200000">
            <a:off x="4882807" y="3748983"/>
            <a:ext cx="640387" cy="726655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F0F9AA-7190-4696-840D-F1E58AE6FD08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</p:spTree>
    <p:extLst>
      <p:ext uri="{BB962C8B-B14F-4D97-AF65-F5344CB8AC3E}">
        <p14:creationId xmlns:p14="http://schemas.microsoft.com/office/powerpoint/2010/main" val="35387452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A331C51-63DC-4D52-91C8-734FFEB13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938" y="1742096"/>
            <a:ext cx="3314700" cy="4162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C17561C-9EB2-4AD0-B98B-405C2C944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67" y="1660361"/>
            <a:ext cx="333375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84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1A19C7-330A-4A6E-8527-0488E087C4CF}"/>
              </a:ext>
            </a:extLst>
          </p:cNvPr>
          <p:cNvSpPr/>
          <p:nvPr/>
        </p:nvSpPr>
        <p:spPr>
          <a:xfrm>
            <a:off x="734337" y="2930201"/>
            <a:ext cx="2721413" cy="293408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F445D24C-592C-41BE-9100-DBD3B0256CC0}"/>
              </a:ext>
            </a:extLst>
          </p:cNvPr>
          <p:cNvSpPr/>
          <p:nvPr/>
        </p:nvSpPr>
        <p:spPr>
          <a:xfrm rot="16200000">
            <a:off x="4547234" y="2609565"/>
            <a:ext cx="640387" cy="726655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F63EB6F-FC9B-45B9-B00F-759F6285374B}"/>
              </a:ext>
            </a:extLst>
          </p:cNvPr>
          <p:cNvCxnSpPr>
            <a:cxnSpLocks/>
          </p:cNvCxnSpPr>
          <p:nvPr/>
        </p:nvCxnSpPr>
        <p:spPr>
          <a:xfrm>
            <a:off x="710273" y="2845980"/>
            <a:ext cx="84179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11E908E9-937C-4066-B010-8B2D27E4E6E1}"/>
              </a:ext>
            </a:extLst>
          </p:cNvPr>
          <p:cNvSpPr/>
          <p:nvPr/>
        </p:nvSpPr>
        <p:spPr>
          <a:xfrm>
            <a:off x="2453365" y="1418056"/>
            <a:ext cx="2038571" cy="648512"/>
          </a:xfrm>
          <a:prstGeom prst="wedgeRectCallout">
            <a:avLst>
              <a:gd name="adj1" fmla="val -94004"/>
              <a:gd name="adj2" fmla="val 144961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検索欄に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Hokkaido </a:t>
            </a:r>
            <a:r>
              <a:rPr kumimoji="1" lang="ja-JP" altLang="en-US" dirty="0">
                <a:solidFill>
                  <a:schemeClr val="tx1"/>
                </a:solidFill>
              </a:rPr>
              <a:t>と入力し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0633C196-98E1-474A-AB6E-BD5B73E3E2E9}"/>
              </a:ext>
            </a:extLst>
          </p:cNvPr>
          <p:cNvSpPr/>
          <p:nvPr/>
        </p:nvSpPr>
        <p:spPr>
          <a:xfrm>
            <a:off x="2064066" y="4087242"/>
            <a:ext cx="2516458" cy="923330"/>
          </a:xfrm>
          <a:prstGeom prst="wedgeRectCallout">
            <a:avLst>
              <a:gd name="adj1" fmla="val -22422"/>
              <a:gd name="adj2" fmla="val -13952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③ヒットした中から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Hokkaido University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89EF086-A72D-44F5-8087-11205B6A1B9A}"/>
              </a:ext>
            </a:extLst>
          </p:cNvPr>
          <p:cNvSpPr/>
          <p:nvPr/>
        </p:nvSpPr>
        <p:spPr>
          <a:xfrm>
            <a:off x="7507705" y="5361133"/>
            <a:ext cx="1463924" cy="389963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5A9C6858-86B3-47D8-B734-008C0ED5585A}"/>
              </a:ext>
            </a:extLst>
          </p:cNvPr>
          <p:cNvSpPr/>
          <p:nvPr/>
        </p:nvSpPr>
        <p:spPr>
          <a:xfrm>
            <a:off x="4983638" y="5207107"/>
            <a:ext cx="2012475" cy="923330"/>
          </a:xfrm>
          <a:prstGeom prst="wedgeRectCallout">
            <a:avLst>
              <a:gd name="adj1" fmla="val 74430"/>
              <a:gd name="adj2" fmla="val -1703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 最後に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</a:t>
            </a:r>
            <a:r>
              <a:rPr kumimoji="1" lang="en-US" altLang="ja-JP" dirty="0">
                <a:solidFill>
                  <a:schemeClr val="tx1"/>
                </a:solidFill>
              </a:rPr>
              <a:t>Update results</a:t>
            </a:r>
            <a:r>
              <a:rPr kumimoji="1" lang="ja-JP" altLang="en-US" dirty="0">
                <a:solidFill>
                  <a:schemeClr val="tx1"/>
                </a:solidFill>
              </a:rPr>
              <a:t>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D8C0C1-D3F1-4A4C-B5ED-B31E5BB450F9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</p:spTree>
    <p:extLst>
      <p:ext uri="{BB962C8B-B14F-4D97-AF65-F5344CB8AC3E}">
        <p14:creationId xmlns:p14="http://schemas.microsoft.com/office/powerpoint/2010/main" val="39488229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94CA35A-6951-449B-96DE-702D41B0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1650111"/>
            <a:ext cx="8867775" cy="4152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C5E721-0FA9-460F-8E54-7B6F39906165}"/>
              </a:ext>
            </a:extLst>
          </p:cNvPr>
          <p:cNvSpPr txBox="1"/>
          <p:nvPr/>
        </p:nvSpPr>
        <p:spPr>
          <a:xfrm>
            <a:off x="320357" y="14500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4FE4A-0BF0-47F3-8773-7A4CB1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85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E0C465-CD13-433A-9060-90133A39AF01}"/>
              </a:ext>
            </a:extLst>
          </p:cNvPr>
          <p:cNvSpPr txBox="1"/>
          <p:nvPr/>
        </p:nvSpPr>
        <p:spPr>
          <a:xfrm>
            <a:off x="316344" y="1033307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1A19C7-330A-4A6E-8527-0488E087C4CF}"/>
              </a:ext>
            </a:extLst>
          </p:cNvPr>
          <p:cNvSpPr/>
          <p:nvPr/>
        </p:nvSpPr>
        <p:spPr>
          <a:xfrm>
            <a:off x="600882" y="3425147"/>
            <a:ext cx="8624081" cy="48163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0633C196-98E1-474A-AB6E-BD5B73E3E2E9}"/>
              </a:ext>
            </a:extLst>
          </p:cNvPr>
          <p:cNvSpPr/>
          <p:nvPr/>
        </p:nvSpPr>
        <p:spPr>
          <a:xfrm>
            <a:off x="681037" y="4510326"/>
            <a:ext cx="5032147" cy="369332"/>
          </a:xfrm>
          <a:prstGeom prst="wedgeRectCallout">
            <a:avLst>
              <a:gd name="adj1" fmla="val -22422"/>
              <a:gd name="adj2" fmla="val -211193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北海道大学（工学部）の数値のみが表示された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C47A76-E73F-4943-ACF7-DBD14DE95E37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5.</a:t>
            </a:r>
            <a:r>
              <a:rPr kumimoji="1" lang="ja-JP" altLang="en-US" sz="2600" dirty="0"/>
              <a:t>　部局の業績を把握する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）部局名での検索</a:t>
            </a:r>
          </a:p>
        </p:txBody>
      </p:sp>
    </p:spTree>
    <p:extLst>
      <p:ext uri="{BB962C8B-B14F-4D97-AF65-F5344CB8AC3E}">
        <p14:creationId xmlns:p14="http://schemas.microsoft.com/office/powerpoint/2010/main" val="40705198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803988" y="663715"/>
            <a:ext cx="84209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目次（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endParaRPr kumimoji="1" lang="en-US" altLang="ja-JP" sz="2600" dirty="0"/>
          </a:p>
          <a:p>
            <a:r>
              <a:rPr kumimoji="1" lang="ja-JP" altLang="en-US" sz="2600" dirty="0">
                <a:solidFill>
                  <a:srgbClr val="C00000"/>
                </a:solidFill>
              </a:rPr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6.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　</a:t>
            </a:r>
            <a:r>
              <a:rPr kumimoji="1" lang="en-US" altLang="ja-JP" sz="2600" u="sng" dirty="0">
                <a:solidFill>
                  <a:srgbClr val="C00000"/>
                </a:solidFill>
              </a:rPr>
              <a:t>Web of Science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における検索履歴・論文データの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>
                <a:solidFill>
                  <a:srgbClr val="C00000"/>
                </a:solidFill>
              </a:rPr>
              <a:t>　　　</a:t>
            </a:r>
            <a:r>
              <a:rPr kumimoji="1" lang="ja-JP" altLang="en-US" sz="2600" u="sng" dirty="0">
                <a:solidFill>
                  <a:srgbClr val="C00000"/>
                </a:solidFill>
              </a:rPr>
              <a:t>保存と読み出し</a:t>
            </a:r>
            <a:endParaRPr kumimoji="1" lang="en-US" altLang="ja-JP" sz="2600" u="sng" dirty="0">
              <a:solidFill>
                <a:srgbClr val="C00000"/>
              </a:solidFill>
            </a:endParaRPr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）検索履歴の参照・保存（検索アラートの作成）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）検索アラート（保存した検索式）の呼出・実行</a:t>
            </a:r>
            <a:br>
              <a:rPr kumimoji="1" lang="en-US" altLang="ja-JP" sz="2600" dirty="0"/>
            </a:br>
            <a:r>
              <a:rPr kumimoji="1" lang="ja-JP" altLang="en-US" sz="2600" dirty="0"/>
              <a:t>　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）検索アラート（保存した検索式）の削除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）論文データのマークリストへの追加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5</a:t>
            </a:r>
            <a:r>
              <a:rPr kumimoji="1" lang="ja-JP" altLang="en-US" sz="2600" dirty="0"/>
              <a:t>）マークリスト上の論文データの削除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6</a:t>
            </a:r>
            <a:r>
              <a:rPr kumimoji="1" lang="ja-JP" altLang="en-US" sz="2600" dirty="0"/>
              <a:t>）マークリスト上の論文データのエクスポート</a:t>
            </a:r>
            <a:endParaRPr kumimoji="1" lang="en-US" altLang="ja-JP" sz="2600" dirty="0"/>
          </a:p>
          <a:p>
            <a:r>
              <a:rPr kumimoji="1" lang="ja-JP" altLang="en-US" sz="2600" dirty="0"/>
              <a:t>　（</a:t>
            </a:r>
            <a:r>
              <a:rPr kumimoji="1" lang="en-US" altLang="ja-JP" sz="2600" dirty="0"/>
              <a:t>7</a:t>
            </a:r>
            <a:r>
              <a:rPr kumimoji="1" lang="ja-JP" altLang="en-US" sz="2600" dirty="0"/>
              <a:t>）検索した論文データのエクスポート</a:t>
            </a:r>
            <a:endParaRPr kumimoji="1" lang="en-US" altLang="ja-JP" sz="2600" dirty="0"/>
          </a:p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7.</a:t>
            </a:r>
            <a:r>
              <a:rPr kumimoji="1" lang="ja-JP" altLang="en-US" sz="2600" dirty="0"/>
              <a:t>　マニュアル・参考情報</a:t>
            </a:r>
            <a:endParaRPr kumimoji="1" lang="en-US" altLang="ja-JP" sz="2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B11D2F-63D2-4BE0-B8D6-0B0BB59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86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4811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2939145-F11A-4C87-A610-95BEE5B9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063931"/>
            <a:ext cx="8572500" cy="3524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4CFA97-D95B-48E4-B847-01C5EFE0EB6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）検索履歴の参照・保存（検索アラートの作成）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87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6298252" y="3502890"/>
            <a:ext cx="1569660" cy="646331"/>
          </a:xfrm>
          <a:prstGeom prst="wedgeRectCallout">
            <a:avLst>
              <a:gd name="adj1" fmla="val -21608"/>
              <a:gd name="adj2" fmla="val -10296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「検索履歴」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14E3F06-574D-4C5B-924F-7C9B1C661CAC}"/>
              </a:ext>
            </a:extLst>
          </p:cNvPr>
          <p:cNvSpPr/>
          <p:nvPr/>
        </p:nvSpPr>
        <p:spPr>
          <a:xfrm>
            <a:off x="6298252" y="2765491"/>
            <a:ext cx="908663" cy="36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7C10BA0-5A05-4DDB-B559-5CFBAFDA2E5C}"/>
              </a:ext>
            </a:extLst>
          </p:cNvPr>
          <p:cNvSpPr txBox="1"/>
          <p:nvPr/>
        </p:nvSpPr>
        <p:spPr>
          <a:xfrm>
            <a:off x="316344" y="1061015"/>
            <a:ext cx="7879080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これまでの検索内容（検索履歴）を、さかのぼって参照したり、</a:t>
            </a:r>
            <a:endParaRPr kumimoji="1" lang="en-US" altLang="ja-JP" sz="2000" dirty="0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7A9E0EB0-7B81-4D93-95D4-25A15CA0481B}"/>
              </a:ext>
            </a:extLst>
          </p:cNvPr>
          <p:cNvSpPr/>
          <p:nvPr/>
        </p:nvSpPr>
        <p:spPr>
          <a:xfrm>
            <a:off x="4632806" y="5721739"/>
            <a:ext cx="640387" cy="74212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DA7F65-21F3-4655-8AF1-0D987E68EA47}"/>
              </a:ext>
            </a:extLst>
          </p:cNvPr>
          <p:cNvSpPr txBox="1"/>
          <p:nvPr/>
        </p:nvSpPr>
        <p:spPr>
          <a:xfrm>
            <a:off x="316344" y="1461125"/>
            <a:ext cx="839204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後日利用するために保存（検索アラートの作成）したりすることが可能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3447764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A18A685-F9D7-4134-BB26-E30E4B5AB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70"/>
          <a:stretch/>
        </p:blipFill>
        <p:spPr>
          <a:xfrm>
            <a:off x="0" y="1529813"/>
            <a:ext cx="9906000" cy="4582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27D89BA-10CD-49C9-B17A-7FBAEDB90BB1}"/>
              </a:ext>
            </a:extLst>
          </p:cNvPr>
          <p:cNvSpPr/>
          <p:nvPr/>
        </p:nvSpPr>
        <p:spPr>
          <a:xfrm>
            <a:off x="6937389" y="2690665"/>
            <a:ext cx="567772" cy="3125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3152349E-0E35-4280-B407-27EABB8D6A3D}"/>
              </a:ext>
            </a:extLst>
          </p:cNvPr>
          <p:cNvSpPr/>
          <p:nvPr/>
        </p:nvSpPr>
        <p:spPr>
          <a:xfrm>
            <a:off x="5575477" y="1287296"/>
            <a:ext cx="2723823" cy="923330"/>
          </a:xfrm>
          <a:prstGeom prst="wedgeRectCallout">
            <a:avLst>
              <a:gd name="adj1" fmla="val 10624"/>
              <a:gd name="adj2" fmla="val 100459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数字をクリックすると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左の検索式でヒットした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論文の一覧が表示される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）検索履歴の参照・保存（検索アラートの作成）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88</a:t>
            </a:fld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9DEEB0-CE19-4D99-9EF1-ACE95EF67EA7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  <a:endParaRPr kumimoji="1" lang="en-US" altLang="ja-JP" sz="20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98B66BF-C601-4123-BBD4-87B70240228B}"/>
              </a:ext>
            </a:extLst>
          </p:cNvPr>
          <p:cNvSpPr/>
          <p:nvPr/>
        </p:nvSpPr>
        <p:spPr>
          <a:xfrm>
            <a:off x="1335505" y="2755231"/>
            <a:ext cx="4102769" cy="129941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1A3C819D-596D-405C-9640-5F0AD2D7A9C0}"/>
              </a:ext>
            </a:extLst>
          </p:cNvPr>
          <p:cNvSpPr/>
          <p:nvPr/>
        </p:nvSpPr>
        <p:spPr>
          <a:xfrm>
            <a:off x="2948307" y="1970634"/>
            <a:ext cx="877163" cy="369332"/>
          </a:xfrm>
          <a:prstGeom prst="wedgeRectCallout">
            <a:avLst>
              <a:gd name="adj1" fmla="val -2093"/>
              <a:gd name="adj2" fmla="val 151278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検索式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9FDF905-43D0-4215-895A-2CF8F3401378}"/>
              </a:ext>
            </a:extLst>
          </p:cNvPr>
          <p:cNvSpPr/>
          <p:nvPr/>
        </p:nvSpPr>
        <p:spPr>
          <a:xfrm>
            <a:off x="9061890" y="2690665"/>
            <a:ext cx="370868" cy="312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E0139DE3-AEBB-4402-BC0B-FE46CC5A486C}"/>
              </a:ext>
            </a:extLst>
          </p:cNvPr>
          <p:cNvSpPr/>
          <p:nvPr/>
        </p:nvSpPr>
        <p:spPr>
          <a:xfrm>
            <a:off x="6748626" y="4681856"/>
            <a:ext cx="2723823" cy="646331"/>
          </a:xfrm>
          <a:prstGeom prst="wedgeRectCallout">
            <a:avLst>
              <a:gd name="adj1" fmla="val 38894"/>
              <a:gd name="adj2" fmla="val -2997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左の検索式を保存したい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場合はクリック</a:t>
            </a:r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C984453B-EAC5-4E81-A600-F6A37AA01C2D}"/>
              </a:ext>
            </a:extLst>
          </p:cNvPr>
          <p:cNvSpPr/>
          <p:nvPr/>
        </p:nvSpPr>
        <p:spPr>
          <a:xfrm>
            <a:off x="7790343" y="5420754"/>
            <a:ext cx="640387" cy="111816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5443163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B25CE96-8DBD-4A23-B9C1-CDAACBBF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77" y="1618654"/>
            <a:ext cx="535305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3152349E-0E35-4280-B407-27EABB8D6A3D}"/>
              </a:ext>
            </a:extLst>
          </p:cNvPr>
          <p:cNvSpPr/>
          <p:nvPr/>
        </p:nvSpPr>
        <p:spPr>
          <a:xfrm>
            <a:off x="6355258" y="4958343"/>
            <a:ext cx="3185488" cy="646331"/>
          </a:xfrm>
          <a:prstGeom prst="wedgeRectCallout">
            <a:avLst>
              <a:gd name="adj1" fmla="val 12512"/>
              <a:gd name="adj2" fmla="val -1681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「アラートを作成しました」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と表示されれば</a:t>
            </a:r>
            <a:r>
              <a:rPr kumimoji="1" lang="en-US" altLang="ja-JP" dirty="0">
                <a:solidFill>
                  <a:schemeClr val="tx1"/>
                </a:solidFill>
              </a:rPr>
              <a:t>OK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1</a:t>
            </a:r>
            <a:r>
              <a:rPr kumimoji="1" lang="ja-JP" altLang="en-US" sz="2600" dirty="0"/>
              <a:t>）検索履歴の参照・保存（検索アラートの作成）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89</a:t>
            </a:fld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9DEEB0-CE19-4D99-9EF1-ACE95EF67EA7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  <a:endParaRPr kumimoji="1" lang="en-US" altLang="ja-JP" sz="20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9FDF905-43D0-4215-895A-2CF8F3401378}"/>
              </a:ext>
            </a:extLst>
          </p:cNvPr>
          <p:cNvSpPr/>
          <p:nvPr/>
        </p:nvSpPr>
        <p:spPr>
          <a:xfrm>
            <a:off x="1323155" y="4958345"/>
            <a:ext cx="3501508" cy="646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E0139DE3-AEBB-4402-BC0B-FE46CC5A486C}"/>
              </a:ext>
            </a:extLst>
          </p:cNvPr>
          <p:cNvSpPr/>
          <p:nvPr/>
        </p:nvSpPr>
        <p:spPr>
          <a:xfrm>
            <a:off x="3607314" y="2955681"/>
            <a:ext cx="2031326" cy="369332"/>
          </a:xfrm>
          <a:prstGeom prst="wedgeRectCallout">
            <a:avLst>
              <a:gd name="adj1" fmla="val -32774"/>
              <a:gd name="adj2" fmla="val 34850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②チェックを外す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3E6F21D-99BA-4230-934C-ED6ACFC6BB65}"/>
              </a:ext>
            </a:extLst>
          </p:cNvPr>
          <p:cNvCxnSpPr/>
          <p:nvPr/>
        </p:nvCxnSpPr>
        <p:spPr>
          <a:xfrm>
            <a:off x="1588170" y="4788567"/>
            <a:ext cx="26830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34F6CBD-BBE8-46FF-A384-EAA5C592CFF2}"/>
              </a:ext>
            </a:extLst>
          </p:cNvPr>
          <p:cNvCxnSpPr>
            <a:cxnSpLocks/>
          </p:cNvCxnSpPr>
          <p:nvPr/>
        </p:nvCxnSpPr>
        <p:spPr>
          <a:xfrm>
            <a:off x="1381202" y="4038597"/>
            <a:ext cx="15791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C2E5FF2D-0F07-4AFB-A525-82674A334FCF}"/>
              </a:ext>
            </a:extLst>
          </p:cNvPr>
          <p:cNvSpPr/>
          <p:nvPr/>
        </p:nvSpPr>
        <p:spPr>
          <a:xfrm>
            <a:off x="457091" y="1894711"/>
            <a:ext cx="2262158" cy="646331"/>
          </a:xfrm>
          <a:prstGeom prst="wedgeRectCallout">
            <a:avLst>
              <a:gd name="adj1" fmla="val -9372"/>
              <a:gd name="adj2" fmla="val 22564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①アラート名を入力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（日本語可）</a:t>
            </a: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3F6E30D5-C262-4C73-825B-F64FE40414C8}"/>
              </a:ext>
            </a:extLst>
          </p:cNvPr>
          <p:cNvSpPr/>
          <p:nvPr/>
        </p:nvSpPr>
        <p:spPr>
          <a:xfrm>
            <a:off x="1323155" y="5994309"/>
            <a:ext cx="2262158" cy="646331"/>
          </a:xfrm>
          <a:prstGeom prst="wedgeRectCallout">
            <a:avLst>
              <a:gd name="adj1" fmla="val -22186"/>
              <a:gd name="adj2" fmla="val -10663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③最後に「作成」を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39B55F17-A3B1-4FD6-8926-E7175582255A}"/>
              </a:ext>
            </a:extLst>
          </p:cNvPr>
          <p:cNvSpPr/>
          <p:nvPr/>
        </p:nvSpPr>
        <p:spPr>
          <a:xfrm rot="16200000">
            <a:off x="5491794" y="4902515"/>
            <a:ext cx="640387" cy="75798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98253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9C604E87-D4FC-45C8-A525-16D80A19B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69"/>
          <a:stretch/>
        </p:blipFill>
        <p:spPr>
          <a:xfrm>
            <a:off x="926827" y="2605672"/>
            <a:ext cx="7033870" cy="38666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3CB88-B149-442E-A0C0-AC091794F203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2.</a:t>
            </a:r>
            <a:r>
              <a:rPr kumimoji="1" lang="ja-JP" altLang="en-US" sz="2600" dirty="0"/>
              <a:t>　ユーザ登録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F8B89E9-50C5-4B3C-90B0-B710787543CF}"/>
              </a:ext>
            </a:extLst>
          </p:cNvPr>
          <p:cNvSpPr/>
          <p:nvPr/>
        </p:nvSpPr>
        <p:spPr>
          <a:xfrm>
            <a:off x="3159431" y="4939383"/>
            <a:ext cx="896202" cy="4906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BEB5A39F-9B10-4B24-AE46-1ABC8ED689E0}"/>
              </a:ext>
            </a:extLst>
          </p:cNvPr>
          <p:cNvSpPr/>
          <p:nvPr/>
        </p:nvSpPr>
        <p:spPr>
          <a:xfrm>
            <a:off x="1889967" y="3327674"/>
            <a:ext cx="2701382" cy="369332"/>
          </a:xfrm>
          <a:prstGeom prst="wedgeRectCallout">
            <a:avLst>
              <a:gd name="adj1" fmla="val 13625"/>
              <a:gd name="adj2" fmla="val 37129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 「</a:t>
            </a:r>
            <a:r>
              <a:rPr kumimoji="1" lang="en-US" altLang="ja-JP" dirty="0">
                <a:solidFill>
                  <a:schemeClr val="tx1"/>
                </a:solidFill>
              </a:rPr>
              <a:t>Sign in</a:t>
            </a:r>
            <a:r>
              <a:rPr kumimoji="1" lang="ja-JP" altLang="en-US" dirty="0">
                <a:solidFill>
                  <a:schemeClr val="tx1"/>
                </a:solidFill>
              </a:rPr>
              <a:t>」をクリック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CE3C4DFB-90EF-4D57-900C-371A846312B2}"/>
              </a:ext>
            </a:extLst>
          </p:cNvPr>
          <p:cNvSpPr/>
          <p:nvPr/>
        </p:nvSpPr>
        <p:spPr>
          <a:xfrm>
            <a:off x="3321083" y="5961112"/>
            <a:ext cx="640387" cy="790479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4C253CE7-0C27-416B-8057-EBF3073E3FCC}"/>
              </a:ext>
            </a:extLst>
          </p:cNvPr>
          <p:cNvSpPr/>
          <p:nvPr/>
        </p:nvSpPr>
        <p:spPr>
          <a:xfrm>
            <a:off x="926827" y="1707399"/>
            <a:ext cx="2916183" cy="646331"/>
          </a:xfrm>
          <a:prstGeom prst="wedgeRectCallout">
            <a:avLst>
              <a:gd name="adj1" fmla="val -3515"/>
              <a:gd name="adj2" fmla="val -418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 以下</a:t>
            </a:r>
            <a:r>
              <a:rPr kumimoji="1" lang="en-US" altLang="ja-JP" dirty="0">
                <a:solidFill>
                  <a:schemeClr val="tx1"/>
                </a:solidFill>
              </a:rPr>
              <a:t>URL</a:t>
            </a:r>
            <a:r>
              <a:rPr kumimoji="1" lang="ja-JP" altLang="en-US" dirty="0">
                <a:solidFill>
                  <a:schemeClr val="tx1"/>
                </a:solidFill>
              </a:rPr>
              <a:t>にアクセス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https://incites.clarivate.com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75734019-45D2-4D4B-9D31-016D30531E87}"/>
              </a:ext>
            </a:extLst>
          </p:cNvPr>
          <p:cNvSpPr/>
          <p:nvPr/>
        </p:nvSpPr>
        <p:spPr>
          <a:xfrm>
            <a:off x="2154669" y="2407298"/>
            <a:ext cx="640387" cy="790479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66B6543-37A8-4027-A20B-DEBB934F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DEA-56FA-4D39-9B39-DDB4F553993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75D69037-016F-4849-A2E2-32F9BD936267}"/>
              </a:ext>
            </a:extLst>
          </p:cNvPr>
          <p:cNvSpPr/>
          <p:nvPr/>
        </p:nvSpPr>
        <p:spPr>
          <a:xfrm>
            <a:off x="742354" y="937574"/>
            <a:ext cx="4471609" cy="646331"/>
          </a:xfrm>
          <a:prstGeom prst="wedgeRectCallout">
            <a:avLst>
              <a:gd name="adj1" fmla="val -16310"/>
              <a:gd name="adj2" fmla="val -21595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利用の前にユーザ登録が必要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sz="1600" dirty="0">
                <a:solidFill>
                  <a:schemeClr val="tx1"/>
                </a:solidFill>
              </a:rPr>
              <a:t>※ ID</a:t>
            </a:r>
            <a:r>
              <a:rPr kumimoji="1" lang="ja-JP" altLang="en-US" sz="1600" dirty="0">
                <a:solidFill>
                  <a:schemeClr val="tx1"/>
                </a:solidFill>
              </a:rPr>
              <a:t>・パスワードは </a:t>
            </a:r>
            <a:r>
              <a:rPr kumimoji="1" lang="en-US" altLang="ja-JP" sz="1600" dirty="0">
                <a:solidFill>
                  <a:schemeClr val="tx1"/>
                </a:solidFill>
              </a:rPr>
              <a:t>Web of Science </a:t>
            </a:r>
            <a:r>
              <a:rPr kumimoji="1" lang="ja-JP" altLang="en-US" sz="1600" dirty="0">
                <a:solidFill>
                  <a:schemeClr val="tx1"/>
                </a:solidFill>
              </a:rPr>
              <a:t>等と共通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954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F3534F6-CF65-4013-B896-5DBCFCC1A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9"/>
          <a:stretch/>
        </p:blipFill>
        <p:spPr>
          <a:xfrm>
            <a:off x="381405" y="3504750"/>
            <a:ext cx="9199741" cy="2851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4CFA97-D95B-48E4-B847-01C5EFE0EB6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2</a:t>
            </a:r>
            <a:r>
              <a:rPr kumimoji="1" lang="ja-JP" altLang="en-US" sz="2600" dirty="0"/>
              <a:t>）検索アラート（保存した検索式）の呼出・実行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90</a:t>
            </a:fld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BEC6CD-D550-4D35-9AF0-B2C07D100498}"/>
              </a:ext>
            </a:extLst>
          </p:cNvPr>
          <p:cNvSpPr txBox="1"/>
          <p:nvPr/>
        </p:nvSpPr>
        <p:spPr>
          <a:xfrm>
            <a:off x="316344" y="1061015"/>
            <a:ext cx="877836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７（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）で作成した検索アラート（保存した検索式）を呼び出し、実行する</a:t>
            </a:r>
            <a:endParaRPr kumimoji="1" lang="en-US" altLang="ja-JP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9882B0-D1D7-4607-B3DD-2E60C02CF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06" y="1660237"/>
            <a:ext cx="8324850" cy="1409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AB40DC0-216B-483B-9981-976F73704408}"/>
              </a:ext>
            </a:extLst>
          </p:cNvPr>
          <p:cNvSpPr/>
          <p:nvPr/>
        </p:nvSpPr>
        <p:spPr>
          <a:xfrm>
            <a:off x="7218943" y="2365088"/>
            <a:ext cx="1064975" cy="3420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B973AF6B-A998-4C63-AE15-E901F2C5D55F}"/>
              </a:ext>
            </a:extLst>
          </p:cNvPr>
          <p:cNvSpPr/>
          <p:nvPr/>
        </p:nvSpPr>
        <p:spPr>
          <a:xfrm>
            <a:off x="3475672" y="1737523"/>
            <a:ext cx="2954655" cy="369332"/>
          </a:xfrm>
          <a:prstGeom prst="wedgeRectCallout">
            <a:avLst>
              <a:gd name="adj1" fmla="val 76549"/>
              <a:gd name="adj2" fmla="val 11814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①「アラート」をクリック</a:t>
            </a: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1DCD7CF6-82D6-47E2-9C32-8833F14A5AA9}"/>
              </a:ext>
            </a:extLst>
          </p:cNvPr>
          <p:cNvSpPr/>
          <p:nvPr/>
        </p:nvSpPr>
        <p:spPr>
          <a:xfrm>
            <a:off x="4661081" y="3133686"/>
            <a:ext cx="640387" cy="74212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170CD72-144B-4D0A-A232-99BFEFFD0FF3}"/>
              </a:ext>
            </a:extLst>
          </p:cNvPr>
          <p:cNvSpPr/>
          <p:nvPr/>
        </p:nvSpPr>
        <p:spPr>
          <a:xfrm>
            <a:off x="8000996" y="5113562"/>
            <a:ext cx="1511567" cy="3367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84360300-D50B-40E7-8CC2-670D598F9249}"/>
              </a:ext>
            </a:extLst>
          </p:cNvPr>
          <p:cNvSpPr/>
          <p:nvPr/>
        </p:nvSpPr>
        <p:spPr>
          <a:xfrm>
            <a:off x="3475672" y="4090925"/>
            <a:ext cx="3185487" cy="646331"/>
          </a:xfrm>
          <a:prstGeom prst="wedgeRectCallout">
            <a:avLst>
              <a:gd name="adj1" fmla="val 91657"/>
              <a:gd name="adj2" fmla="val 10511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②「検索を実行」をクリック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すると、実行される</a:t>
            </a:r>
          </a:p>
        </p:txBody>
      </p:sp>
    </p:spTree>
    <p:extLst>
      <p:ext uri="{BB962C8B-B14F-4D97-AF65-F5344CB8AC3E}">
        <p14:creationId xmlns:p14="http://schemas.microsoft.com/office/powerpoint/2010/main" val="32632222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D35E597-BAF2-48D4-924A-A5DC5276B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5" t="44171"/>
          <a:stretch/>
        </p:blipFill>
        <p:spPr>
          <a:xfrm>
            <a:off x="381405" y="3681780"/>
            <a:ext cx="9208153" cy="2257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4CFA97-D95B-48E4-B847-01C5EFE0EB6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）検索アラート（保存した検索式）の削除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91</a:t>
            </a:fld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BEC6CD-D550-4D35-9AF0-B2C07D100498}"/>
              </a:ext>
            </a:extLst>
          </p:cNvPr>
          <p:cNvSpPr txBox="1"/>
          <p:nvPr/>
        </p:nvSpPr>
        <p:spPr>
          <a:xfrm>
            <a:off x="316344" y="1061015"/>
            <a:ext cx="7495963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７（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）で作成した検索アラート（保存した検索式）を削除する</a:t>
            </a:r>
            <a:endParaRPr kumimoji="1" lang="en-US" altLang="ja-JP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9882B0-D1D7-4607-B3DD-2E60C02CF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06" y="1660237"/>
            <a:ext cx="8324850" cy="1409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AB40DC0-216B-483B-9981-976F73704408}"/>
              </a:ext>
            </a:extLst>
          </p:cNvPr>
          <p:cNvSpPr/>
          <p:nvPr/>
        </p:nvSpPr>
        <p:spPr>
          <a:xfrm>
            <a:off x="7218943" y="2365088"/>
            <a:ext cx="1064975" cy="3420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B973AF6B-A998-4C63-AE15-E901F2C5D55F}"/>
              </a:ext>
            </a:extLst>
          </p:cNvPr>
          <p:cNvSpPr/>
          <p:nvPr/>
        </p:nvSpPr>
        <p:spPr>
          <a:xfrm>
            <a:off x="3475672" y="1737523"/>
            <a:ext cx="2954655" cy="369332"/>
          </a:xfrm>
          <a:prstGeom prst="wedgeRectCallout">
            <a:avLst>
              <a:gd name="adj1" fmla="val 76549"/>
              <a:gd name="adj2" fmla="val 11814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①「アラート」をクリック</a:t>
            </a: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1DCD7CF6-82D6-47E2-9C32-8833F14A5AA9}"/>
              </a:ext>
            </a:extLst>
          </p:cNvPr>
          <p:cNvSpPr/>
          <p:nvPr/>
        </p:nvSpPr>
        <p:spPr>
          <a:xfrm>
            <a:off x="4661081" y="2856382"/>
            <a:ext cx="640387" cy="74212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170CD72-144B-4D0A-A232-99BFEFFD0FF3}"/>
              </a:ext>
            </a:extLst>
          </p:cNvPr>
          <p:cNvSpPr/>
          <p:nvPr/>
        </p:nvSpPr>
        <p:spPr>
          <a:xfrm>
            <a:off x="8000996" y="4945114"/>
            <a:ext cx="1511567" cy="3367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84360300-D50B-40E7-8CC2-670D598F9249}"/>
              </a:ext>
            </a:extLst>
          </p:cNvPr>
          <p:cNvSpPr/>
          <p:nvPr/>
        </p:nvSpPr>
        <p:spPr>
          <a:xfrm>
            <a:off x="7019573" y="3755489"/>
            <a:ext cx="2492990" cy="646331"/>
          </a:xfrm>
          <a:prstGeom prst="wedgeRectCallout">
            <a:avLst>
              <a:gd name="adj1" fmla="val 20712"/>
              <a:gd name="adj2" fmla="val 12931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②「詳細オプション」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0EA7C05C-AD8D-46A2-BD2B-C3447B083505}"/>
              </a:ext>
            </a:extLst>
          </p:cNvPr>
          <p:cNvSpPr/>
          <p:nvPr/>
        </p:nvSpPr>
        <p:spPr>
          <a:xfrm>
            <a:off x="4661081" y="5783070"/>
            <a:ext cx="640387" cy="74212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40171023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9920C93-27D4-436E-AF4F-FA1A210E8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627256"/>
            <a:ext cx="9429750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4CFA97-D95B-48E4-B847-01C5EFE0EB6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3</a:t>
            </a:r>
            <a:r>
              <a:rPr kumimoji="1" lang="ja-JP" altLang="en-US" sz="2600" dirty="0"/>
              <a:t>）検索アラート（保存した検索式）の削除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92</a:t>
            </a:fld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BEC6CD-D550-4D35-9AF0-B2C07D100498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  <a:endParaRPr kumimoji="1" lang="en-US" altLang="ja-JP" sz="20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170CD72-144B-4D0A-A232-99BFEFFD0FF3}"/>
              </a:ext>
            </a:extLst>
          </p:cNvPr>
          <p:cNvSpPr/>
          <p:nvPr/>
        </p:nvSpPr>
        <p:spPr>
          <a:xfrm>
            <a:off x="3838070" y="3238668"/>
            <a:ext cx="866277" cy="551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84360300-D50B-40E7-8CC2-670D598F9249}"/>
              </a:ext>
            </a:extLst>
          </p:cNvPr>
          <p:cNvSpPr/>
          <p:nvPr/>
        </p:nvSpPr>
        <p:spPr>
          <a:xfrm>
            <a:off x="5046341" y="1728017"/>
            <a:ext cx="2954655" cy="923330"/>
          </a:xfrm>
          <a:prstGeom prst="wedgeRectCallout">
            <a:avLst>
              <a:gd name="adj1" fmla="val -59101"/>
              <a:gd name="adj2" fmla="val 1097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③画面の一番下にある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「削除」をクリックすると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削除される</a:t>
            </a:r>
          </a:p>
        </p:txBody>
      </p:sp>
    </p:spTree>
    <p:extLst>
      <p:ext uri="{BB962C8B-B14F-4D97-AF65-F5344CB8AC3E}">
        <p14:creationId xmlns:p14="http://schemas.microsoft.com/office/powerpoint/2010/main" val="20103319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DCF3A62-680E-415A-9947-66C72E4E3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437"/>
          <a:stretch/>
        </p:blipFill>
        <p:spPr>
          <a:xfrm>
            <a:off x="109537" y="1986456"/>
            <a:ext cx="9686925" cy="3295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5497248" y="3447913"/>
            <a:ext cx="2954656" cy="646331"/>
          </a:xfrm>
          <a:prstGeom prst="wedgeRectCallout">
            <a:avLst>
              <a:gd name="adj1" fmla="val -20638"/>
              <a:gd name="adj2" fmla="val 10590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①「マークリストに追加」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14E3F06-574D-4C5B-924F-7C9B1C661CAC}"/>
              </a:ext>
            </a:extLst>
          </p:cNvPr>
          <p:cNvSpPr/>
          <p:nvPr/>
        </p:nvSpPr>
        <p:spPr>
          <a:xfrm>
            <a:off x="5497248" y="4479867"/>
            <a:ext cx="1890141" cy="436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4CFA97-D95B-48E4-B847-01C5EFE0EB6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400" dirty="0"/>
              <a:t>における検索履歴・検索結果の保存と読み出し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）論文データのマークリストへの追加．その１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98359C2-4137-42A2-A8A3-0EF3EC124A91}"/>
              </a:ext>
            </a:extLst>
          </p:cNvPr>
          <p:cNvSpPr txBox="1"/>
          <p:nvPr/>
        </p:nvSpPr>
        <p:spPr>
          <a:xfrm>
            <a:off x="316344" y="1061015"/>
            <a:ext cx="916148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検索した論文を「マークリスト」という一時保存領域に追加することが可能</a:t>
            </a:r>
            <a:endParaRPr kumimoji="1" lang="en-US" altLang="ja-JP" sz="2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DE7B805-212C-4453-97FC-8305FC4E70BF}"/>
              </a:ext>
            </a:extLst>
          </p:cNvPr>
          <p:cNvSpPr txBox="1"/>
          <p:nvPr/>
        </p:nvSpPr>
        <p:spPr>
          <a:xfrm>
            <a:off x="316344" y="1460182"/>
            <a:ext cx="608371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（その１）「検索結果の一覧表示」画面からの追加</a:t>
            </a:r>
            <a:endParaRPr kumimoji="1" lang="en-US" altLang="ja-JP" sz="2000" dirty="0"/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B62AB1ED-294E-419E-AA60-9438A7BD6F69}"/>
              </a:ext>
            </a:extLst>
          </p:cNvPr>
          <p:cNvSpPr/>
          <p:nvPr/>
        </p:nvSpPr>
        <p:spPr>
          <a:xfrm>
            <a:off x="4661081" y="5049148"/>
            <a:ext cx="640387" cy="74212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3" name="スライド番号プレースホルダー 1">
            <a:extLst>
              <a:ext uri="{FF2B5EF4-FFF2-40B4-BE49-F238E27FC236}">
                <a16:creationId xmlns:a16="http://schemas.microsoft.com/office/drawing/2014/main" id="{127FE4E4-556B-4BF6-B877-352923F5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93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514524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E7C0EDF-8596-45F3-A610-872D7C32E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367" y="2092068"/>
            <a:ext cx="5353050" cy="3238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5553354" y="5329251"/>
            <a:ext cx="2031325" cy="646331"/>
          </a:xfrm>
          <a:prstGeom prst="wedgeRectCallout">
            <a:avLst>
              <a:gd name="adj1" fmla="val -21823"/>
              <a:gd name="adj2" fmla="val -10630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③最後に「追加」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14E3F06-574D-4C5B-924F-7C9B1C661CAC}"/>
              </a:ext>
            </a:extLst>
          </p:cNvPr>
          <p:cNvSpPr/>
          <p:nvPr/>
        </p:nvSpPr>
        <p:spPr>
          <a:xfrm>
            <a:off x="5822102" y="4500188"/>
            <a:ext cx="831363" cy="436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4CFA97-D95B-48E4-B847-01C5EFE0EB6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400" dirty="0"/>
              <a:t>における検索履歴・検索結果の保存と読み出し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）論文データのマークリストへの追加．その１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98359C2-4137-42A2-A8A3-0EF3EC124A91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  <a:endParaRPr kumimoji="1" lang="en-US" altLang="ja-JP" sz="2000" dirty="0"/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B62AB1ED-294E-419E-AA60-9438A7BD6F69}"/>
              </a:ext>
            </a:extLst>
          </p:cNvPr>
          <p:cNvSpPr/>
          <p:nvPr/>
        </p:nvSpPr>
        <p:spPr>
          <a:xfrm>
            <a:off x="4555101" y="5425921"/>
            <a:ext cx="640387" cy="74212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64E9E689-EAFB-42A5-8317-AC75C629DF74}"/>
              </a:ext>
            </a:extLst>
          </p:cNvPr>
          <p:cNvSpPr/>
          <p:nvPr/>
        </p:nvSpPr>
        <p:spPr>
          <a:xfrm>
            <a:off x="5809721" y="2150655"/>
            <a:ext cx="3305713" cy="1200329"/>
          </a:xfrm>
          <a:prstGeom prst="wedgeRectCallout">
            <a:avLst>
              <a:gd name="adj1" fmla="val -55296"/>
              <a:gd name="adj2" fmla="val 7497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②「レコード」にチェックし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最初の番号（＝</a:t>
            </a:r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</a:rPr>
              <a:t>）と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最後の番号（この例では</a:t>
            </a:r>
            <a:r>
              <a:rPr kumimoji="1" lang="en-US" altLang="ja-JP" dirty="0">
                <a:solidFill>
                  <a:schemeClr val="tx1"/>
                </a:solidFill>
              </a:rPr>
              <a:t>174</a:t>
            </a:r>
            <a:r>
              <a:rPr kumimoji="1" lang="ja-JP" altLang="en-US" dirty="0">
                <a:solidFill>
                  <a:schemeClr val="tx1"/>
                </a:solidFill>
              </a:rPr>
              <a:t>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を入力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836F204-EC64-49A0-A969-D887E88DFD8C}"/>
              </a:ext>
            </a:extLst>
          </p:cNvPr>
          <p:cNvSpPr/>
          <p:nvPr/>
        </p:nvSpPr>
        <p:spPr>
          <a:xfrm>
            <a:off x="2661851" y="3561350"/>
            <a:ext cx="324000" cy="3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AF2C17A-070B-4571-90C5-2B9102DEA5FE}"/>
              </a:ext>
            </a:extLst>
          </p:cNvPr>
          <p:cNvSpPr/>
          <p:nvPr/>
        </p:nvSpPr>
        <p:spPr>
          <a:xfrm>
            <a:off x="2494546" y="3467521"/>
            <a:ext cx="3113310" cy="52194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991BDF0-1854-4694-ADA7-4E0D6DABE38C}"/>
              </a:ext>
            </a:extLst>
          </p:cNvPr>
          <p:cNvCxnSpPr/>
          <p:nvPr/>
        </p:nvCxnSpPr>
        <p:spPr>
          <a:xfrm>
            <a:off x="4003073" y="3830662"/>
            <a:ext cx="3479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DCDC880-B734-43FE-96D9-A3349D1392A7}"/>
              </a:ext>
            </a:extLst>
          </p:cNvPr>
          <p:cNvCxnSpPr/>
          <p:nvPr/>
        </p:nvCxnSpPr>
        <p:spPr>
          <a:xfrm>
            <a:off x="4875295" y="3830662"/>
            <a:ext cx="3479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スライド番号プレースホルダー 1">
            <a:extLst>
              <a:ext uri="{FF2B5EF4-FFF2-40B4-BE49-F238E27FC236}">
                <a16:creationId xmlns:a16="http://schemas.microsoft.com/office/drawing/2014/main" id="{27D614CB-3B52-42CD-9530-9200ADA9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94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86013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77F1E28-C94E-40EC-A456-4469FCBF0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123075"/>
            <a:ext cx="8048625" cy="3790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14E3F06-574D-4C5B-924F-7C9B1C661CAC}"/>
              </a:ext>
            </a:extLst>
          </p:cNvPr>
          <p:cNvSpPr/>
          <p:nvPr/>
        </p:nvSpPr>
        <p:spPr>
          <a:xfrm>
            <a:off x="5811253" y="2343956"/>
            <a:ext cx="517358" cy="53159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4CFA97-D95B-48E4-B847-01C5EFE0EB6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400" dirty="0"/>
              <a:t>における検索履歴・検索結果の保存と読み出し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）論文データのマークリストへの追加．その１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98359C2-4137-42A2-A8A3-0EF3EC124A91}"/>
              </a:ext>
            </a:extLst>
          </p:cNvPr>
          <p:cNvSpPr txBox="1"/>
          <p:nvPr/>
        </p:nvSpPr>
        <p:spPr>
          <a:xfrm>
            <a:off x="316344" y="1061015"/>
            <a:ext cx="3005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（前ページからの続き）</a:t>
            </a:r>
            <a:endParaRPr kumimoji="1" lang="en-US" altLang="ja-JP" sz="2000" dirty="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64E9E689-EAFB-42A5-8317-AC75C629DF74}"/>
              </a:ext>
            </a:extLst>
          </p:cNvPr>
          <p:cNvSpPr/>
          <p:nvPr/>
        </p:nvSpPr>
        <p:spPr>
          <a:xfrm>
            <a:off x="5389131" y="3424461"/>
            <a:ext cx="2954655" cy="369332"/>
          </a:xfrm>
          <a:prstGeom prst="wedgeRectCallout">
            <a:avLst>
              <a:gd name="adj1" fmla="val -26293"/>
              <a:gd name="adj2" fmla="val -199383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追加された論文の数を表す</a:t>
            </a:r>
          </a:p>
        </p:txBody>
      </p:sp>
      <p:sp>
        <p:nvSpPr>
          <p:cNvPr id="20" name="スライド番号プレースホルダー 1">
            <a:extLst>
              <a:ext uri="{FF2B5EF4-FFF2-40B4-BE49-F238E27FC236}">
                <a16:creationId xmlns:a16="http://schemas.microsoft.com/office/drawing/2014/main" id="{27D614CB-3B52-42CD-9530-9200ADA9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95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85471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838E08-D323-48FD-A822-82C387363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66" b="1202"/>
          <a:stretch/>
        </p:blipFill>
        <p:spPr>
          <a:xfrm>
            <a:off x="0" y="2270558"/>
            <a:ext cx="9906000" cy="2219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6310487" y="1450649"/>
            <a:ext cx="2723823" cy="646331"/>
          </a:xfrm>
          <a:prstGeom prst="wedgeRectCallout">
            <a:avLst>
              <a:gd name="adj1" fmla="val -20638"/>
              <a:gd name="adj2" fmla="val 10590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「マークリストに追加」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14E3F06-574D-4C5B-924F-7C9B1C661CAC}"/>
              </a:ext>
            </a:extLst>
          </p:cNvPr>
          <p:cNvSpPr/>
          <p:nvPr/>
        </p:nvSpPr>
        <p:spPr>
          <a:xfrm>
            <a:off x="6291327" y="2482604"/>
            <a:ext cx="1709673" cy="3799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4CFA97-D95B-48E4-B847-01C5EFE0EB6A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400" dirty="0"/>
              <a:t>における検索履歴・検索結果の保存と読み出し</a:t>
            </a:r>
            <a:endParaRPr kumimoji="1" lang="en-US" altLang="ja-JP" sz="26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4</a:t>
            </a:r>
            <a:r>
              <a:rPr kumimoji="1" lang="ja-JP" altLang="en-US" sz="2600" dirty="0"/>
              <a:t>）論文データのマークリストへの追加．その２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98359C2-4137-42A2-A8A3-0EF3EC124A91}"/>
              </a:ext>
            </a:extLst>
          </p:cNvPr>
          <p:cNvSpPr txBox="1"/>
          <p:nvPr/>
        </p:nvSpPr>
        <p:spPr>
          <a:xfrm>
            <a:off x="316344" y="1061015"/>
            <a:ext cx="557075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（その２）「論文の詳細表示」画面からの追加</a:t>
            </a:r>
            <a:endParaRPr kumimoji="1" lang="en-US" altLang="ja-JP" sz="2000" dirty="0"/>
          </a:p>
        </p:txBody>
      </p:sp>
      <p:sp>
        <p:nvSpPr>
          <p:cNvPr id="33" name="スライド番号プレースホルダー 1">
            <a:extLst>
              <a:ext uri="{FF2B5EF4-FFF2-40B4-BE49-F238E27FC236}">
                <a16:creationId xmlns:a16="http://schemas.microsoft.com/office/drawing/2014/main" id="{127FE4E4-556B-4BF6-B877-352923F5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96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5B70BBC-00DA-4770-B7DD-6A16A6D68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654"/>
          <a:stretch/>
        </p:blipFill>
        <p:spPr>
          <a:xfrm>
            <a:off x="0" y="5089353"/>
            <a:ext cx="9906000" cy="906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05F7B60B-21EE-45EB-99A0-426F09189986}"/>
              </a:ext>
            </a:extLst>
          </p:cNvPr>
          <p:cNvSpPr/>
          <p:nvPr/>
        </p:nvSpPr>
        <p:spPr>
          <a:xfrm>
            <a:off x="4555101" y="4282905"/>
            <a:ext cx="640387" cy="74212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B004BAC-AFB8-4E27-A9E6-D4DAABAAC2C9}"/>
              </a:ext>
            </a:extLst>
          </p:cNvPr>
          <p:cNvSpPr/>
          <p:nvPr/>
        </p:nvSpPr>
        <p:spPr>
          <a:xfrm>
            <a:off x="7676149" y="5317274"/>
            <a:ext cx="360000" cy="360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1CD1725E-7314-4CA5-8C53-BC4772AA398F}"/>
              </a:ext>
            </a:extLst>
          </p:cNvPr>
          <p:cNvSpPr/>
          <p:nvPr/>
        </p:nvSpPr>
        <p:spPr>
          <a:xfrm>
            <a:off x="6310487" y="4233817"/>
            <a:ext cx="2262158" cy="646331"/>
          </a:xfrm>
          <a:prstGeom prst="wedgeRectCallout">
            <a:avLst>
              <a:gd name="adj1" fmla="val 21533"/>
              <a:gd name="adj2" fmla="val 113353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マークリストに追加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されたことを表す</a:t>
            </a:r>
          </a:p>
        </p:txBody>
      </p:sp>
    </p:spTree>
    <p:extLst>
      <p:ext uri="{BB962C8B-B14F-4D97-AF65-F5344CB8AC3E}">
        <p14:creationId xmlns:p14="http://schemas.microsoft.com/office/powerpoint/2010/main" val="16121330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B584A32-4BBC-430E-AEE6-5D4635AF3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39"/>
          <a:stretch/>
        </p:blipFill>
        <p:spPr>
          <a:xfrm>
            <a:off x="0" y="1580759"/>
            <a:ext cx="9906000" cy="3839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2668F85-5A12-47B3-AABA-2D27B2E949AA}"/>
              </a:ext>
            </a:extLst>
          </p:cNvPr>
          <p:cNvSpPr txBox="1"/>
          <p:nvPr/>
        </p:nvSpPr>
        <p:spPr>
          <a:xfrm>
            <a:off x="316344" y="1061015"/>
            <a:ext cx="65966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（その１）「マークリスト」から全ての論文を削除する</a:t>
            </a:r>
            <a:endParaRPr kumimoji="1" lang="en-US" altLang="ja-JP" sz="20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97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5089997" y="1919312"/>
            <a:ext cx="2492990" cy="369332"/>
          </a:xfrm>
          <a:prstGeom prst="wedgeRectCallout">
            <a:avLst>
              <a:gd name="adj1" fmla="val -26436"/>
              <a:gd name="adj2" fmla="val 21781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①「削除」をクリック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5</a:t>
            </a:r>
            <a:r>
              <a:rPr kumimoji="1" lang="ja-JP" altLang="en-US" sz="2600" dirty="0"/>
              <a:t>）マークリスト上の論文データの削除．その１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A02621-7CD9-4026-9C1A-B3FC19C285D9}"/>
              </a:ext>
            </a:extLst>
          </p:cNvPr>
          <p:cNvSpPr/>
          <p:nvPr/>
        </p:nvSpPr>
        <p:spPr>
          <a:xfrm>
            <a:off x="5205412" y="2886431"/>
            <a:ext cx="846471" cy="4355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6624119-AAD5-43EE-BACF-0EB92A09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13" y="3429000"/>
            <a:ext cx="3581400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9013BD9F-8BDB-4624-8F26-049DD6517B45}"/>
              </a:ext>
            </a:extLst>
          </p:cNvPr>
          <p:cNvSpPr/>
          <p:nvPr/>
        </p:nvSpPr>
        <p:spPr>
          <a:xfrm>
            <a:off x="2506840" y="3500728"/>
            <a:ext cx="2492990" cy="923330"/>
          </a:xfrm>
          <a:prstGeom prst="wedgeRectCallout">
            <a:avLst>
              <a:gd name="adj1" fmla="val 68736"/>
              <a:gd name="adj2" fmla="val 9191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②「このリストの中の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すべてのレコード」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にチェック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A1D77EC-D2E2-4B12-9153-4812CCAF2D21}"/>
              </a:ext>
            </a:extLst>
          </p:cNvPr>
          <p:cNvSpPr/>
          <p:nvPr/>
        </p:nvSpPr>
        <p:spPr>
          <a:xfrm>
            <a:off x="5490021" y="4793561"/>
            <a:ext cx="3100526" cy="2602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80CDAAD4-26F3-448C-B780-A63B206941EB}"/>
              </a:ext>
            </a:extLst>
          </p:cNvPr>
          <p:cNvSpPr/>
          <p:nvPr/>
        </p:nvSpPr>
        <p:spPr>
          <a:xfrm>
            <a:off x="3416812" y="5205208"/>
            <a:ext cx="1338828" cy="923330"/>
          </a:xfrm>
          <a:prstGeom prst="wedgeRectCallout">
            <a:avLst>
              <a:gd name="adj1" fmla="val 111872"/>
              <a:gd name="adj2" fmla="val -13631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③最後に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「削除」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DB6C7B8-CCCC-40DF-A7FF-A9C81014D0B0}"/>
              </a:ext>
            </a:extLst>
          </p:cNvPr>
          <p:cNvSpPr/>
          <p:nvPr/>
        </p:nvSpPr>
        <p:spPr>
          <a:xfrm>
            <a:off x="5628647" y="5295484"/>
            <a:ext cx="699964" cy="3713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37231359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C0CF540-92AF-4BC9-BC3C-5B8EE8B0F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605"/>
          <a:stretch/>
        </p:blipFill>
        <p:spPr>
          <a:xfrm>
            <a:off x="157162" y="1569371"/>
            <a:ext cx="9591675" cy="4786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2668F85-5A12-47B3-AABA-2D27B2E949AA}"/>
              </a:ext>
            </a:extLst>
          </p:cNvPr>
          <p:cNvSpPr txBox="1"/>
          <p:nvPr/>
        </p:nvSpPr>
        <p:spPr>
          <a:xfrm>
            <a:off x="316344" y="1061015"/>
            <a:ext cx="672652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（その２）「マークリスト」から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件ずつ論文を削除する</a:t>
            </a:r>
            <a:endParaRPr kumimoji="1" lang="en-US" altLang="ja-JP" sz="20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98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5628647" y="2333981"/>
            <a:ext cx="3185487" cy="923330"/>
          </a:xfrm>
          <a:prstGeom prst="wedgeRectCallout">
            <a:avLst>
              <a:gd name="adj1" fmla="val 4535"/>
              <a:gd name="adj2" fmla="val 10575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論文の詳細表示画面で、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「マークリストから削除」を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5</a:t>
            </a:r>
            <a:r>
              <a:rPr kumimoji="1" lang="ja-JP" altLang="en-US" sz="2600" dirty="0"/>
              <a:t>）マークリスト上の論文データの削除．その２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A02621-7CD9-4026-9C1A-B3FC19C285D9}"/>
              </a:ext>
            </a:extLst>
          </p:cNvPr>
          <p:cNvSpPr/>
          <p:nvPr/>
        </p:nvSpPr>
        <p:spPr>
          <a:xfrm>
            <a:off x="6996113" y="3773099"/>
            <a:ext cx="2075698" cy="4355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14723978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CBF20DE1-58CC-4AEA-AA4A-0CA7EC221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4494"/>
            <a:ext cx="9449619" cy="33683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矢印: 下 24">
            <a:extLst>
              <a:ext uri="{FF2B5EF4-FFF2-40B4-BE49-F238E27FC236}">
                <a16:creationId xmlns:a16="http://schemas.microsoft.com/office/drawing/2014/main" id="{35AFB613-5802-41B3-ADE4-3C271D58918A}"/>
              </a:ext>
            </a:extLst>
          </p:cNvPr>
          <p:cNvSpPr/>
          <p:nvPr/>
        </p:nvSpPr>
        <p:spPr>
          <a:xfrm>
            <a:off x="4555101" y="2538316"/>
            <a:ext cx="640387" cy="74212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065041C-910C-4D22-A409-73A22B8EF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1939"/>
            <a:ext cx="9906000" cy="8068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C2DA0A-548E-44D0-BBDA-A4C1F97D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26489DEA-56FA-4D39-9B39-DDB4F5539933}" type="slidenum">
              <a:rPr kumimoji="1" lang="ja-JP" altLang="en-US" smtClean="0"/>
              <a:t>99</a:t>
            </a:fld>
            <a:endParaRPr kumimoji="1" lang="ja-JP" altLang="en-US" dirty="0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78E9A361-9BBB-4083-AD83-6C4006A14671}"/>
              </a:ext>
            </a:extLst>
          </p:cNvPr>
          <p:cNvSpPr/>
          <p:nvPr/>
        </p:nvSpPr>
        <p:spPr>
          <a:xfrm>
            <a:off x="143556" y="2750883"/>
            <a:ext cx="3416320" cy="369332"/>
          </a:xfrm>
          <a:prstGeom prst="wedgeRectCallout">
            <a:avLst>
              <a:gd name="adj1" fmla="val 38983"/>
              <a:gd name="adj2" fmla="val -16441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①「マークリスト」をクリック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3BF473-5F93-42EA-A415-F0177ADD856D}"/>
              </a:ext>
            </a:extLst>
          </p:cNvPr>
          <p:cNvSpPr/>
          <p:nvPr/>
        </p:nvSpPr>
        <p:spPr>
          <a:xfrm>
            <a:off x="1446245" y="42267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DBE43-ADA3-48DD-899D-C989C22DFEED}"/>
              </a:ext>
            </a:extLst>
          </p:cNvPr>
          <p:cNvSpPr txBox="1"/>
          <p:nvPr/>
        </p:nvSpPr>
        <p:spPr>
          <a:xfrm>
            <a:off x="1" y="1"/>
            <a:ext cx="9906000" cy="86190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600" dirty="0"/>
              <a:t>　</a:t>
            </a:r>
            <a:r>
              <a:rPr kumimoji="1" lang="en-US" altLang="ja-JP" sz="2600" dirty="0"/>
              <a:t> 6.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Web of Science</a:t>
            </a:r>
            <a:r>
              <a:rPr kumimoji="1" lang="ja-JP" altLang="en-US" sz="2200" dirty="0"/>
              <a:t>における検索履歴・論文データの保存と読み出し</a:t>
            </a:r>
            <a:endParaRPr kumimoji="1" lang="en-US" altLang="ja-JP" sz="2200" dirty="0"/>
          </a:p>
          <a:p>
            <a:r>
              <a:rPr kumimoji="1" lang="ja-JP" altLang="en-US" sz="2600" dirty="0"/>
              <a:t>　　　　－（</a:t>
            </a:r>
            <a:r>
              <a:rPr kumimoji="1" lang="en-US" altLang="ja-JP" sz="2600" dirty="0"/>
              <a:t>6</a:t>
            </a:r>
            <a:r>
              <a:rPr kumimoji="1" lang="ja-JP" altLang="en-US" sz="2600" dirty="0"/>
              <a:t>）マークリスト上の論文データのエクスポート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A02621-7CD9-4026-9C1A-B3FC19C285D9}"/>
              </a:ext>
            </a:extLst>
          </p:cNvPr>
          <p:cNvSpPr/>
          <p:nvPr/>
        </p:nvSpPr>
        <p:spPr>
          <a:xfrm>
            <a:off x="3174685" y="1818134"/>
            <a:ext cx="1601852" cy="5105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012DAC-2455-401B-91D9-FD4B7A9F37C0}"/>
              </a:ext>
            </a:extLst>
          </p:cNvPr>
          <p:cNvSpPr txBox="1"/>
          <p:nvPr/>
        </p:nvSpPr>
        <p:spPr>
          <a:xfrm>
            <a:off x="316344" y="1061015"/>
            <a:ext cx="9099414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2000" dirty="0"/>
              <a:t>「マークリスト」上の論文を「</a:t>
            </a:r>
            <a:r>
              <a:rPr kumimoji="1" lang="en-US" altLang="ja-JP" sz="2000" dirty="0" err="1"/>
              <a:t>InCites</a:t>
            </a:r>
            <a:r>
              <a:rPr kumimoji="1" lang="ja-JP" altLang="en-US" sz="2000" dirty="0"/>
              <a:t>」で呼び出せるよう、エクスポートする</a:t>
            </a:r>
            <a:endParaRPr kumimoji="1" lang="en-US" altLang="ja-JP" sz="2000" dirty="0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2CAC0458-742E-470E-B40F-D3D85FD5A1C4}"/>
              </a:ext>
            </a:extLst>
          </p:cNvPr>
          <p:cNvSpPr/>
          <p:nvPr/>
        </p:nvSpPr>
        <p:spPr>
          <a:xfrm>
            <a:off x="2283547" y="3252077"/>
            <a:ext cx="2492990" cy="646331"/>
          </a:xfrm>
          <a:prstGeom prst="wedgeRectCallout">
            <a:avLst>
              <a:gd name="adj1" fmla="val 56357"/>
              <a:gd name="adj2" fmla="val 8517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②「エクスポート」を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C7F864F-D49D-44B2-B492-5F8405564203}"/>
              </a:ext>
            </a:extLst>
          </p:cNvPr>
          <p:cNvSpPr/>
          <p:nvPr/>
        </p:nvSpPr>
        <p:spPr>
          <a:xfrm>
            <a:off x="4953000" y="3963497"/>
            <a:ext cx="1327484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D62EA87-648E-481E-B9DB-6A9F6EA85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206" y="3009371"/>
            <a:ext cx="2377646" cy="3223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3E0FA01-C70C-47A5-BD06-DC80F4E6ACB5}"/>
              </a:ext>
            </a:extLst>
          </p:cNvPr>
          <p:cNvSpPr/>
          <p:nvPr/>
        </p:nvSpPr>
        <p:spPr>
          <a:xfrm>
            <a:off x="6492894" y="5595703"/>
            <a:ext cx="1327484" cy="2982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9" name="矢印: 折線 28">
            <a:extLst>
              <a:ext uri="{FF2B5EF4-FFF2-40B4-BE49-F238E27FC236}">
                <a16:creationId xmlns:a16="http://schemas.microsoft.com/office/drawing/2014/main" id="{6D3F96F1-2094-4C72-82BB-0F70CBB28999}"/>
              </a:ext>
            </a:extLst>
          </p:cNvPr>
          <p:cNvSpPr/>
          <p:nvPr/>
        </p:nvSpPr>
        <p:spPr>
          <a:xfrm rot="10800000" flipH="1">
            <a:off x="5616742" y="4401192"/>
            <a:ext cx="782052" cy="742128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38261BFB-670F-45CB-B6D3-AE50E1566F84}"/>
              </a:ext>
            </a:extLst>
          </p:cNvPr>
          <p:cNvSpPr/>
          <p:nvPr/>
        </p:nvSpPr>
        <p:spPr>
          <a:xfrm>
            <a:off x="4099475" y="5211684"/>
            <a:ext cx="2031325" cy="615553"/>
          </a:xfrm>
          <a:prstGeom prst="wedgeRectCallout">
            <a:avLst>
              <a:gd name="adj1" fmla="val 65374"/>
              <a:gd name="adj2" fmla="val 34538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③プルダウンから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「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InCites</a:t>
            </a:r>
            <a:r>
              <a:rPr kumimoji="1" lang="ja-JP" altLang="en-US" sz="1600" dirty="0">
                <a:solidFill>
                  <a:schemeClr val="tx1"/>
                </a:solidFill>
              </a:rPr>
              <a:t>」を選択</a:t>
            </a:r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115728E1-795E-4267-85B1-65462035CEF1}"/>
              </a:ext>
            </a:extLst>
          </p:cNvPr>
          <p:cNvSpPr/>
          <p:nvPr/>
        </p:nvSpPr>
        <p:spPr>
          <a:xfrm>
            <a:off x="7328835" y="5985288"/>
            <a:ext cx="640387" cy="74212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94280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4426</TotalTime>
  <Words>7503</Words>
  <PresentationFormat>A4 210 x 297 mm</PresentationFormat>
  <Paragraphs>939</Paragraphs>
  <Slides>104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104</vt:i4>
      </vt:variant>
    </vt:vector>
  </HeadingPairs>
  <TitlesOfParts>
    <vt:vector size="110" baseType="lpstr">
      <vt:lpstr>游ゴシック</vt:lpstr>
      <vt:lpstr>Arial</vt:lpstr>
      <vt:lpstr>Calibri</vt:lpstr>
      <vt:lpstr>Calibri Light</vt:lpstr>
      <vt:lpstr>Wingdings</vt:lpstr>
      <vt:lpstr>Office Theme</vt:lpstr>
      <vt:lpstr>InCitesの使い方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2019-05-17T05:03:05Z</cp:lastPrinted>
  <dcterms:created xsi:type="dcterms:W3CDTF">2019-04-24T06:41:23Z</dcterms:created>
  <dcterms:modified xsi:type="dcterms:W3CDTF">2021-12-15T04:06:18Z</dcterms:modified>
</cp:coreProperties>
</file>