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7"/>
  </p:notesMasterIdLst>
  <p:sldIdLst>
    <p:sldId id="333" r:id="rId2"/>
    <p:sldId id="256" r:id="rId3"/>
    <p:sldId id="301" r:id="rId4"/>
    <p:sldId id="338" r:id="rId5"/>
    <p:sldId id="336" r:id="rId6"/>
    <p:sldId id="337" r:id="rId7"/>
    <p:sldId id="344" r:id="rId8"/>
    <p:sldId id="339" r:id="rId9"/>
    <p:sldId id="262" r:id="rId10"/>
    <p:sldId id="258" r:id="rId11"/>
    <p:sldId id="340" r:id="rId12"/>
    <p:sldId id="259" r:id="rId13"/>
    <p:sldId id="261" r:id="rId14"/>
    <p:sldId id="341" r:id="rId15"/>
    <p:sldId id="266" r:id="rId16"/>
    <p:sldId id="267" r:id="rId17"/>
    <p:sldId id="268" r:id="rId18"/>
    <p:sldId id="269" r:id="rId19"/>
    <p:sldId id="270" r:id="rId20"/>
    <p:sldId id="271" r:id="rId21"/>
    <p:sldId id="342" r:id="rId22"/>
    <p:sldId id="273" r:id="rId23"/>
    <p:sldId id="276" r:id="rId24"/>
    <p:sldId id="277" r:id="rId25"/>
    <p:sldId id="274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6" r:id="rId42"/>
    <p:sldId id="297" r:id="rId43"/>
    <p:sldId id="298" r:id="rId44"/>
    <p:sldId id="299" r:id="rId45"/>
    <p:sldId id="300" r:id="rId46"/>
    <p:sldId id="310" r:id="rId47"/>
    <p:sldId id="311" r:id="rId48"/>
    <p:sldId id="312" r:id="rId49"/>
    <p:sldId id="313" r:id="rId50"/>
    <p:sldId id="314" r:id="rId51"/>
    <p:sldId id="343" r:id="rId52"/>
    <p:sldId id="315" r:id="rId53"/>
    <p:sldId id="318" r:id="rId54"/>
    <p:sldId id="316" r:id="rId55"/>
    <p:sldId id="319" r:id="rId56"/>
    <p:sldId id="317" r:id="rId57"/>
    <p:sldId id="320" r:id="rId58"/>
    <p:sldId id="331" r:id="rId59"/>
    <p:sldId id="321" r:id="rId60"/>
    <p:sldId id="322" r:id="rId61"/>
    <p:sldId id="323" r:id="rId62"/>
    <p:sldId id="324" r:id="rId63"/>
    <p:sldId id="330" r:id="rId64"/>
    <p:sldId id="295" r:id="rId65"/>
    <p:sldId id="294" r:id="rId66"/>
    <p:sldId id="302" r:id="rId67"/>
    <p:sldId id="303" r:id="rId68"/>
    <p:sldId id="304" r:id="rId69"/>
    <p:sldId id="305" r:id="rId70"/>
    <p:sldId id="306" r:id="rId71"/>
    <p:sldId id="308" r:id="rId72"/>
    <p:sldId id="309" r:id="rId73"/>
    <p:sldId id="307" r:id="rId74"/>
    <p:sldId id="334" r:id="rId75"/>
    <p:sldId id="335" r:id="rId76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9031" cy="494311"/>
          </a:xfrm>
          <a:prstGeom prst="rect">
            <a:avLst/>
          </a:prstGeom>
        </p:spPr>
        <p:txBody>
          <a:bodyPr vert="horz" lIns="87558" tIns="43779" rIns="87558" bIns="4377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228" y="1"/>
            <a:ext cx="2919031" cy="494311"/>
          </a:xfrm>
          <a:prstGeom prst="rect">
            <a:avLst/>
          </a:prstGeom>
        </p:spPr>
        <p:txBody>
          <a:bodyPr vert="horz" lIns="87558" tIns="43779" rIns="87558" bIns="43779" rtlCol="0"/>
          <a:lstStyle>
            <a:lvl1pPr algn="r">
              <a:defRPr sz="1100"/>
            </a:lvl1pPr>
          </a:lstStyle>
          <a:p>
            <a:fld id="{A28A4DDA-CAD5-4E5D-A0B0-43D429714F28}" type="datetimeFigureOut">
              <a:rPr kumimoji="1" lang="ja-JP" altLang="en-US" smtClean="0"/>
              <a:t>2019/5/23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58" tIns="43779" rIns="87558" bIns="437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77" y="4748747"/>
            <a:ext cx="5389213" cy="3884086"/>
          </a:xfrm>
          <a:prstGeom prst="rect">
            <a:avLst/>
          </a:prstGeom>
        </p:spPr>
        <p:txBody>
          <a:bodyPr vert="horz" lIns="87558" tIns="43779" rIns="87558" bIns="437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2004"/>
            <a:ext cx="2919031" cy="494311"/>
          </a:xfrm>
          <a:prstGeom prst="rect">
            <a:avLst/>
          </a:prstGeom>
        </p:spPr>
        <p:txBody>
          <a:bodyPr vert="horz" lIns="87558" tIns="43779" rIns="87558" bIns="4377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228" y="9372004"/>
            <a:ext cx="2919031" cy="494311"/>
          </a:xfrm>
          <a:prstGeom prst="rect">
            <a:avLst/>
          </a:prstGeom>
        </p:spPr>
        <p:txBody>
          <a:bodyPr vert="horz" lIns="87558" tIns="43779" rIns="87558" bIns="43779" rtlCol="0" anchor="b"/>
          <a:lstStyle>
            <a:lvl1pPr algn="r">
              <a:defRPr sz="1100"/>
            </a:lvl1pPr>
          </a:lstStyle>
          <a:p>
            <a:fld id="{5C510ABA-E93E-4C96-931C-A9A3372F57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51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79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49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4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31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7885-C245-468E-8CE5-4D2174071244}" type="datetime1">
              <a:rPr kumimoji="1" lang="ja-JP" altLang="en-US" smtClean="0"/>
              <a:t>2019/5/23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44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807F-E3A9-4C35-A694-CFA40ED05DDA}" type="datetime1">
              <a:rPr kumimoji="1" lang="ja-JP" altLang="en-US" smtClean="0"/>
              <a:t>2019/5/23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40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1E4D-6D2C-4A4C-80E2-749691DAD3E4}" type="datetime1">
              <a:rPr kumimoji="1" lang="ja-JP" altLang="en-US" smtClean="0"/>
              <a:t>2019/5/23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20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E0CB-A256-4F8E-B16B-9A38595EF97F}" type="datetime1">
              <a:rPr kumimoji="1" lang="ja-JP" altLang="en-US" smtClean="0"/>
              <a:t>2019/5/23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1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901-1673-4B62-9251-8471C561A654}" type="datetime1">
              <a:rPr kumimoji="1" lang="ja-JP" altLang="en-US" smtClean="0"/>
              <a:t>2019/5/23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20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2A98-D4EE-410F-8C30-6A76F1AC9314}" type="datetime1">
              <a:rPr kumimoji="1" lang="ja-JP" altLang="en-US" smtClean="0"/>
              <a:t>2019/5/23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3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B5B5-E33C-455B-9203-E5FE80CF6B14}" type="datetime1">
              <a:rPr kumimoji="1" lang="ja-JP" altLang="en-US" smtClean="0"/>
              <a:t>2019/5/23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41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A7FF-CB4F-4A34-AA12-8800A020BE77}" type="datetime1">
              <a:rPr kumimoji="1" lang="ja-JP" altLang="en-US" smtClean="0"/>
              <a:t>2019/5/23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88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31C8-D367-4735-B9AA-A817B2DF59D4}" type="datetime1">
              <a:rPr kumimoji="1" lang="ja-JP" altLang="en-US" smtClean="0"/>
              <a:t>2019/5/23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92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6A15-4A8F-4B12-8610-085A3198C23E}" type="datetime1">
              <a:rPr kumimoji="1" lang="ja-JP" altLang="en-US" smtClean="0"/>
              <a:t>2019/5/23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40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79D6-9A94-42E4-AF12-38E797F29983}" type="datetime1">
              <a:rPr kumimoji="1" lang="ja-JP" altLang="en-US" smtClean="0"/>
              <a:t>2019/5/23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82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A798A-F9A5-4D6E-AB78-EEA9FFD7FAE4}" type="datetime1">
              <a:rPr kumimoji="1" lang="ja-JP" altLang="en-US" smtClean="0"/>
              <a:t>2019/5/23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75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kudai.ac.jp/nobel/suzuki/nobel-suzuki.html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clarivate.com/ScientificandAcademicResearch/s/article/ka1390000008baWAAQ?language=ja" TargetMode="External"/><Relationship Id="rId2" Type="http://schemas.openxmlformats.org/officeDocument/2006/relationships/hyperlink" Target="https://u4u.oeic.hokudai.ac.jp/publications/internal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arivate.jp/training/web-of-science/" TargetMode="External"/><Relationship Id="rId4" Type="http://schemas.openxmlformats.org/officeDocument/2006/relationships/hyperlink" Target="https://support.clarivate.com/ScientificandAcademicResearch/s/article/000007218?language=j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cites.clarivat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20B31-CB98-47D7-844F-3E01E0D37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 anchor="ctr" anchorCtr="0"/>
          <a:lstStyle/>
          <a:p>
            <a:r>
              <a:rPr kumimoji="1" lang="en-US" altLang="ja-JP" dirty="0" err="1"/>
              <a:t>InCites</a:t>
            </a:r>
            <a:r>
              <a:rPr kumimoji="1" lang="ja-JP" altLang="en-US" dirty="0"/>
              <a:t>の使い方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AA8D960-738C-4373-B2CF-78F2F4039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245855"/>
            <a:ext cx="7429500" cy="1655762"/>
          </a:xfrm>
        </p:spPr>
        <p:txBody>
          <a:bodyPr anchor="b" anchorCtr="0"/>
          <a:lstStyle/>
          <a:p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5</a:t>
            </a:r>
            <a:r>
              <a:rPr kumimoji="1" lang="ja-JP" altLang="en-US" dirty="0"/>
              <a:t>月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北海道大学附属図書館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FAA649-FD11-4B9E-A269-EEA386AB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656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1E7E19-E252-4002-BA14-D7696BF011D5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2.</a:t>
            </a:r>
            <a:r>
              <a:rPr kumimoji="1" lang="ja-JP" altLang="en-US" sz="2600" dirty="0"/>
              <a:t>　ユーザ登録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AD2711E-05B5-4FEF-86E1-2A3ECEE53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435" y="1007048"/>
            <a:ext cx="5870768" cy="56636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2D87D4B1-2DFE-48E2-B65B-AD49829EA603}"/>
              </a:ext>
            </a:extLst>
          </p:cNvPr>
          <p:cNvSpPr/>
          <p:nvPr/>
        </p:nvSpPr>
        <p:spPr>
          <a:xfrm>
            <a:off x="2179213" y="5726576"/>
            <a:ext cx="3346878" cy="646331"/>
          </a:xfrm>
          <a:prstGeom prst="wedgeRectCallout">
            <a:avLst>
              <a:gd name="adj1" fmla="val -32586"/>
              <a:gd name="adj2" fmla="val -1014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 必要な情報を入力し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最後に「</a:t>
            </a:r>
            <a:r>
              <a:rPr kumimoji="1" lang="en-US" altLang="ja-JP" dirty="0">
                <a:solidFill>
                  <a:schemeClr val="tx1"/>
                </a:solidFill>
              </a:rPr>
              <a:t>Continue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</a:t>
            </a:r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E7215423-9F2B-489E-BDDC-87166B9FA9E5}"/>
              </a:ext>
            </a:extLst>
          </p:cNvPr>
          <p:cNvSpPr/>
          <p:nvPr/>
        </p:nvSpPr>
        <p:spPr>
          <a:xfrm>
            <a:off x="4321912" y="1390842"/>
            <a:ext cx="3071675" cy="1477328"/>
          </a:xfrm>
          <a:prstGeom prst="wedgeRectCallout">
            <a:avLst>
              <a:gd name="adj1" fmla="val -16310"/>
              <a:gd name="adj2" fmla="val -21595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＜パスワード設定ルール＞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下記を全て含む</a:t>
            </a:r>
            <a:r>
              <a:rPr kumimoji="1" lang="en-US" altLang="ja-JP" dirty="0">
                <a:solidFill>
                  <a:schemeClr val="tx1"/>
                </a:solidFill>
              </a:rPr>
              <a:t>8</a:t>
            </a:r>
            <a:r>
              <a:rPr kumimoji="1" lang="ja-JP" altLang="en-US" dirty="0">
                <a:solidFill>
                  <a:schemeClr val="tx1"/>
                </a:solidFill>
              </a:rPr>
              <a:t>文字以上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　・数字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　・アルファベット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　・記号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F0F4EA84-B221-4D38-8B16-FB6D7A2636BD}"/>
              </a:ext>
            </a:extLst>
          </p:cNvPr>
          <p:cNvSpPr/>
          <p:nvPr/>
        </p:nvSpPr>
        <p:spPr>
          <a:xfrm>
            <a:off x="3374283" y="883211"/>
            <a:ext cx="640387" cy="790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E2C63D-1019-49F9-9074-93739558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123FD74-70CA-4FF7-9B09-8F46AEC08221}"/>
              </a:ext>
            </a:extLst>
          </p:cNvPr>
          <p:cNvSpPr/>
          <p:nvPr/>
        </p:nvSpPr>
        <p:spPr>
          <a:xfrm>
            <a:off x="2063797" y="5130927"/>
            <a:ext cx="828693" cy="2435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165062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15788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1.</a:t>
            </a:r>
            <a:r>
              <a:rPr kumimoji="1" lang="ja-JP" altLang="en-US" sz="2600" dirty="0"/>
              <a:t>　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（インサイツ）とは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2.</a:t>
            </a:r>
            <a:r>
              <a:rPr kumimoji="1" lang="ja-JP" altLang="en-US" sz="2600" dirty="0"/>
              <a:t>　ユーザ登録</a:t>
            </a:r>
            <a:endParaRPr kumimoji="1" lang="en-US" altLang="ja-JP" sz="2600" dirty="0"/>
          </a:p>
          <a:p>
            <a:r>
              <a:rPr kumimoji="1" lang="ja-JP" altLang="en-US" sz="2600" u="sng" dirty="0">
                <a:solidFill>
                  <a:srgbClr val="C00000"/>
                </a:solidFill>
              </a:rPr>
              <a:t>　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3.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　基本的な操作</a:t>
            </a:r>
            <a:endParaRPr kumimoji="1" lang="en-US" altLang="ja-JP" sz="2600" u="sng" dirty="0">
              <a:solidFill>
                <a:srgbClr val="C00000"/>
              </a:solidFill>
            </a:endParaRPr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他大学と比較する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6.</a:t>
            </a:r>
            <a:r>
              <a:rPr kumimoji="1" lang="ja-JP" altLang="en-US" sz="2600" dirty="0"/>
              <a:t>　部局の業績を把握する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  <a:endParaRPr kumimoji="1" lang="en-US" altLang="ja-JP" sz="2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48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2E00374-F739-4A2E-9396-78DC22DB6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535" y="1006703"/>
            <a:ext cx="6372808" cy="5630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A78B11C-A2AB-4697-9C83-5FBB4E4880A0}"/>
              </a:ext>
            </a:extLst>
          </p:cNvPr>
          <p:cNvSpPr/>
          <p:nvPr/>
        </p:nvSpPr>
        <p:spPr>
          <a:xfrm>
            <a:off x="2093066" y="2722521"/>
            <a:ext cx="996034" cy="34970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研究者別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BA2DCF-073A-4755-9F92-D81D4E2BABC8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基本的な操作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3C7A6E1-877C-4916-BB2A-6099102676DC}"/>
              </a:ext>
            </a:extLst>
          </p:cNvPr>
          <p:cNvSpPr/>
          <p:nvPr/>
        </p:nvSpPr>
        <p:spPr>
          <a:xfrm>
            <a:off x="3070610" y="2200012"/>
            <a:ext cx="765200" cy="34970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機関別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04D577F-9D44-4394-846B-97AD34C6FFD6}"/>
              </a:ext>
            </a:extLst>
          </p:cNvPr>
          <p:cNvSpPr/>
          <p:nvPr/>
        </p:nvSpPr>
        <p:spPr>
          <a:xfrm>
            <a:off x="4068312" y="2722521"/>
            <a:ext cx="534369" cy="34970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国別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43FDA72-94E5-4D16-88B0-DB15C82D9C4E}"/>
              </a:ext>
            </a:extLst>
          </p:cNvPr>
          <p:cNvSpPr/>
          <p:nvPr/>
        </p:nvSpPr>
        <p:spPr>
          <a:xfrm>
            <a:off x="4834434" y="2200012"/>
            <a:ext cx="765200" cy="34970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分野別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2D79B24-B114-4ECB-97E4-E8ADC57734D5}"/>
              </a:ext>
            </a:extLst>
          </p:cNvPr>
          <p:cNvSpPr/>
          <p:nvPr/>
        </p:nvSpPr>
        <p:spPr>
          <a:xfrm>
            <a:off x="5715972" y="2722521"/>
            <a:ext cx="765200" cy="34970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雑誌別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FCB4801-5F06-4AD5-B5D4-FC1767B8CE02}"/>
              </a:ext>
            </a:extLst>
          </p:cNvPr>
          <p:cNvSpPr/>
          <p:nvPr/>
        </p:nvSpPr>
        <p:spPr>
          <a:xfrm>
            <a:off x="6127599" y="2200012"/>
            <a:ext cx="1688531" cy="34970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資金提供機関別</a:t>
            </a:r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E91CC890-B5BC-43B3-A6E5-C73F2B4A3AB2}"/>
              </a:ext>
            </a:extLst>
          </p:cNvPr>
          <p:cNvSpPr/>
          <p:nvPr/>
        </p:nvSpPr>
        <p:spPr>
          <a:xfrm>
            <a:off x="8140960" y="4882665"/>
            <a:ext cx="1686087" cy="1754326"/>
          </a:xfrm>
          <a:prstGeom prst="wedgeRectCallout">
            <a:avLst>
              <a:gd name="adj1" fmla="val -76699"/>
              <a:gd name="adj2" fmla="val -2063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err="1">
                <a:solidFill>
                  <a:schemeClr val="tx1"/>
                </a:solidFill>
              </a:rPr>
              <a:t>InCites</a:t>
            </a:r>
            <a:r>
              <a:rPr kumimoji="1" lang="en-US" altLang="ja-JP" dirty="0">
                <a:solidFill>
                  <a:schemeClr val="tx1"/>
                </a:solidFill>
              </a:rPr>
              <a:t> System </a:t>
            </a: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Reports: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あらかじめ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作成された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レポートが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表示される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96C60E7-0E3D-4BB3-86A6-1845802EA49C}"/>
              </a:ext>
            </a:extLst>
          </p:cNvPr>
          <p:cNvSpPr/>
          <p:nvPr/>
        </p:nvSpPr>
        <p:spPr>
          <a:xfrm>
            <a:off x="1904999" y="5141167"/>
            <a:ext cx="5772821" cy="149582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5086E9C-4A9D-40EB-BE24-BB49C14CDF79}"/>
              </a:ext>
            </a:extLst>
          </p:cNvPr>
          <p:cNvCxnSpPr>
            <a:stCxn id="16" idx="2"/>
          </p:cNvCxnSpPr>
          <p:nvPr/>
        </p:nvCxnSpPr>
        <p:spPr>
          <a:xfrm flipH="1">
            <a:off x="5215812" y="2549714"/>
            <a:ext cx="1222" cy="54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AF7C9D4-F41E-4D7D-B308-5E029E565EA0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6970643" y="2549714"/>
            <a:ext cx="1222" cy="5225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B83E229-8AD4-4B31-B255-E70461A1A035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453210" y="2549714"/>
            <a:ext cx="8993" cy="5173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D5A46D46-4C2A-4774-9775-851246ADFC4E}"/>
              </a:ext>
            </a:extLst>
          </p:cNvPr>
          <p:cNvSpPr/>
          <p:nvPr/>
        </p:nvSpPr>
        <p:spPr>
          <a:xfrm>
            <a:off x="8140960" y="1503586"/>
            <a:ext cx="1428779" cy="1200329"/>
          </a:xfrm>
          <a:prstGeom prst="wedgeRectCallout">
            <a:avLst>
              <a:gd name="adj1" fmla="val -80617"/>
              <a:gd name="adj2" fmla="val -14415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My Folders: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保存した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データを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呼び出す</a:t>
            </a:r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68EF11BC-6A9C-4AAF-800B-87443F46F3FE}"/>
              </a:ext>
            </a:extLst>
          </p:cNvPr>
          <p:cNvSpPr/>
          <p:nvPr/>
        </p:nvSpPr>
        <p:spPr>
          <a:xfrm>
            <a:off x="115005" y="1503586"/>
            <a:ext cx="1428779" cy="1446550"/>
          </a:xfrm>
          <a:prstGeom prst="wedgeRectCallout">
            <a:avLst>
              <a:gd name="adj1" fmla="val 99624"/>
              <a:gd name="adj2" fmla="val -3452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Analytics: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様々な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分析への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入口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sz="1600" dirty="0">
                <a:solidFill>
                  <a:schemeClr val="tx1"/>
                </a:solidFill>
              </a:rPr>
              <a:t>［この画面］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2C16C64-B186-4256-A9BB-85C907A1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137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BA2DCF-073A-4755-9F92-D81D4E2BABC8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基本的な操作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AC33DDB-2E01-4C90-B03C-5B87E1EBF6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2" r="4740" b="53982"/>
          <a:stretch/>
        </p:blipFill>
        <p:spPr>
          <a:xfrm>
            <a:off x="3013903" y="951716"/>
            <a:ext cx="6811232" cy="575699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6966C5D-6D31-40C8-9C51-398055897010}"/>
              </a:ext>
            </a:extLst>
          </p:cNvPr>
          <p:cNvGrpSpPr/>
          <p:nvPr/>
        </p:nvGrpSpPr>
        <p:grpSpPr>
          <a:xfrm>
            <a:off x="1595537" y="951716"/>
            <a:ext cx="1035698" cy="1222311"/>
            <a:chOff x="615821" y="951716"/>
            <a:chExt cx="1035698" cy="1222311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0B681654-877A-456E-ABBB-38BE9A960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938" t="30676" r="62811" b="47614"/>
            <a:stretch/>
          </p:blipFill>
          <p:spPr>
            <a:xfrm>
              <a:off x="615821" y="951716"/>
              <a:ext cx="1035698" cy="12223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3E4A081-4E53-43B0-B4FC-C10814B943DF}"/>
                </a:ext>
              </a:extLst>
            </p:cNvPr>
            <p:cNvSpPr/>
            <p:nvPr/>
          </p:nvSpPr>
          <p:spPr>
            <a:xfrm>
              <a:off x="699795" y="1040278"/>
              <a:ext cx="899525" cy="10443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600"/>
            </a:p>
          </p:txBody>
        </p:sp>
      </p:grpSp>
      <p:sp>
        <p:nvSpPr>
          <p:cNvPr id="29" name="矢印: 上向き折線 28">
            <a:extLst>
              <a:ext uri="{FF2B5EF4-FFF2-40B4-BE49-F238E27FC236}">
                <a16:creationId xmlns:a16="http://schemas.microsoft.com/office/drawing/2014/main" id="{F60B2E8C-D7E6-4BB5-BD02-D3EE1656D5EE}"/>
              </a:ext>
            </a:extLst>
          </p:cNvPr>
          <p:cNvSpPr/>
          <p:nvPr/>
        </p:nvSpPr>
        <p:spPr>
          <a:xfrm rot="5400000">
            <a:off x="2241192" y="1974791"/>
            <a:ext cx="592126" cy="9532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534612A-0F6F-4ADB-9E15-27031AB86D52}"/>
              </a:ext>
            </a:extLst>
          </p:cNvPr>
          <p:cNvSpPr/>
          <p:nvPr/>
        </p:nvSpPr>
        <p:spPr>
          <a:xfrm>
            <a:off x="3376225" y="1609850"/>
            <a:ext cx="1587668" cy="50988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1" name="吹き出し: 四角形 30">
            <a:extLst>
              <a:ext uri="{FF2B5EF4-FFF2-40B4-BE49-F238E27FC236}">
                <a16:creationId xmlns:a16="http://schemas.microsoft.com/office/drawing/2014/main" id="{AB78593F-1A8E-465B-AC92-299C3C8D98BA}"/>
              </a:ext>
            </a:extLst>
          </p:cNvPr>
          <p:cNvSpPr/>
          <p:nvPr/>
        </p:nvSpPr>
        <p:spPr>
          <a:xfrm>
            <a:off x="80865" y="2837314"/>
            <a:ext cx="3458459" cy="3693319"/>
          </a:xfrm>
          <a:prstGeom prst="wedgeRectCallout">
            <a:avLst>
              <a:gd name="adj1" fmla="val 74254"/>
              <a:gd name="adj2" fmla="val -1480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以下の項目を設定可能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●データセット（</a:t>
            </a:r>
            <a:r>
              <a:rPr kumimoji="1" lang="en-US" altLang="ja-JP" dirty="0" err="1">
                <a:solidFill>
                  <a:schemeClr val="tx1"/>
                </a:solidFill>
              </a:rPr>
              <a:t>InCItes</a:t>
            </a:r>
            <a:r>
              <a:rPr kumimoji="1" lang="en-US" altLang="ja-JP" dirty="0">
                <a:solidFill>
                  <a:schemeClr val="tx1"/>
                </a:solidFill>
              </a:rPr>
              <a:t> Dataset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　／</a:t>
            </a:r>
            <a:r>
              <a:rPr kumimoji="1" lang="en-US" altLang="ja-JP" dirty="0">
                <a:solidFill>
                  <a:schemeClr val="tx1"/>
                </a:solidFill>
              </a:rPr>
              <a:t>Web of Science</a:t>
            </a:r>
            <a:r>
              <a:rPr kumimoji="1" lang="ja-JP" altLang="en-US" dirty="0">
                <a:solidFill>
                  <a:schemeClr val="tx1"/>
                </a:solidFill>
              </a:rPr>
              <a:t>から送信した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データセットなど）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●条件設定フィルター（期間／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機関名／機関タイプ／国・地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域／グループ／ドキュメント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タイプ／分野 など）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●閾値設定フィルター（論文数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／被引用数 など）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7A5BF4B-5AA3-4175-A333-5BE368445DE7}"/>
              </a:ext>
            </a:extLst>
          </p:cNvPr>
          <p:cNvSpPr/>
          <p:nvPr/>
        </p:nvSpPr>
        <p:spPr>
          <a:xfrm>
            <a:off x="3526964" y="1141354"/>
            <a:ext cx="1286191" cy="6933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条件設定</a:t>
            </a:r>
            <a:endParaRPr kumimoji="1" lang="en-US" altLang="ja-JP" dirty="0">
              <a:latin typeface="+mn-ea"/>
            </a:endParaRPr>
          </a:p>
          <a:p>
            <a:pPr algn="ctr"/>
            <a:r>
              <a:rPr kumimoji="1" lang="ja-JP" altLang="en-US" dirty="0">
                <a:latin typeface="+mn-ea"/>
              </a:rPr>
              <a:t>フィルター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827D7173-CE32-48AB-8DC3-B7830337E0C6}"/>
              </a:ext>
            </a:extLst>
          </p:cNvPr>
          <p:cNvSpPr/>
          <p:nvPr/>
        </p:nvSpPr>
        <p:spPr>
          <a:xfrm>
            <a:off x="6794290" y="1128831"/>
            <a:ext cx="1286192" cy="6933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グラフ表示</a:t>
            </a:r>
            <a:endParaRPr kumimoji="1" lang="en-US" altLang="ja-JP" dirty="0">
              <a:latin typeface="+mn-ea"/>
            </a:endParaRPr>
          </a:p>
          <a:p>
            <a:pPr algn="ctr"/>
            <a:r>
              <a:rPr kumimoji="1" lang="ja-JP" altLang="en-US" dirty="0">
                <a:latin typeface="+mn-ea"/>
              </a:rPr>
              <a:t>エリア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8B730DEB-9CB8-4264-8DE3-FF90D8E32794}"/>
              </a:ext>
            </a:extLst>
          </p:cNvPr>
          <p:cNvSpPr/>
          <p:nvPr/>
        </p:nvSpPr>
        <p:spPr>
          <a:xfrm>
            <a:off x="6910470" y="4836192"/>
            <a:ext cx="1053830" cy="6933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結果表示</a:t>
            </a:r>
            <a:endParaRPr kumimoji="1" lang="en-US" altLang="ja-JP" dirty="0">
              <a:latin typeface="+mn-ea"/>
            </a:endParaRPr>
          </a:p>
          <a:p>
            <a:pPr algn="ctr"/>
            <a:r>
              <a:rPr kumimoji="1" lang="ja-JP" altLang="en-US" dirty="0">
                <a:latin typeface="+mn-ea"/>
              </a:rPr>
              <a:t>エリア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D98CF49-D5BB-48BE-8E48-26FF3004E621}"/>
              </a:ext>
            </a:extLst>
          </p:cNvPr>
          <p:cNvSpPr/>
          <p:nvPr/>
        </p:nvSpPr>
        <p:spPr>
          <a:xfrm>
            <a:off x="5049638" y="1040277"/>
            <a:ext cx="4775497" cy="359703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7A70AAC-666A-48CF-A75B-6837076E071A}"/>
              </a:ext>
            </a:extLst>
          </p:cNvPr>
          <p:cNvSpPr/>
          <p:nvPr/>
        </p:nvSpPr>
        <p:spPr>
          <a:xfrm>
            <a:off x="5049637" y="4725874"/>
            <a:ext cx="4775497" cy="19828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F24A3CE0-5CF7-4422-B3F8-D915D5028D11}"/>
              </a:ext>
            </a:extLst>
          </p:cNvPr>
          <p:cNvSpPr/>
          <p:nvPr/>
        </p:nvSpPr>
        <p:spPr>
          <a:xfrm>
            <a:off x="86380" y="1040277"/>
            <a:ext cx="1329648" cy="923330"/>
          </a:xfrm>
          <a:prstGeom prst="wedgeRectCallout">
            <a:avLst>
              <a:gd name="adj1" fmla="val 69663"/>
              <a:gd name="adj2" fmla="val 253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任意の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アイコンを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350196E-BC7E-4833-87A8-61C7738D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346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15788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1.</a:t>
            </a:r>
            <a:r>
              <a:rPr kumimoji="1" lang="ja-JP" altLang="en-US" sz="2600" dirty="0"/>
              <a:t>　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（インサイツ）とは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2.</a:t>
            </a:r>
            <a:r>
              <a:rPr kumimoji="1" lang="ja-JP" altLang="en-US" sz="2600" dirty="0"/>
              <a:t>　ユーザ登録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基本的な操作</a:t>
            </a:r>
            <a:endParaRPr kumimoji="1" lang="en-US" altLang="ja-JP" sz="2600" dirty="0"/>
          </a:p>
          <a:p>
            <a:r>
              <a:rPr kumimoji="1" lang="ja-JP" altLang="en-US" sz="2600" dirty="0">
                <a:solidFill>
                  <a:srgbClr val="C00000"/>
                </a:solidFill>
              </a:rPr>
              <a:t>　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4.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　他大学と比較する</a:t>
            </a:r>
            <a:endParaRPr kumimoji="1" lang="en-US" altLang="ja-JP" sz="2600" u="sng" dirty="0">
              <a:solidFill>
                <a:srgbClr val="C00000"/>
              </a:solidFill>
            </a:endParaRPr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6.</a:t>
            </a:r>
            <a:r>
              <a:rPr kumimoji="1" lang="ja-JP" altLang="en-US" sz="2600" dirty="0"/>
              <a:t>　部局の業績を把握する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  <a:endParaRPr kumimoji="1" lang="en-US" altLang="ja-JP" sz="2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035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1E7E19-E252-4002-BA14-D7696BF011D5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他大学と比較する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2C5BE8-CCDD-4E07-B509-E802CC40903F}"/>
              </a:ext>
            </a:extLst>
          </p:cNvPr>
          <p:cNvSpPr txBox="1"/>
          <p:nvPr/>
        </p:nvSpPr>
        <p:spPr>
          <a:xfrm>
            <a:off x="320357" y="989786"/>
            <a:ext cx="806631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事例）</a:t>
            </a:r>
            <a:r>
              <a:rPr kumimoji="1" lang="en-US" altLang="ja-JP" sz="2000" dirty="0">
                <a:solidFill>
                  <a:srgbClr val="C00000"/>
                </a:solidFill>
              </a:rPr>
              <a:t>2014</a:t>
            </a:r>
            <a:r>
              <a:rPr kumimoji="1" lang="ja-JP" altLang="en-US" sz="2000" dirty="0">
                <a:solidFill>
                  <a:srgbClr val="C00000"/>
                </a:solidFill>
              </a:rPr>
              <a:t>～</a:t>
            </a:r>
            <a:r>
              <a:rPr kumimoji="1" lang="en-US" altLang="ja-JP" sz="2000" dirty="0">
                <a:solidFill>
                  <a:srgbClr val="C00000"/>
                </a:solidFill>
              </a:rPr>
              <a:t>2018</a:t>
            </a:r>
            <a:r>
              <a:rPr kumimoji="1" lang="ja-JP" altLang="en-US" sz="2000" dirty="0">
                <a:solidFill>
                  <a:srgbClr val="C00000"/>
                </a:solidFill>
              </a:rPr>
              <a:t>年</a:t>
            </a:r>
            <a:r>
              <a:rPr kumimoji="1" lang="ja-JP" altLang="en-US" sz="2000" dirty="0"/>
              <a:t>において、</a:t>
            </a:r>
            <a:r>
              <a:rPr kumimoji="1" lang="ja-JP" altLang="en-US" sz="2000" dirty="0">
                <a:solidFill>
                  <a:srgbClr val="C00000"/>
                </a:solidFill>
              </a:rPr>
              <a:t>国立</a:t>
            </a:r>
            <a:r>
              <a:rPr kumimoji="1" lang="en-US" altLang="ja-JP" sz="2000" dirty="0">
                <a:solidFill>
                  <a:srgbClr val="C00000"/>
                </a:solidFill>
              </a:rPr>
              <a:t>7</a:t>
            </a:r>
            <a:r>
              <a:rPr kumimoji="1" lang="ja-JP" altLang="en-US" sz="2000" dirty="0">
                <a:solidFill>
                  <a:srgbClr val="C00000"/>
                </a:solidFill>
              </a:rPr>
              <a:t>大学</a:t>
            </a:r>
            <a:r>
              <a:rPr kumimoji="1" lang="ja-JP" altLang="en-US" sz="2000" dirty="0"/>
              <a:t>の</a:t>
            </a:r>
            <a:r>
              <a:rPr kumimoji="1" lang="en-US" altLang="ja-JP" sz="2000" dirty="0">
                <a:solidFill>
                  <a:srgbClr val="C00000"/>
                </a:solidFill>
              </a:rPr>
              <a:t>Top10%</a:t>
            </a:r>
            <a:r>
              <a:rPr kumimoji="1" lang="ja-JP" altLang="en-US" sz="2000" dirty="0">
                <a:solidFill>
                  <a:srgbClr val="C00000"/>
                </a:solidFill>
              </a:rPr>
              <a:t>論文の割合</a:t>
            </a:r>
            <a:r>
              <a:rPr kumimoji="1" lang="ja-JP" altLang="en-US" sz="2000" dirty="0"/>
              <a:t>を比較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932180C-AE5F-4FBC-83CC-557B16B3D226}"/>
              </a:ext>
            </a:extLst>
          </p:cNvPr>
          <p:cNvGrpSpPr/>
          <p:nvPr/>
        </p:nvGrpSpPr>
        <p:grpSpPr>
          <a:xfrm>
            <a:off x="1017036" y="1517779"/>
            <a:ext cx="1035698" cy="1222311"/>
            <a:chOff x="615821" y="951716"/>
            <a:chExt cx="1035698" cy="1222311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BF925FE8-EBA7-4BF7-A11D-475DE813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938" t="30676" r="62811" b="47614"/>
            <a:stretch/>
          </p:blipFill>
          <p:spPr>
            <a:xfrm>
              <a:off x="615821" y="951716"/>
              <a:ext cx="1035698" cy="12223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908411BC-54BB-4AED-B918-9BB7DAA6547A}"/>
                </a:ext>
              </a:extLst>
            </p:cNvPr>
            <p:cNvSpPr/>
            <p:nvPr/>
          </p:nvSpPr>
          <p:spPr>
            <a:xfrm>
              <a:off x="699795" y="1040278"/>
              <a:ext cx="899525" cy="10443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600"/>
            </a:p>
          </p:txBody>
        </p:sp>
      </p:grpSp>
      <p:sp>
        <p:nvSpPr>
          <p:cNvPr id="11" name="矢印: 上向き折線 10">
            <a:extLst>
              <a:ext uri="{FF2B5EF4-FFF2-40B4-BE49-F238E27FC236}">
                <a16:creationId xmlns:a16="http://schemas.microsoft.com/office/drawing/2014/main" id="{A79D759A-6559-4F7E-955F-1BED5673EF70}"/>
              </a:ext>
            </a:extLst>
          </p:cNvPr>
          <p:cNvSpPr/>
          <p:nvPr/>
        </p:nvSpPr>
        <p:spPr>
          <a:xfrm rot="5400000">
            <a:off x="1662691" y="2540854"/>
            <a:ext cx="592126" cy="9532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41E679C-316C-459C-9F40-809E781CF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34960"/>
          <a:stretch/>
        </p:blipFill>
        <p:spPr>
          <a:xfrm>
            <a:off x="2517804" y="1987060"/>
            <a:ext cx="2512418" cy="44603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E986165A-D89A-4956-BA6D-67ACD71D8A47}"/>
              </a:ext>
            </a:extLst>
          </p:cNvPr>
          <p:cNvSpPr/>
          <p:nvPr/>
        </p:nvSpPr>
        <p:spPr>
          <a:xfrm>
            <a:off x="5495292" y="4547454"/>
            <a:ext cx="2000397" cy="1200329"/>
          </a:xfrm>
          <a:prstGeom prst="wedgeRectCallout">
            <a:avLst>
              <a:gd name="adj1" fmla="val -72879"/>
              <a:gd name="adj2" fmla="val -9253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</a:t>
            </a:r>
            <a:r>
              <a:rPr kumimoji="1" lang="en-US" altLang="ja-JP" dirty="0">
                <a:solidFill>
                  <a:schemeClr val="tx1"/>
                </a:solidFill>
              </a:rPr>
              <a:t>Time Period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2014</a:t>
            </a:r>
            <a:r>
              <a:rPr kumimoji="1" lang="ja-JP" altLang="en-US" dirty="0">
                <a:solidFill>
                  <a:schemeClr val="tx1"/>
                </a:solidFill>
              </a:rPr>
              <a:t>～</a:t>
            </a:r>
            <a:r>
              <a:rPr kumimoji="1" lang="en-US" altLang="ja-JP" dirty="0">
                <a:solidFill>
                  <a:schemeClr val="tx1"/>
                </a:solidFill>
              </a:rPr>
              <a:t>2018</a:t>
            </a:r>
            <a:r>
              <a:rPr kumimoji="1" lang="ja-JP" altLang="en-US" dirty="0">
                <a:solidFill>
                  <a:schemeClr val="tx1"/>
                </a:solidFill>
              </a:rPr>
              <a:t>年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を指定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869325-717D-41C3-AE67-35CCD901DF86}"/>
              </a:ext>
            </a:extLst>
          </p:cNvPr>
          <p:cNvSpPr/>
          <p:nvPr/>
        </p:nvSpPr>
        <p:spPr>
          <a:xfrm>
            <a:off x="2517804" y="1523972"/>
            <a:ext cx="2170991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条件設定フィルター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CBFADF0-7E30-4C8A-BA0B-84D95B8D83C3}"/>
              </a:ext>
            </a:extLst>
          </p:cNvPr>
          <p:cNvSpPr/>
          <p:nvPr/>
        </p:nvSpPr>
        <p:spPr>
          <a:xfrm>
            <a:off x="2642473" y="3624123"/>
            <a:ext cx="2284087" cy="92333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7" name="小波 16">
            <a:extLst>
              <a:ext uri="{FF2B5EF4-FFF2-40B4-BE49-F238E27FC236}">
                <a16:creationId xmlns:a16="http://schemas.microsoft.com/office/drawing/2014/main" id="{2F857763-C186-49FF-8DAE-D2772E4CAF14}"/>
              </a:ext>
            </a:extLst>
          </p:cNvPr>
          <p:cNvSpPr/>
          <p:nvPr/>
        </p:nvSpPr>
        <p:spPr>
          <a:xfrm>
            <a:off x="2337102" y="6024129"/>
            <a:ext cx="2929812" cy="833870"/>
          </a:xfrm>
          <a:prstGeom prst="doubleWav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328E627-9D5A-4DF0-8DAD-DD563842258E}"/>
              </a:ext>
            </a:extLst>
          </p:cNvPr>
          <p:cNvSpPr/>
          <p:nvPr/>
        </p:nvSpPr>
        <p:spPr>
          <a:xfrm>
            <a:off x="4046687" y="4696735"/>
            <a:ext cx="879874" cy="202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D33BD3DD-0C0D-4C3C-B38C-03264AA2579E}"/>
              </a:ext>
            </a:extLst>
          </p:cNvPr>
          <p:cNvSpPr/>
          <p:nvPr/>
        </p:nvSpPr>
        <p:spPr>
          <a:xfrm>
            <a:off x="5495292" y="2111490"/>
            <a:ext cx="2118488" cy="1200329"/>
          </a:xfrm>
          <a:prstGeom prst="wedgeRectCallout">
            <a:avLst>
              <a:gd name="adj1" fmla="val -73757"/>
              <a:gd name="adj2" fmla="val 15982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①以前の条件設定をクリアするため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Clear Filters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2221B8B-5FDF-4E5D-82A4-BAD217D4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777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498435B-16D9-48B1-8F3D-56C683EBF610}"/>
              </a:ext>
            </a:extLst>
          </p:cNvPr>
          <p:cNvGrpSpPr/>
          <p:nvPr/>
        </p:nvGrpSpPr>
        <p:grpSpPr>
          <a:xfrm>
            <a:off x="5034059" y="2823995"/>
            <a:ext cx="4745889" cy="3837817"/>
            <a:chOff x="5034059" y="2823995"/>
            <a:chExt cx="4745889" cy="3837817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F212A32-7106-4DF8-81DA-C49710FC10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6628" b="13208"/>
            <a:stretch/>
          </p:blipFill>
          <p:spPr>
            <a:xfrm>
              <a:off x="5148945" y="3276451"/>
              <a:ext cx="4552950" cy="30544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小波 26">
              <a:extLst>
                <a:ext uri="{FF2B5EF4-FFF2-40B4-BE49-F238E27FC236}">
                  <a16:creationId xmlns:a16="http://schemas.microsoft.com/office/drawing/2014/main" id="{7E8AB405-9F69-4145-B4AF-9CDD23061FB6}"/>
                </a:ext>
              </a:extLst>
            </p:cNvPr>
            <p:cNvSpPr/>
            <p:nvPr/>
          </p:nvSpPr>
          <p:spPr>
            <a:xfrm>
              <a:off x="5034059" y="2823995"/>
              <a:ext cx="4705159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小波 27">
              <a:extLst>
                <a:ext uri="{FF2B5EF4-FFF2-40B4-BE49-F238E27FC236}">
                  <a16:creationId xmlns:a16="http://schemas.microsoft.com/office/drawing/2014/main" id="{D04A876A-72E8-4513-B0B7-3FC9B8FC9AF4}"/>
                </a:ext>
              </a:extLst>
            </p:cNvPr>
            <p:cNvSpPr/>
            <p:nvPr/>
          </p:nvSpPr>
          <p:spPr>
            <a:xfrm>
              <a:off x="5074789" y="5827942"/>
              <a:ext cx="4705159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C01E1B18-AEE2-4939-A5D5-37E00853824C}"/>
              </a:ext>
            </a:extLst>
          </p:cNvPr>
          <p:cNvGrpSpPr/>
          <p:nvPr/>
        </p:nvGrpSpPr>
        <p:grpSpPr>
          <a:xfrm>
            <a:off x="367545" y="828575"/>
            <a:ext cx="2929812" cy="4270639"/>
            <a:chOff x="367545" y="828575"/>
            <a:chExt cx="2929812" cy="4270639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96CB7FAE-AF68-4C88-B5DE-6BD44A288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b="49001"/>
            <a:stretch/>
          </p:blipFill>
          <p:spPr>
            <a:xfrm>
              <a:off x="409093" y="1097819"/>
              <a:ext cx="2846717" cy="34975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小波 16">
              <a:extLst>
                <a:ext uri="{FF2B5EF4-FFF2-40B4-BE49-F238E27FC236}">
                  <a16:creationId xmlns:a16="http://schemas.microsoft.com/office/drawing/2014/main" id="{2F857763-C186-49FF-8DAE-D2772E4CAF14}"/>
                </a:ext>
              </a:extLst>
            </p:cNvPr>
            <p:cNvSpPr/>
            <p:nvPr/>
          </p:nvSpPr>
          <p:spPr>
            <a:xfrm>
              <a:off x="367545" y="828575"/>
              <a:ext cx="2929812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小波 18">
              <a:extLst>
                <a:ext uri="{FF2B5EF4-FFF2-40B4-BE49-F238E27FC236}">
                  <a16:creationId xmlns:a16="http://schemas.microsoft.com/office/drawing/2014/main" id="{4A973D83-BF8B-4624-B206-771BBCC3C96F}"/>
                </a:ext>
              </a:extLst>
            </p:cNvPr>
            <p:cNvSpPr/>
            <p:nvPr/>
          </p:nvSpPr>
          <p:spPr>
            <a:xfrm>
              <a:off x="367545" y="4265344"/>
              <a:ext cx="2929812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869325-717D-41C3-AE67-35CCD901DF86}"/>
              </a:ext>
            </a:extLst>
          </p:cNvPr>
          <p:cNvSpPr/>
          <p:nvPr/>
        </p:nvSpPr>
        <p:spPr>
          <a:xfrm>
            <a:off x="409093" y="1046813"/>
            <a:ext cx="2170991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条件設定フィルター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E2437B7-70CF-465F-BBE9-69B6638BF12C}"/>
              </a:ext>
            </a:extLst>
          </p:cNvPr>
          <p:cNvSpPr/>
          <p:nvPr/>
        </p:nvSpPr>
        <p:spPr>
          <a:xfrm>
            <a:off x="790302" y="3473182"/>
            <a:ext cx="1057159" cy="240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0722C23-915E-4D68-944D-F5F3778D7352}"/>
              </a:ext>
            </a:extLst>
          </p:cNvPr>
          <p:cNvGrpSpPr/>
          <p:nvPr/>
        </p:nvGrpSpPr>
        <p:grpSpPr>
          <a:xfrm>
            <a:off x="5074790" y="170390"/>
            <a:ext cx="3133616" cy="3379353"/>
            <a:chOff x="3469920" y="2062127"/>
            <a:chExt cx="3133616" cy="3379353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879060F0-2656-4E21-B75D-974D9987F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6226" y="2453566"/>
              <a:ext cx="2924175" cy="23241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小波 20">
              <a:extLst>
                <a:ext uri="{FF2B5EF4-FFF2-40B4-BE49-F238E27FC236}">
                  <a16:creationId xmlns:a16="http://schemas.microsoft.com/office/drawing/2014/main" id="{901BD86F-5958-43B6-8220-3A05188F2BE0}"/>
                </a:ext>
              </a:extLst>
            </p:cNvPr>
            <p:cNvSpPr/>
            <p:nvPr/>
          </p:nvSpPr>
          <p:spPr>
            <a:xfrm>
              <a:off x="3506751" y="4607610"/>
              <a:ext cx="3096785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小波 21">
              <a:extLst>
                <a:ext uri="{FF2B5EF4-FFF2-40B4-BE49-F238E27FC236}">
                  <a16:creationId xmlns:a16="http://schemas.microsoft.com/office/drawing/2014/main" id="{BF09850D-CF95-4097-B8B7-0BEC83641BEA}"/>
                </a:ext>
              </a:extLst>
            </p:cNvPr>
            <p:cNvSpPr/>
            <p:nvPr/>
          </p:nvSpPr>
          <p:spPr>
            <a:xfrm>
              <a:off x="3469920" y="2062127"/>
              <a:ext cx="3096785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CBFADF0-7E30-4C8A-BA0B-84D95B8D83C3}"/>
                </a:ext>
              </a:extLst>
            </p:cNvPr>
            <p:cNvSpPr/>
            <p:nvPr/>
          </p:nvSpPr>
          <p:spPr>
            <a:xfrm>
              <a:off x="3876269" y="3854336"/>
              <a:ext cx="2496539" cy="7923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600"/>
            </a:p>
          </p:txBody>
        </p:sp>
      </p:grpSp>
      <p:sp>
        <p:nvSpPr>
          <p:cNvPr id="23" name="矢印: 下 22">
            <a:extLst>
              <a:ext uri="{FF2B5EF4-FFF2-40B4-BE49-F238E27FC236}">
                <a16:creationId xmlns:a16="http://schemas.microsoft.com/office/drawing/2014/main" id="{BB7B02C8-8FD7-424B-9A61-FEDC71A9FC59}"/>
              </a:ext>
            </a:extLst>
          </p:cNvPr>
          <p:cNvSpPr/>
          <p:nvPr/>
        </p:nvSpPr>
        <p:spPr>
          <a:xfrm rot="15174879">
            <a:off x="3853020" y="1772463"/>
            <a:ext cx="640387" cy="2493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E986165A-D89A-4956-BA6D-67ACD71D8A47}"/>
              </a:ext>
            </a:extLst>
          </p:cNvPr>
          <p:cNvSpPr/>
          <p:nvPr/>
        </p:nvSpPr>
        <p:spPr>
          <a:xfrm>
            <a:off x="2661396" y="1062344"/>
            <a:ext cx="1854155" cy="1200329"/>
          </a:xfrm>
          <a:prstGeom prst="wedgeRectCallout">
            <a:avLst>
              <a:gd name="adj1" fmla="val -88792"/>
              <a:gd name="adj2" fmla="val 14374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By Attributes</a:t>
            </a:r>
            <a:r>
              <a:rPr kumimoji="1" lang="ja-JP" altLang="en-US" dirty="0">
                <a:solidFill>
                  <a:schemeClr val="tx1"/>
                </a:solidFill>
              </a:rPr>
              <a:t>」の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Association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</a:t>
            </a:r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30B1262F-7A13-42BB-8CFA-E632303A4E5F}"/>
              </a:ext>
            </a:extLst>
          </p:cNvPr>
          <p:cNvSpPr/>
          <p:nvPr/>
        </p:nvSpPr>
        <p:spPr>
          <a:xfrm>
            <a:off x="7425420" y="1142556"/>
            <a:ext cx="1854155" cy="646331"/>
          </a:xfrm>
          <a:prstGeom prst="wedgeRectCallout">
            <a:avLst>
              <a:gd name="adj1" fmla="val -53566"/>
              <a:gd name="adj2" fmla="val 14662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現れた入力域をクリック</a:t>
            </a:r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A818C01D-039E-4C68-A998-BD45FB95ED66}"/>
              </a:ext>
            </a:extLst>
          </p:cNvPr>
          <p:cNvSpPr/>
          <p:nvPr/>
        </p:nvSpPr>
        <p:spPr>
          <a:xfrm>
            <a:off x="6498342" y="4947715"/>
            <a:ext cx="1854155" cy="1477328"/>
          </a:xfrm>
          <a:prstGeom prst="wedgeRectCallout">
            <a:avLst>
              <a:gd name="adj1" fmla="val 9841"/>
              <a:gd name="adj2" fmla="val -6179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プルダウンから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JAPAN: NATIONAL SEVEN UNIVERSITES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を選択</a:t>
            </a:r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A11A9B99-A105-4A45-B601-3257FEC61E59}"/>
              </a:ext>
            </a:extLst>
          </p:cNvPr>
          <p:cNvSpPr/>
          <p:nvPr/>
        </p:nvSpPr>
        <p:spPr>
          <a:xfrm>
            <a:off x="6302988" y="2903710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1E7E19-E252-4002-BA14-D7696BF011D5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他大学と比較する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0878757-E192-4512-A735-6DA54CBF9809}"/>
              </a:ext>
            </a:extLst>
          </p:cNvPr>
          <p:cNvGrpSpPr/>
          <p:nvPr/>
        </p:nvGrpSpPr>
        <p:grpSpPr>
          <a:xfrm>
            <a:off x="1541121" y="4199894"/>
            <a:ext cx="3009556" cy="2603133"/>
            <a:chOff x="1541121" y="4199894"/>
            <a:chExt cx="3009556" cy="2603133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DD98BE2B-22B1-4C5F-BBDD-8B5536FDD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1851" y="4730416"/>
              <a:ext cx="2933700" cy="19716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1" name="小波 30">
              <a:extLst>
                <a:ext uri="{FF2B5EF4-FFF2-40B4-BE49-F238E27FC236}">
                  <a16:creationId xmlns:a16="http://schemas.microsoft.com/office/drawing/2014/main" id="{EE7060B9-8A0F-42BE-BB8B-32FA5CD73A00}"/>
                </a:ext>
              </a:extLst>
            </p:cNvPr>
            <p:cNvSpPr/>
            <p:nvPr/>
          </p:nvSpPr>
          <p:spPr>
            <a:xfrm>
              <a:off x="1541122" y="4199894"/>
              <a:ext cx="3009555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小波 31">
              <a:extLst>
                <a:ext uri="{FF2B5EF4-FFF2-40B4-BE49-F238E27FC236}">
                  <a16:creationId xmlns:a16="http://schemas.microsoft.com/office/drawing/2014/main" id="{7676DE31-A8B1-417E-B17E-C499C162183E}"/>
                </a:ext>
              </a:extLst>
            </p:cNvPr>
            <p:cNvSpPr/>
            <p:nvPr/>
          </p:nvSpPr>
          <p:spPr>
            <a:xfrm>
              <a:off x="1541121" y="6126247"/>
              <a:ext cx="3009555" cy="67678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矢印: 下 33">
            <a:extLst>
              <a:ext uri="{FF2B5EF4-FFF2-40B4-BE49-F238E27FC236}">
                <a16:creationId xmlns:a16="http://schemas.microsoft.com/office/drawing/2014/main" id="{99038E91-7FCD-4B94-A610-3F658C87028A}"/>
              </a:ext>
            </a:extLst>
          </p:cNvPr>
          <p:cNvSpPr/>
          <p:nvPr/>
        </p:nvSpPr>
        <p:spPr>
          <a:xfrm rot="4245862">
            <a:off x="4463067" y="4763233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9A4C9E9-5EFB-49ED-A828-61AD14D0BA48}"/>
              </a:ext>
            </a:extLst>
          </p:cNvPr>
          <p:cNvSpPr/>
          <p:nvPr/>
        </p:nvSpPr>
        <p:spPr>
          <a:xfrm>
            <a:off x="2070880" y="5391505"/>
            <a:ext cx="1847977" cy="3686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C83A59D9-3A42-4EBE-A5CC-B8A78618AC2C}"/>
              </a:ext>
            </a:extLst>
          </p:cNvPr>
          <p:cNvSpPr/>
          <p:nvPr/>
        </p:nvSpPr>
        <p:spPr>
          <a:xfrm>
            <a:off x="2013938" y="6156696"/>
            <a:ext cx="1854155" cy="646331"/>
          </a:xfrm>
          <a:prstGeom prst="wedgeRectCallout">
            <a:avLst>
              <a:gd name="adj1" fmla="val -5256"/>
              <a:gd name="adj2" fmla="val -10745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選択したものがセットされた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6AC53F-7163-4545-9D97-118265A4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43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3CD869E-2B9A-4A5E-8BA1-8D7CD0439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76"/>
          <a:stretch/>
        </p:blipFill>
        <p:spPr>
          <a:xfrm>
            <a:off x="419579" y="1240265"/>
            <a:ext cx="2924175" cy="3098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小波 18">
            <a:extLst>
              <a:ext uri="{FF2B5EF4-FFF2-40B4-BE49-F238E27FC236}">
                <a16:creationId xmlns:a16="http://schemas.microsoft.com/office/drawing/2014/main" id="{4A973D83-BF8B-4624-B206-771BBCC3C96F}"/>
              </a:ext>
            </a:extLst>
          </p:cNvPr>
          <p:cNvSpPr/>
          <p:nvPr/>
        </p:nvSpPr>
        <p:spPr>
          <a:xfrm>
            <a:off x="367544" y="3845459"/>
            <a:ext cx="3009555" cy="83387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392DF1D8-4E3B-4904-B411-922A1FC02BAD}"/>
              </a:ext>
            </a:extLst>
          </p:cNvPr>
          <p:cNvGrpSpPr/>
          <p:nvPr/>
        </p:nvGrpSpPr>
        <p:grpSpPr>
          <a:xfrm>
            <a:off x="1541121" y="3593398"/>
            <a:ext cx="3009556" cy="2379189"/>
            <a:chOff x="1541121" y="4209225"/>
            <a:chExt cx="3009556" cy="2379189"/>
          </a:xfrm>
        </p:grpSpPr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17BA4913-E354-48AF-A765-936C1864B6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940" b="22594"/>
            <a:stretch/>
          </p:blipFill>
          <p:spPr>
            <a:xfrm>
              <a:off x="1625819" y="4553339"/>
              <a:ext cx="2914650" cy="17315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1" name="小波 30">
              <a:extLst>
                <a:ext uri="{FF2B5EF4-FFF2-40B4-BE49-F238E27FC236}">
                  <a16:creationId xmlns:a16="http://schemas.microsoft.com/office/drawing/2014/main" id="{EE7060B9-8A0F-42BE-BB8B-32FA5CD73A00}"/>
                </a:ext>
              </a:extLst>
            </p:cNvPr>
            <p:cNvSpPr/>
            <p:nvPr/>
          </p:nvSpPr>
          <p:spPr>
            <a:xfrm>
              <a:off x="1541122" y="4209225"/>
              <a:ext cx="3009555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小波 31">
              <a:extLst>
                <a:ext uri="{FF2B5EF4-FFF2-40B4-BE49-F238E27FC236}">
                  <a16:creationId xmlns:a16="http://schemas.microsoft.com/office/drawing/2014/main" id="{7676DE31-A8B1-417E-B17E-C499C162183E}"/>
                </a:ext>
              </a:extLst>
            </p:cNvPr>
            <p:cNvSpPr/>
            <p:nvPr/>
          </p:nvSpPr>
          <p:spPr>
            <a:xfrm>
              <a:off x="1541121" y="5911634"/>
              <a:ext cx="3009555" cy="67678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BAF9059B-9710-441A-907E-B45927A15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376" y="594218"/>
            <a:ext cx="2924175" cy="2400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644FD7B1-B3C3-4DB6-9AB3-134221E30C33}"/>
              </a:ext>
            </a:extLst>
          </p:cNvPr>
          <p:cNvGrpSpPr/>
          <p:nvPr/>
        </p:nvGrpSpPr>
        <p:grpSpPr>
          <a:xfrm>
            <a:off x="5034059" y="2823995"/>
            <a:ext cx="4745889" cy="3753838"/>
            <a:chOff x="5034059" y="2823995"/>
            <a:chExt cx="4745889" cy="3753838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F666E451-55F2-4937-AC29-77A72B133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8376" y="3094083"/>
              <a:ext cx="2924175" cy="32670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小波 26">
              <a:extLst>
                <a:ext uri="{FF2B5EF4-FFF2-40B4-BE49-F238E27FC236}">
                  <a16:creationId xmlns:a16="http://schemas.microsoft.com/office/drawing/2014/main" id="{7E8AB405-9F69-4145-B4AF-9CDD23061FB6}"/>
                </a:ext>
              </a:extLst>
            </p:cNvPr>
            <p:cNvSpPr/>
            <p:nvPr/>
          </p:nvSpPr>
          <p:spPr>
            <a:xfrm>
              <a:off x="5034059" y="2823995"/>
              <a:ext cx="4705159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小波 27">
              <a:extLst>
                <a:ext uri="{FF2B5EF4-FFF2-40B4-BE49-F238E27FC236}">
                  <a16:creationId xmlns:a16="http://schemas.microsoft.com/office/drawing/2014/main" id="{D04A876A-72E8-4513-B0B7-3FC9B8FC9AF4}"/>
                </a:ext>
              </a:extLst>
            </p:cNvPr>
            <p:cNvSpPr/>
            <p:nvPr/>
          </p:nvSpPr>
          <p:spPr>
            <a:xfrm>
              <a:off x="5074789" y="5743963"/>
              <a:ext cx="4705159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小波 16">
            <a:extLst>
              <a:ext uri="{FF2B5EF4-FFF2-40B4-BE49-F238E27FC236}">
                <a16:creationId xmlns:a16="http://schemas.microsoft.com/office/drawing/2014/main" id="{2F857763-C186-49FF-8DAE-D2772E4CAF14}"/>
              </a:ext>
            </a:extLst>
          </p:cNvPr>
          <p:cNvSpPr/>
          <p:nvPr/>
        </p:nvSpPr>
        <p:spPr>
          <a:xfrm>
            <a:off x="367545" y="828575"/>
            <a:ext cx="3009554" cy="83387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869325-717D-41C3-AE67-35CCD901DF86}"/>
              </a:ext>
            </a:extLst>
          </p:cNvPr>
          <p:cNvSpPr/>
          <p:nvPr/>
        </p:nvSpPr>
        <p:spPr>
          <a:xfrm>
            <a:off x="409093" y="1046813"/>
            <a:ext cx="2170991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条件設定フィルター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E2437B7-70CF-465F-BBE9-69B6638BF12C}"/>
              </a:ext>
            </a:extLst>
          </p:cNvPr>
          <p:cNvSpPr/>
          <p:nvPr/>
        </p:nvSpPr>
        <p:spPr>
          <a:xfrm>
            <a:off x="790302" y="2222883"/>
            <a:ext cx="1458376" cy="2378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26E9689-2974-41BF-8103-E544403D89A8}"/>
              </a:ext>
            </a:extLst>
          </p:cNvPr>
          <p:cNvGrpSpPr/>
          <p:nvPr/>
        </p:nvGrpSpPr>
        <p:grpSpPr>
          <a:xfrm>
            <a:off x="5252073" y="170390"/>
            <a:ext cx="3133616" cy="3267381"/>
            <a:chOff x="5074790" y="170390"/>
            <a:chExt cx="3133616" cy="3267381"/>
          </a:xfrm>
        </p:grpSpPr>
        <p:sp>
          <p:nvSpPr>
            <p:cNvPr id="21" name="小波 20">
              <a:extLst>
                <a:ext uri="{FF2B5EF4-FFF2-40B4-BE49-F238E27FC236}">
                  <a16:creationId xmlns:a16="http://schemas.microsoft.com/office/drawing/2014/main" id="{901BD86F-5958-43B6-8220-3A05188F2BE0}"/>
                </a:ext>
              </a:extLst>
            </p:cNvPr>
            <p:cNvSpPr/>
            <p:nvPr/>
          </p:nvSpPr>
          <p:spPr>
            <a:xfrm>
              <a:off x="5111621" y="2603901"/>
              <a:ext cx="3096785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小波 21">
              <a:extLst>
                <a:ext uri="{FF2B5EF4-FFF2-40B4-BE49-F238E27FC236}">
                  <a16:creationId xmlns:a16="http://schemas.microsoft.com/office/drawing/2014/main" id="{BF09850D-CF95-4097-B8B7-0BEC83641BEA}"/>
                </a:ext>
              </a:extLst>
            </p:cNvPr>
            <p:cNvSpPr/>
            <p:nvPr/>
          </p:nvSpPr>
          <p:spPr>
            <a:xfrm>
              <a:off x="5074790" y="170390"/>
              <a:ext cx="3096785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CBFADF0-7E30-4C8A-BA0B-84D95B8D83C3}"/>
                </a:ext>
              </a:extLst>
            </p:cNvPr>
            <p:cNvSpPr/>
            <p:nvPr/>
          </p:nvSpPr>
          <p:spPr>
            <a:xfrm>
              <a:off x="5499804" y="1496071"/>
              <a:ext cx="2095318" cy="7166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600"/>
            </a:p>
          </p:txBody>
        </p:sp>
      </p:grpSp>
      <p:sp>
        <p:nvSpPr>
          <p:cNvPr id="23" name="矢印: 下 22">
            <a:extLst>
              <a:ext uri="{FF2B5EF4-FFF2-40B4-BE49-F238E27FC236}">
                <a16:creationId xmlns:a16="http://schemas.microsoft.com/office/drawing/2014/main" id="{BB7B02C8-8FD7-424B-9A61-FEDC71A9FC59}"/>
              </a:ext>
            </a:extLst>
          </p:cNvPr>
          <p:cNvSpPr/>
          <p:nvPr/>
        </p:nvSpPr>
        <p:spPr>
          <a:xfrm rot="15562719">
            <a:off x="3936998" y="1539196"/>
            <a:ext cx="640387" cy="2493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E986165A-D89A-4956-BA6D-67ACD71D8A47}"/>
              </a:ext>
            </a:extLst>
          </p:cNvPr>
          <p:cNvSpPr/>
          <p:nvPr/>
        </p:nvSpPr>
        <p:spPr>
          <a:xfrm>
            <a:off x="2661396" y="1062344"/>
            <a:ext cx="2487549" cy="1200329"/>
          </a:xfrm>
          <a:prstGeom prst="wedgeRectCallout">
            <a:avLst>
              <a:gd name="adj1" fmla="val -65536"/>
              <a:gd name="adj2" fmla="val 4579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By Research Output</a:t>
            </a:r>
            <a:r>
              <a:rPr kumimoji="1" lang="ja-JP" altLang="en-US" dirty="0">
                <a:solidFill>
                  <a:schemeClr val="tx1"/>
                </a:solidFill>
              </a:rPr>
              <a:t>」の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Document Type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30B1262F-7A13-42BB-8CFA-E632303A4E5F}"/>
              </a:ext>
            </a:extLst>
          </p:cNvPr>
          <p:cNvSpPr/>
          <p:nvPr/>
        </p:nvSpPr>
        <p:spPr>
          <a:xfrm>
            <a:off x="7873290" y="1142556"/>
            <a:ext cx="1854155" cy="646331"/>
          </a:xfrm>
          <a:prstGeom prst="wedgeRectCallout">
            <a:avLst>
              <a:gd name="adj1" fmla="val -61114"/>
              <a:gd name="adj2" fmla="val 81665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現れた入力域をクリック</a:t>
            </a:r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A818C01D-039E-4C68-A998-BD45FB95ED66}"/>
              </a:ext>
            </a:extLst>
          </p:cNvPr>
          <p:cNvSpPr/>
          <p:nvPr/>
        </p:nvSpPr>
        <p:spPr>
          <a:xfrm>
            <a:off x="7885063" y="3460286"/>
            <a:ext cx="1854155" cy="1200329"/>
          </a:xfrm>
          <a:prstGeom prst="wedgeRectCallout">
            <a:avLst>
              <a:gd name="adj1" fmla="val -57088"/>
              <a:gd name="adj2" fmla="val 10348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プルダウンから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Article</a:t>
            </a:r>
            <a:r>
              <a:rPr kumimoji="1" lang="ja-JP" altLang="en-US" dirty="0">
                <a:solidFill>
                  <a:schemeClr val="tx1"/>
                </a:solidFill>
              </a:rPr>
              <a:t>」と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Review</a:t>
            </a:r>
            <a:r>
              <a:rPr kumimoji="1" lang="ja-JP" altLang="en-US" dirty="0">
                <a:solidFill>
                  <a:schemeClr val="tx1"/>
                </a:solidFill>
              </a:rPr>
              <a:t>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1</a:t>
            </a:r>
            <a:r>
              <a:rPr kumimoji="1" lang="ja-JP" altLang="en-US" dirty="0" err="1">
                <a:solidFill>
                  <a:schemeClr val="tx1"/>
                </a:solidFill>
              </a:rPr>
              <a:t>つずつ</a:t>
            </a:r>
            <a:r>
              <a:rPr kumimoji="1" lang="ja-JP" altLang="en-US" dirty="0">
                <a:solidFill>
                  <a:schemeClr val="tx1"/>
                </a:solidFill>
              </a:rPr>
              <a:t>選択</a:t>
            </a:r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A11A9B99-A105-4A45-B601-3257FEC61E59}"/>
              </a:ext>
            </a:extLst>
          </p:cNvPr>
          <p:cNvSpPr/>
          <p:nvPr/>
        </p:nvSpPr>
        <p:spPr>
          <a:xfrm>
            <a:off x="6302988" y="2810408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1E7E19-E252-4002-BA14-D7696BF011D5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他大学と比較する</a:t>
            </a:r>
          </a:p>
        </p:txBody>
      </p:sp>
      <p:sp>
        <p:nvSpPr>
          <p:cNvPr id="34" name="矢印: 下 33">
            <a:extLst>
              <a:ext uri="{FF2B5EF4-FFF2-40B4-BE49-F238E27FC236}">
                <a16:creationId xmlns:a16="http://schemas.microsoft.com/office/drawing/2014/main" id="{99038E91-7FCD-4B94-A610-3F658C87028A}"/>
              </a:ext>
            </a:extLst>
          </p:cNvPr>
          <p:cNvSpPr/>
          <p:nvPr/>
        </p:nvSpPr>
        <p:spPr>
          <a:xfrm rot="5400000">
            <a:off x="4605383" y="4471811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9A4C9E9-5EFB-49ED-A828-61AD14D0BA48}"/>
              </a:ext>
            </a:extLst>
          </p:cNvPr>
          <p:cNvSpPr/>
          <p:nvPr/>
        </p:nvSpPr>
        <p:spPr>
          <a:xfrm>
            <a:off x="2070880" y="4775678"/>
            <a:ext cx="1847977" cy="3686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C83A59D9-3A42-4EBE-A5CC-B8A78618AC2C}"/>
              </a:ext>
            </a:extLst>
          </p:cNvPr>
          <p:cNvSpPr/>
          <p:nvPr/>
        </p:nvSpPr>
        <p:spPr>
          <a:xfrm>
            <a:off x="84931" y="4695366"/>
            <a:ext cx="1854155" cy="646331"/>
          </a:xfrm>
          <a:prstGeom prst="wedgeRectCallout">
            <a:avLst>
              <a:gd name="adj1" fmla="val 57144"/>
              <a:gd name="adj2" fmla="val -928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選択したものがセットされた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CE08C9A4-539D-4E2D-9C2C-F9CA8F487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344" y="5972587"/>
            <a:ext cx="2905125" cy="666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矢印: 下 40">
            <a:extLst>
              <a:ext uri="{FF2B5EF4-FFF2-40B4-BE49-F238E27FC236}">
                <a16:creationId xmlns:a16="http://schemas.microsoft.com/office/drawing/2014/main" id="{04145031-5979-4FCB-B555-0701FEB7D9CD}"/>
              </a:ext>
            </a:extLst>
          </p:cNvPr>
          <p:cNvSpPr/>
          <p:nvPr/>
        </p:nvSpPr>
        <p:spPr>
          <a:xfrm>
            <a:off x="2661396" y="5290830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2" name="吹き出し: 四角形 41">
            <a:extLst>
              <a:ext uri="{FF2B5EF4-FFF2-40B4-BE49-F238E27FC236}">
                <a16:creationId xmlns:a16="http://schemas.microsoft.com/office/drawing/2014/main" id="{947DF73B-E643-4C91-AEF3-8125195EA48B}"/>
              </a:ext>
            </a:extLst>
          </p:cNvPr>
          <p:cNvSpPr/>
          <p:nvPr/>
        </p:nvSpPr>
        <p:spPr>
          <a:xfrm>
            <a:off x="5148945" y="5839117"/>
            <a:ext cx="2070743" cy="923330"/>
          </a:xfrm>
          <a:prstGeom prst="wedgeRectCallout">
            <a:avLst>
              <a:gd name="adj1" fmla="val -90199"/>
              <a:gd name="adj2" fmla="val 183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最後に必ず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Update Results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8A53F85-78DF-42B5-BA64-34A5B14A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77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52FF84-379C-4F3E-9315-73914B709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424184"/>
            <a:ext cx="9048750" cy="4905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1E7E19-E252-4002-BA14-D7696BF011D5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他大学と比較する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869325-717D-41C3-AE67-35CCD901DF86}"/>
              </a:ext>
            </a:extLst>
          </p:cNvPr>
          <p:cNvSpPr/>
          <p:nvPr/>
        </p:nvSpPr>
        <p:spPr>
          <a:xfrm>
            <a:off x="428625" y="954257"/>
            <a:ext cx="1721191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結果表示エリア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5743AAF-6AD1-4376-A37C-1402A387C8D3}"/>
              </a:ext>
            </a:extLst>
          </p:cNvPr>
          <p:cNvSpPr/>
          <p:nvPr/>
        </p:nvSpPr>
        <p:spPr>
          <a:xfrm>
            <a:off x="575698" y="1842793"/>
            <a:ext cx="329371" cy="419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2652065" y="1069991"/>
            <a:ext cx="2815673" cy="1600438"/>
          </a:xfrm>
          <a:prstGeom prst="wedgeRectCallout">
            <a:avLst>
              <a:gd name="adj1" fmla="val -107278"/>
              <a:gd name="adj2" fmla="val 1416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 この表に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Top10%</a:t>
            </a:r>
            <a:r>
              <a:rPr kumimoji="1" lang="ja-JP" altLang="en-US" dirty="0">
                <a:solidFill>
                  <a:schemeClr val="tx1"/>
                </a:solidFill>
              </a:rPr>
              <a:t>論文数の割合」を追加する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歯車マークを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4644ECEB-5660-4F40-87A4-969E69A45CE1}"/>
              </a:ext>
            </a:extLst>
          </p:cNvPr>
          <p:cNvSpPr/>
          <p:nvPr/>
        </p:nvSpPr>
        <p:spPr>
          <a:xfrm>
            <a:off x="4632806" y="6034838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0C71895-3E3B-4F9E-BF24-5E0BCE38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783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7E1513B-8EEA-460D-9DFE-25C9401BD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066"/>
          <a:stretch/>
        </p:blipFill>
        <p:spPr>
          <a:xfrm>
            <a:off x="793105" y="1052355"/>
            <a:ext cx="8406978" cy="2376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1E7E19-E252-4002-BA14-D7696BF011D5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他大学と比較する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5743AAF-6AD1-4376-A37C-1402A387C8D3}"/>
              </a:ext>
            </a:extLst>
          </p:cNvPr>
          <p:cNvSpPr/>
          <p:nvPr/>
        </p:nvSpPr>
        <p:spPr>
          <a:xfrm>
            <a:off x="5431504" y="1661405"/>
            <a:ext cx="3553876" cy="419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2102968" y="1548179"/>
            <a:ext cx="2323321" cy="646331"/>
          </a:xfrm>
          <a:prstGeom prst="wedgeRectCallout">
            <a:avLst>
              <a:gd name="adj1" fmla="val 88838"/>
              <a:gd name="adj2" fmla="val 1128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Browse Indicators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8" name="小波 7">
            <a:extLst>
              <a:ext uri="{FF2B5EF4-FFF2-40B4-BE49-F238E27FC236}">
                <a16:creationId xmlns:a16="http://schemas.microsoft.com/office/drawing/2014/main" id="{28FDDF4E-BCC4-4809-90CE-4FAED517BF89}"/>
              </a:ext>
            </a:extLst>
          </p:cNvPr>
          <p:cNvSpPr/>
          <p:nvPr/>
        </p:nvSpPr>
        <p:spPr>
          <a:xfrm>
            <a:off x="705917" y="3090955"/>
            <a:ext cx="8662018" cy="83387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4DD1E3F-25D6-446B-98A3-C7FB1589C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340"/>
          <a:stretch/>
        </p:blipFill>
        <p:spPr>
          <a:xfrm>
            <a:off x="793105" y="3694695"/>
            <a:ext cx="8396288" cy="21929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小波 9">
            <a:extLst>
              <a:ext uri="{FF2B5EF4-FFF2-40B4-BE49-F238E27FC236}">
                <a16:creationId xmlns:a16="http://schemas.microsoft.com/office/drawing/2014/main" id="{5B6791C0-0D64-483E-A7EF-6F6BE54988A2}"/>
              </a:ext>
            </a:extLst>
          </p:cNvPr>
          <p:cNvSpPr/>
          <p:nvPr/>
        </p:nvSpPr>
        <p:spPr>
          <a:xfrm>
            <a:off x="716607" y="5546490"/>
            <a:ext cx="8662018" cy="83387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E42D2F7-C3EB-469F-BF76-C4AD3787A66E}"/>
              </a:ext>
            </a:extLst>
          </p:cNvPr>
          <p:cNvSpPr/>
          <p:nvPr/>
        </p:nvSpPr>
        <p:spPr>
          <a:xfrm>
            <a:off x="1011904" y="4880538"/>
            <a:ext cx="3553876" cy="419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142FE1D4-6BC3-4ACD-80B7-F4E65FB1C333}"/>
              </a:ext>
            </a:extLst>
          </p:cNvPr>
          <p:cNvSpPr/>
          <p:nvPr/>
        </p:nvSpPr>
        <p:spPr>
          <a:xfrm>
            <a:off x="5847797" y="4654087"/>
            <a:ext cx="1772729" cy="646331"/>
          </a:xfrm>
          <a:prstGeom prst="wedgeRectCallout">
            <a:avLst>
              <a:gd name="adj1" fmla="val -115842"/>
              <a:gd name="adj2" fmla="val 1880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Productivity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E78C81CB-C773-49E3-8C8F-74188E8A1485}"/>
              </a:ext>
            </a:extLst>
          </p:cNvPr>
          <p:cNvSpPr/>
          <p:nvPr/>
        </p:nvSpPr>
        <p:spPr>
          <a:xfrm>
            <a:off x="4632806" y="3180055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C3335DBA-2644-4221-BF10-FAE6626BDEE7}"/>
              </a:ext>
            </a:extLst>
          </p:cNvPr>
          <p:cNvSpPr/>
          <p:nvPr/>
        </p:nvSpPr>
        <p:spPr>
          <a:xfrm>
            <a:off x="4632806" y="5573066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96A413F-595D-4CEC-BECD-55FCA1FF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52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15788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1.</a:t>
            </a:r>
            <a:r>
              <a:rPr kumimoji="1" lang="ja-JP" altLang="en-US" sz="2600" dirty="0"/>
              <a:t>　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（インサイツ）とは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2.</a:t>
            </a:r>
            <a:r>
              <a:rPr kumimoji="1" lang="ja-JP" altLang="en-US" sz="2600" dirty="0"/>
              <a:t>　ユーザ登録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基本的な操作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他大学と比較する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6.</a:t>
            </a:r>
            <a:r>
              <a:rPr kumimoji="1" lang="ja-JP" altLang="en-US" sz="2600" dirty="0"/>
              <a:t>　部局の業績を把握する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  <a:endParaRPr kumimoji="1" lang="en-US" altLang="ja-JP" sz="2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811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C862919-CA50-42E1-BC6C-1DA81E3D1981}"/>
              </a:ext>
            </a:extLst>
          </p:cNvPr>
          <p:cNvGrpSpPr/>
          <p:nvPr/>
        </p:nvGrpSpPr>
        <p:grpSpPr>
          <a:xfrm>
            <a:off x="58759" y="3060440"/>
            <a:ext cx="8769360" cy="3806661"/>
            <a:chOff x="58759" y="3060440"/>
            <a:chExt cx="8769360" cy="3806661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61B85FD-2489-4B8B-AAB2-5B2F192F1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136" b="34474"/>
            <a:stretch/>
          </p:blipFill>
          <p:spPr>
            <a:xfrm>
              <a:off x="270587" y="3833635"/>
              <a:ext cx="6299105" cy="27911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小波 14">
              <a:extLst>
                <a:ext uri="{FF2B5EF4-FFF2-40B4-BE49-F238E27FC236}">
                  <a16:creationId xmlns:a16="http://schemas.microsoft.com/office/drawing/2014/main" id="{F46B2847-4124-46D7-8A33-EEEFA353F8DD}"/>
                </a:ext>
              </a:extLst>
            </p:cNvPr>
            <p:cNvSpPr/>
            <p:nvPr/>
          </p:nvSpPr>
          <p:spPr>
            <a:xfrm rot="5400000">
              <a:off x="-1306454" y="4425653"/>
              <a:ext cx="3564295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小波 9">
              <a:extLst>
                <a:ext uri="{FF2B5EF4-FFF2-40B4-BE49-F238E27FC236}">
                  <a16:creationId xmlns:a16="http://schemas.microsoft.com/office/drawing/2014/main" id="{5B6791C0-0D64-483E-A7EF-6F6BE54988A2}"/>
                </a:ext>
              </a:extLst>
            </p:cNvPr>
            <p:cNvSpPr/>
            <p:nvPr/>
          </p:nvSpPr>
          <p:spPr>
            <a:xfrm>
              <a:off x="166101" y="6033231"/>
              <a:ext cx="8662018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0B17A161-3D43-47B4-9EE5-4E2623EB1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797"/>
          <a:stretch/>
        </p:blipFill>
        <p:spPr>
          <a:xfrm>
            <a:off x="758136" y="1659448"/>
            <a:ext cx="8396288" cy="1859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1E7E19-E252-4002-BA14-D7696BF011D5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他大学と比較する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5743AAF-6AD1-4376-A37C-1402A387C8D3}"/>
              </a:ext>
            </a:extLst>
          </p:cNvPr>
          <p:cNvSpPr/>
          <p:nvPr/>
        </p:nvSpPr>
        <p:spPr>
          <a:xfrm>
            <a:off x="7987004" y="2379868"/>
            <a:ext cx="774441" cy="419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8" name="小波 7">
            <a:extLst>
              <a:ext uri="{FF2B5EF4-FFF2-40B4-BE49-F238E27FC236}">
                <a16:creationId xmlns:a16="http://schemas.microsoft.com/office/drawing/2014/main" id="{28FDDF4E-BCC4-4809-90CE-4FAED517BF89}"/>
              </a:ext>
            </a:extLst>
          </p:cNvPr>
          <p:cNvSpPr/>
          <p:nvPr/>
        </p:nvSpPr>
        <p:spPr>
          <a:xfrm>
            <a:off x="705917" y="1019544"/>
            <a:ext cx="8662018" cy="83387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E42D2F7-C3EB-469F-BF76-C4AD3787A66E}"/>
              </a:ext>
            </a:extLst>
          </p:cNvPr>
          <p:cNvSpPr/>
          <p:nvPr/>
        </p:nvSpPr>
        <p:spPr>
          <a:xfrm>
            <a:off x="7429705" y="2915653"/>
            <a:ext cx="1583666" cy="419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142FE1D4-6BC3-4ACD-80B7-F4E65FB1C333}"/>
              </a:ext>
            </a:extLst>
          </p:cNvPr>
          <p:cNvSpPr/>
          <p:nvPr/>
        </p:nvSpPr>
        <p:spPr>
          <a:xfrm>
            <a:off x="5047616" y="2505670"/>
            <a:ext cx="1338828" cy="923330"/>
          </a:xfrm>
          <a:prstGeom prst="wedgeRectCallout">
            <a:avLst>
              <a:gd name="adj1" fmla="val 122506"/>
              <a:gd name="adj2" fmla="val 1880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最後に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Done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3336308" y="1024270"/>
            <a:ext cx="3233385" cy="646331"/>
          </a:xfrm>
          <a:prstGeom prst="wedgeRectCallout">
            <a:avLst>
              <a:gd name="adj1" fmla="val 89415"/>
              <a:gd name="adj2" fmla="val 15853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% Documents in Top 10%</a:t>
            </a:r>
            <a:r>
              <a:rPr kumimoji="1" lang="ja-JP" altLang="en-US" dirty="0">
                <a:solidFill>
                  <a:schemeClr val="tx1"/>
                </a:solidFill>
              </a:rPr>
              <a:t>」の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Add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」をクリックし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9EFBDD0-A99A-492B-96DA-395F4FF14AB2}"/>
              </a:ext>
            </a:extLst>
          </p:cNvPr>
          <p:cNvSpPr/>
          <p:nvPr/>
        </p:nvSpPr>
        <p:spPr>
          <a:xfrm>
            <a:off x="5581729" y="3886176"/>
            <a:ext cx="833872" cy="247730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9AC92C18-90EF-45ED-96CC-6660A4831E7D}"/>
              </a:ext>
            </a:extLst>
          </p:cNvPr>
          <p:cNvSpPr/>
          <p:nvPr/>
        </p:nvSpPr>
        <p:spPr>
          <a:xfrm>
            <a:off x="7005919" y="5150091"/>
            <a:ext cx="1338828" cy="646331"/>
          </a:xfrm>
          <a:prstGeom prst="wedgeRectCallout">
            <a:avLst>
              <a:gd name="adj1" fmla="val -85725"/>
              <a:gd name="adj2" fmla="val -7569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項目が追加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された</a:t>
            </a:r>
          </a:p>
        </p:txBody>
      </p:sp>
      <p:sp>
        <p:nvSpPr>
          <p:cNvPr id="20" name="矢印: 上向き折線 19">
            <a:extLst>
              <a:ext uri="{FF2B5EF4-FFF2-40B4-BE49-F238E27FC236}">
                <a16:creationId xmlns:a16="http://schemas.microsoft.com/office/drawing/2014/main" id="{749BC89D-7898-4658-99A8-F1AB0427D42C}"/>
              </a:ext>
            </a:extLst>
          </p:cNvPr>
          <p:cNvSpPr/>
          <p:nvPr/>
        </p:nvSpPr>
        <p:spPr>
          <a:xfrm rot="16200000" flipH="1">
            <a:off x="6902622" y="3445156"/>
            <a:ext cx="592126" cy="9532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B5BD182-B2A7-4255-98C3-51E779A07962}"/>
              </a:ext>
            </a:extLst>
          </p:cNvPr>
          <p:cNvSpPr/>
          <p:nvPr/>
        </p:nvSpPr>
        <p:spPr>
          <a:xfrm>
            <a:off x="1025811" y="2379868"/>
            <a:ext cx="1829356" cy="3738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89740AD-6F18-4499-845F-4152B231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902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15788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1.</a:t>
            </a:r>
            <a:r>
              <a:rPr kumimoji="1" lang="ja-JP" altLang="en-US" sz="2600" dirty="0"/>
              <a:t>　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（インサイツ）とは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2.</a:t>
            </a:r>
            <a:r>
              <a:rPr kumimoji="1" lang="ja-JP" altLang="en-US" sz="2600" dirty="0"/>
              <a:t>　ユーザ登録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基本的な操作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他大学と比較する</a:t>
            </a:r>
            <a:endParaRPr kumimoji="1" lang="en-US" altLang="ja-JP" sz="2600" dirty="0"/>
          </a:p>
          <a:p>
            <a:r>
              <a:rPr kumimoji="1" lang="ja-JP" altLang="en-US" sz="2600" dirty="0">
                <a:solidFill>
                  <a:srgbClr val="C00000"/>
                </a:solidFill>
              </a:rPr>
              <a:t>　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5.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　研究者の業績を把握する</a:t>
            </a:r>
            <a:endParaRPr kumimoji="1" lang="en-US" altLang="ja-JP" sz="2600" u="sng" dirty="0">
              <a:solidFill>
                <a:srgbClr val="C00000"/>
              </a:solidFill>
            </a:endParaRPr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6.</a:t>
            </a:r>
            <a:r>
              <a:rPr kumimoji="1" lang="ja-JP" altLang="en-US" sz="2600" dirty="0"/>
              <a:t>　部局の業績を把握する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  <a:endParaRPr kumimoji="1" lang="en-US" altLang="ja-JP" sz="2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474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1E7E19-E252-4002-BA14-D7696BF011D5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B9CA8A-56B1-40A5-8A59-0E04BBEFEF98}"/>
              </a:ext>
            </a:extLst>
          </p:cNvPr>
          <p:cNvSpPr txBox="1"/>
          <p:nvPr/>
        </p:nvSpPr>
        <p:spPr>
          <a:xfrm>
            <a:off x="803988" y="1195564"/>
            <a:ext cx="81578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　研究者の業績を調査する際は、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以下の事項に注意</a:t>
            </a:r>
            <a:r>
              <a:rPr kumimoji="1" lang="ja-JP" altLang="en-US" sz="2600" dirty="0"/>
              <a:t>する必要がある。</a:t>
            </a:r>
            <a:endParaRPr kumimoji="1" lang="en-US" altLang="ja-JP" sz="2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E9CE99-1610-4034-9D28-5BAD4560ABAE}"/>
              </a:ext>
            </a:extLst>
          </p:cNvPr>
          <p:cNvSpPr txBox="1"/>
          <p:nvPr/>
        </p:nvSpPr>
        <p:spPr>
          <a:xfrm>
            <a:off x="1222310" y="2206380"/>
            <a:ext cx="7576457" cy="41828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" bIns="90000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2600" u="sng" dirty="0">
                <a:solidFill>
                  <a:srgbClr val="C00000"/>
                </a:solidFill>
              </a:rPr>
              <a:t>同姓同名</a:t>
            </a:r>
            <a:r>
              <a:rPr kumimoji="1" lang="ja-JP" altLang="en-US" sz="2600" dirty="0"/>
              <a:t>の研究者が存在する</a:t>
            </a:r>
            <a:endParaRPr kumimoji="1" lang="en-US" altLang="ja-JP" sz="26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600" dirty="0"/>
              <a:t>同一の研究者であっても、改姓等や、掲載雑誌による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表記の違いが存在</a:t>
            </a:r>
            <a:r>
              <a:rPr kumimoji="1" lang="ja-JP" altLang="en-US" sz="2600" dirty="0"/>
              <a:t>する</a:t>
            </a:r>
            <a:endParaRPr kumimoji="1" lang="en-US" altLang="ja-JP" sz="2600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（及び</a:t>
            </a:r>
            <a:r>
              <a:rPr kumimoji="1" lang="en-US" altLang="ja-JP" sz="2600" dirty="0"/>
              <a:t>Web of Science</a:t>
            </a:r>
            <a:r>
              <a:rPr kumimoji="1" lang="ja-JP" altLang="en-US" sz="2600" dirty="0"/>
              <a:t>）の場合、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著者のフルネーム</a:t>
            </a:r>
            <a:r>
              <a:rPr kumimoji="1" lang="ja-JP" altLang="en-US" sz="2600" dirty="0"/>
              <a:t>が入力されているのは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2008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年以降の論文データ</a:t>
            </a:r>
            <a:r>
              <a:rPr kumimoji="1" lang="ja-JP" altLang="en-US" sz="2600" dirty="0"/>
              <a:t>に限られている（それ以前のデータは、姓＋名のイニシャル）</a:t>
            </a:r>
            <a:endParaRPr kumimoji="1" lang="en-US" altLang="ja-JP" sz="2600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600" dirty="0"/>
              <a:t>2008</a:t>
            </a:r>
            <a:r>
              <a:rPr kumimoji="1" lang="ja-JP" altLang="en-US" sz="2600" dirty="0"/>
              <a:t>年以降の論文データであっても、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掲載雑誌によっては、姓＋名のイニシャル</a:t>
            </a:r>
            <a:r>
              <a:rPr kumimoji="1" lang="ja-JP" altLang="en-US" sz="2600" dirty="0"/>
              <a:t>となっている</a:t>
            </a:r>
            <a:endParaRPr kumimoji="1" lang="en-US" altLang="ja-JP" sz="26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D3983B2-B5D5-40AF-96FF-D62333A0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303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1E7E19-E252-4002-BA14-D7696BF011D5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0D82C7-6167-4C65-9BB3-366EDE5B529D}"/>
              </a:ext>
            </a:extLst>
          </p:cNvPr>
          <p:cNvSpPr txBox="1"/>
          <p:nvPr/>
        </p:nvSpPr>
        <p:spPr>
          <a:xfrm>
            <a:off x="1222310" y="1319971"/>
            <a:ext cx="7576457" cy="25824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" bIns="90000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kumimoji="1" lang="ja-JP" altLang="en-US" sz="2600" u="sng" dirty="0">
                <a:solidFill>
                  <a:srgbClr val="C00000"/>
                </a:solidFill>
              </a:rPr>
              <a:t>研究者を一意に識別する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ID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（以下、研究者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ID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という）</a:t>
            </a:r>
            <a:r>
              <a:rPr kumimoji="1" lang="ja-JP" altLang="en-US" sz="2600" dirty="0"/>
              <a:t>として、</a:t>
            </a:r>
            <a:r>
              <a:rPr kumimoji="1" lang="en-US" altLang="ja-JP" sz="2600" dirty="0"/>
              <a:t> Web of Science </a:t>
            </a:r>
            <a:r>
              <a:rPr kumimoji="1" lang="en-US" altLang="ja-JP" sz="2600" u="sng" dirty="0" err="1">
                <a:solidFill>
                  <a:srgbClr val="C00000"/>
                </a:solidFill>
              </a:rPr>
              <a:t>ResearcherID</a:t>
            </a:r>
            <a:r>
              <a:rPr kumimoji="1" lang="ja-JP" altLang="en-US" sz="2600" dirty="0" err="1"/>
              <a:t>、</a:t>
            </a:r>
            <a:r>
              <a:rPr kumimoji="1" lang="ja-JP" altLang="en-US" sz="2600" dirty="0"/>
              <a:t> 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ORCID </a:t>
            </a:r>
            <a:r>
              <a:rPr kumimoji="1" lang="en-US" altLang="ja-JP" sz="2600" u="sng" dirty="0" err="1">
                <a:solidFill>
                  <a:srgbClr val="C00000"/>
                </a:solidFill>
              </a:rPr>
              <a:t>iD</a:t>
            </a:r>
            <a:r>
              <a:rPr kumimoji="1" lang="ja-JP" altLang="en-US" sz="2600" dirty="0"/>
              <a:t>（オーキッド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）があり、そのいずれかを取得している研究者であれば、業績を把握するのは容易。</a:t>
            </a:r>
            <a:br>
              <a:rPr kumimoji="1" lang="en-US" altLang="ja-JP" sz="2600" dirty="0"/>
            </a:br>
            <a:r>
              <a:rPr kumimoji="1" lang="ja-JP" altLang="en-US" sz="2600" dirty="0"/>
              <a:t>ただし、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研究者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ID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を取得していない方も多い</a:t>
            </a:r>
            <a:endParaRPr kumimoji="1" lang="en-US" altLang="ja-JP" sz="2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B0B395-B77A-4264-94ED-8694AE4B8F02}"/>
              </a:ext>
            </a:extLst>
          </p:cNvPr>
          <p:cNvSpPr txBox="1"/>
          <p:nvPr/>
        </p:nvSpPr>
        <p:spPr>
          <a:xfrm>
            <a:off x="1222310" y="4952694"/>
            <a:ext cx="7576457" cy="9819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90000" bIns="90000" rtlCol="0">
            <a:spAutoFit/>
          </a:bodyPr>
          <a:lstStyle/>
          <a:p>
            <a:r>
              <a:rPr kumimoji="1" lang="ja-JP" altLang="en-US" sz="2600" dirty="0"/>
              <a:t>まず始めに、その研究者が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研究者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ID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を取得しているかどうか調べる</a:t>
            </a:r>
            <a:r>
              <a:rPr kumimoji="1" lang="ja-JP" altLang="en-US" sz="2600" dirty="0"/>
              <a:t>必要がある</a:t>
            </a:r>
            <a:endParaRPr kumimoji="1" lang="en-US" altLang="ja-JP" sz="2600" dirty="0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D4F66A5F-F972-49DA-9DBC-17AA635EC72B}"/>
              </a:ext>
            </a:extLst>
          </p:cNvPr>
          <p:cNvSpPr/>
          <p:nvPr/>
        </p:nvSpPr>
        <p:spPr>
          <a:xfrm>
            <a:off x="4690345" y="4175514"/>
            <a:ext cx="640387" cy="72665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F2E8F6-F89A-4269-9A8A-D6B3F5A8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728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307D3DE-4151-4F2F-B452-8771CAAE2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45"/>
          <a:stretch/>
        </p:blipFill>
        <p:spPr>
          <a:xfrm>
            <a:off x="2542902" y="1987060"/>
            <a:ext cx="2490216" cy="44230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56046F0-FA7C-45E1-A89C-56FF2E8F3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9" y="1443137"/>
            <a:ext cx="116586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08411BC-54BB-4AED-B918-9BB7DAA6547A}"/>
              </a:ext>
            </a:extLst>
          </p:cNvPr>
          <p:cNvSpPr/>
          <p:nvPr/>
        </p:nvSpPr>
        <p:spPr>
          <a:xfrm>
            <a:off x="1078166" y="1517779"/>
            <a:ext cx="1002561" cy="1296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1" name="矢印: 上向き折線 10">
            <a:extLst>
              <a:ext uri="{FF2B5EF4-FFF2-40B4-BE49-F238E27FC236}">
                <a16:creationId xmlns:a16="http://schemas.microsoft.com/office/drawing/2014/main" id="{A79D759A-6559-4F7E-955F-1BED5673EF70}"/>
              </a:ext>
            </a:extLst>
          </p:cNvPr>
          <p:cNvSpPr/>
          <p:nvPr/>
        </p:nvSpPr>
        <p:spPr>
          <a:xfrm rot="5400000">
            <a:off x="1662691" y="2718133"/>
            <a:ext cx="592126" cy="9532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869325-717D-41C3-AE67-35CCD901DF86}"/>
              </a:ext>
            </a:extLst>
          </p:cNvPr>
          <p:cNvSpPr/>
          <p:nvPr/>
        </p:nvSpPr>
        <p:spPr>
          <a:xfrm>
            <a:off x="2517804" y="1523972"/>
            <a:ext cx="2170991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条件設定フィルター</a:t>
            </a:r>
          </a:p>
        </p:txBody>
      </p:sp>
      <p:sp>
        <p:nvSpPr>
          <p:cNvPr id="17" name="小波 16">
            <a:extLst>
              <a:ext uri="{FF2B5EF4-FFF2-40B4-BE49-F238E27FC236}">
                <a16:creationId xmlns:a16="http://schemas.microsoft.com/office/drawing/2014/main" id="{2F857763-C186-49FF-8DAE-D2772E4CAF14}"/>
              </a:ext>
            </a:extLst>
          </p:cNvPr>
          <p:cNvSpPr/>
          <p:nvPr/>
        </p:nvSpPr>
        <p:spPr>
          <a:xfrm>
            <a:off x="2337102" y="6024129"/>
            <a:ext cx="2929812" cy="833870"/>
          </a:xfrm>
          <a:prstGeom prst="doubleWav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A15ADBE-B186-4E35-8D36-C377D620EFEA}"/>
              </a:ext>
            </a:extLst>
          </p:cNvPr>
          <p:cNvSpPr/>
          <p:nvPr/>
        </p:nvSpPr>
        <p:spPr>
          <a:xfrm>
            <a:off x="4037356" y="4771383"/>
            <a:ext cx="879874" cy="202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AE7B7183-12E4-4D14-80F3-CEDBC780B765}"/>
              </a:ext>
            </a:extLst>
          </p:cNvPr>
          <p:cNvSpPr/>
          <p:nvPr/>
        </p:nvSpPr>
        <p:spPr>
          <a:xfrm>
            <a:off x="5485961" y="2186138"/>
            <a:ext cx="2118488" cy="1200329"/>
          </a:xfrm>
          <a:prstGeom prst="wedgeRectCallout">
            <a:avLst>
              <a:gd name="adj1" fmla="val -73757"/>
              <a:gd name="adj2" fmla="val 15982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以前の条件設定をクリアするため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Clear Filters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B8BC15-BC86-453F-A8A0-F8A8381B9E90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1785C69-93E0-4AF9-8B3A-EE7271166741}"/>
              </a:ext>
            </a:extLst>
          </p:cNvPr>
          <p:cNvSpPr txBox="1"/>
          <p:nvPr/>
        </p:nvSpPr>
        <p:spPr>
          <a:xfrm>
            <a:off x="320357" y="989786"/>
            <a:ext cx="8953092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事例）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大隅良典</a:t>
            </a:r>
            <a:r>
              <a:rPr kumimoji="1" lang="ja-JP" altLang="en-US" sz="2000" dirty="0"/>
              <a:t>氏（</a:t>
            </a:r>
            <a:r>
              <a:rPr kumimoji="1" lang="en-US" altLang="ja-JP" dirty="0"/>
              <a:t>2016</a:t>
            </a:r>
            <a:r>
              <a:rPr kumimoji="1" lang="ja-JP" altLang="en-US" dirty="0"/>
              <a:t>年ノーベル生理学・医学賞受賞者</a:t>
            </a:r>
            <a:r>
              <a:rPr kumimoji="1" lang="ja-JP" altLang="en-US" sz="2000" dirty="0"/>
              <a:t>）の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研究者</a:t>
            </a:r>
            <a:r>
              <a:rPr kumimoji="1" lang="en-US" altLang="ja-JP" sz="2000" u="sng" dirty="0">
                <a:solidFill>
                  <a:srgbClr val="C00000"/>
                </a:solidFill>
              </a:rPr>
              <a:t>ID</a:t>
            </a:r>
            <a:r>
              <a:rPr kumimoji="1" lang="ja-JP" altLang="en-US" sz="2000" dirty="0"/>
              <a:t>を調べる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988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483C4B1C-D9DA-4D27-9014-6EF81A31361C}"/>
              </a:ext>
            </a:extLst>
          </p:cNvPr>
          <p:cNvGrpSpPr/>
          <p:nvPr/>
        </p:nvGrpSpPr>
        <p:grpSpPr>
          <a:xfrm>
            <a:off x="1018606" y="2620737"/>
            <a:ext cx="3009556" cy="3323874"/>
            <a:chOff x="1541121" y="3479153"/>
            <a:chExt cx="3009556" cy="3323874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874D3E16-5561-447B-AF53-29824BC80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5227" y="3661905"/>
              <a:ext cx="2905125" cy="2914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1" name="小波 30">
              <a:extLst>
                <a:ext uri="{FF2B5EF4-FFF2-40B4-BE49-F238E27FC236}">
                  <a16:creationId xmlns:a16="http://schemas.microsoft.com/office/drawing/2014/main" id="{EE7060B9-8A0F-42BE-BB8B-32FA5CD73A00}"/>
                </a:ext>
              </a:extLst>
            </p:cNvPr>
            <p:cNvSpPr/>
            <p:nvPr/>
          </p:nvSpPr>
          <p:spPr>
            <a:xfrm>
              <a:off x="1541122" y="3479153"/>
              <a:ext cx="3009555" cy="1153378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小波 31">
              <a:extLst>
                <a:ext uri="{FF2B5EF4-FFF2-40B4-BE49-F238E27FC236}">
                  <a16:creationId xmlns:a16="http://schemas.microsoft.com/office/drawing/2014/main" id="{7676DE31-A8B1-417E-B17E-C499C162183E}"/>
                </a:ext>
              </a:extLst>
            </p:cNvPr>
            <p:cNvSpPr/>
            <p:nvPr/>
          </p:nvSpPr>
          <p:spPr>
            <a:xfrm>
              <a:off x="1541121" y="6126247"/>
              <a:ext cx="3009555" cy="67678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AC3AA711-FDDE-4399-8A0F-238A4BE74470}"/>
              </a:ext>
            </a:extLst>
          </p:cNvPr>
          <p:cNvGrpSpPr/>
          <p:nvPr/>
        </p:nvGrpSpPr>
        <p:grpSpPr>
          <a:xfrm>
            <a:off x="4846415" y="2666309"/>
            <a:ext cx="3022426" cy="3615056"/>
            <a:chOff x="5165339" y="2994931"/>
            <a:chExt cx="3022426" cy="3615056"/>
          </a:xfrm>
        </p:grpSpPr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176C5CBB-1BD6-4E98-AB55-4DE1EB1D6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9943" y="3190845"/>
              <a:ext cx="2905125" cy="3295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8" name="小波 37">
              <a:extLst>
                <a:ext uri="{FF2B5EF4-FFF2-40B4-BE49-F238E27FC236}">
                  <a16:creationId xmlns:a16="http://schemas.microsoft.com/office/drawing/2014/main" id="{60AE3A10-CAAD-411C-A9AD-3266CB6A9FD5}"/>
                </a:ext>
              </a:extLst>
            </p:cNvPr>
            <p:cNvSpPr/>
            <p:nvPr/>
          </p:nvSpPr>
          <p:spPr>
            <a:xfrm>
              <a:off x="5165339" y="2994931"/>
              <a:ext cx="3009555" cy="1185086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小波 38">
              <a:extLst>
                <a:ext uri="{FF2B5EF4-FFF2-40B4-BE49-F238E27FC236}">
                  <a16:creationId xmlns:a16="http://schemas.microsoft.com/office/drawing/2014/main" id="{757DEB4B-736A-4596-90B1-DA8461FF4335}"/>
                </a:ext>
              </a:extLst>
            </p:cNvPr>
            <p:cNvSpPr/>
            <p:nvPr/>
          </p:nvSpPr>
          <p:spPr>
            <a:xfrm>
              <a:off x="5178210" y="5776117"/>
              <a:ext cx="3009555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ECBE8B0C-E6AE-4764-99AB-89505BE50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639" y="271831"/>
            <a:ext cx="2924175" cy="34194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6C00105-A714-428A-B800-19DE365D68FC}"/>
              </a:ext>
            </a:extLst>
          </p:cNvPr>
          <p:cNvGrpSpPr/>
          <p:nvPr/>
        </p:nvGrpSpPr>
        <p:grpSpPr>
          <a:xfrm>
            <a:off x="338438" y="828575"/>
            <a:ext cx="3089553" cy="3066984"/>
            <a:chOff x="254459" y="828575"/>
            <a:chExt cx="3089553" cy="3066984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F99D364C-B43A-4FD3-8553-89323B17D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7271"/>
            <a:stretch/>
          </p:blipFill>
          <p:spPr>
            <a:xfrm>
              <a:off x="341910" y="1207972"/>
              <a:ext cx="2914650" cy="22943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小波 16">
              <a:extLst>
                <a:ext uri="{FF2B5EF4-FFF2-40B4-BE49-F238E27FC236}">
                  <a16:creationId xmlns:a16="http://schemas.microsoft.com/office/drawing/2014/main" id="{2F857763-C186-49FF-8DAE-D2772E4CAF14}"/>
                </a:ext>
              </a:extLst>
            </p:cNvPr>
            <p:cNvSpPr/>
            <p:nvPr/>
          </p:nvSpPr>
          <p:spPr>
            <a:xfrm>
              <a:off x="277786" y="828575"/>
              <a:ext cx="3042898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小波 18">
              <a:extLst>
                <a:ext uri="{FF2B5EF4-FFF2-40B4-BE49-F238E27FC236}">
                  <a16:creationId xmlns:a16="http://schemas.microsoft.com/office/drawing/2014/main" id="{4A973D83-BF8B-4624-B206-771BBCC3C96F}"/>
                </a:ext>
              </a:extLst>
            </p:cNvPr>
            <p:cNvSpPr/>
            <p:nvPr/>
          </p:nvSpPr>
          <p:spPr>
            <a:xfrm>
              <a:off x="254459" y="3061689"/>
              <a:ext cx="3089553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869325-717D-41C3-AE67-35CCD901DF86}"/>
              </a:ext>
            </a:extLst>
          </p:cNvPr>
          <p:cNvSpPr/>
          <p:nvPr/>
        </p:nvSpPr>
        <p:spPr>
          <a:xfrm>
            <a:off x="409093" y="1046813"/>
            <a:ext cx="2170991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条件設定フィルター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E2437B7-70CF-465F-BBE9-69B6638BF12C}"/>
              </a:ext>
            </a:extLst>
          </p:cNvPr>
          <p:cNvSpPr/>
          <p:nvPr/>
        </p:nvSpPr>
        <p:spPr>
          <a:xfrm>
            <a:off x="789559" y="2143040"/>
            <a:ext cx="1702047" cy="289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DF81F17-37F7-4CCE-8571-6F6DBE508589}"/>
              </a:ext>
            </a:extLst>
          </p:cNvPr>
          <p:cNvGrpSpPr/>
          <p:nvPr/>
        </p:nvGrpSpPr>
        <p:grpSpPr>
          <a:xfrm>
            <a:off x="5148945" y="170390"/>
            <a:ext cx="3097278" cy="3719062"/>
            <a:chOff x="5148945" y="170390"/>
            <a:chExt cx="3097278" cy="3719062"/>
          </a:xfrm>
        </p:grpSpPr>
        <p:sp>
          <p:nvSpPr>
            <p:cNvPr id="21" name="小波 20">
              <a:extLst>
                <a:ext uri="{FF2B5EF4-FFF2-40B4-BE49-F238E27FC236}">
                  <a16:creationId xmlns:a16="http://schemas.microsoft.com/office/drawing/2014/main" id="{901BD86F-5958-43B6-8220-3A05188F2BE0}"/>
                </a:ext>
              </a:extLst>
            </p:cNvPr>
            <p:cNvSpPr/>
            <p:nvPr/>
          </p:nvSpPr>
          <p:spPr>
            <a:xfrm>
              <a:off x="5148945" y="2967809"/>
              <a:ext cx="3096785" cy="921643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小波 21">
              <a:extLst>
                <a:ext uri="{FF2B5EF4-FFF2-40B4-BE49-F238E27FC236}">
                  <a16:creationId xmlns:a16="http://schemas.microsoft.com/office/drawing/2014/main" id="{BF09850D-CF95-4097-B8B7-0BEC83641BEA}"/>
                </a:ext>
              </a:extLst>
            </p:cNvPr>
            <p:cNvSpPr/>
            <p:nvPr/>
          </p:nvSpPr>
          <p:spPr>
            <a:xfrm>
              <a:off x="5149438" y="170390"/>
              <a:ext cx="3096785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CBFADF0-7E30-4C8A-BA0B-84D95B8D83C3}"/>
                </a:ext>
              </a:extLst>
            </p:cNvPr>
            <p:cNvSpPr/>
            <p:nvPr/>
          </p:nvSpPr>
          <p:spPr>
            <a:xfrm>
              <a:off x="5481139" y="2042346"/>
              <a:ext cx="2496539" cy="8338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600"/>
            </a:p>
          </p:txBody>
        </p:sp>
      </p:grpSp>
      <p:sp>
        <p:nvSpPr>
          <p:cNvPr id="23" name="矢印: 下 22">
            <a:extLst>
              <a:ext uri="{FF2B5EF4-FFF2-40B4-BE49-F238E27FC236}">
                <a16:creationId xmlns:a16="http://schemas.microsoft.com/office/drawing/2014/main" id="{BB7B02C8-8FD7-424B-9A61-FEDC71A9FC59}"/>
              </a:ext>
            </a:extLst>
          </p:cNvPr>
          <p:cNvSpPr/>
          <p:nvPr/>
        </p:nvSpPr>
        <p:spPr>
          <a:xfrm rot="16200000">
            <a:off x="3828339" y="1361953"/>
            <a:ext cx="640387" cy="2493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E986165A-D89A-4956-BA6D-67ACD71D8A47}"/>
              </a:ext>
            </a:extLst>
          </p:cNvPr>
          <p:cNvSpPr/>
          <p:nvPr/>
        </p:nvSpPr>
        <p:spPr>
          <a:xfrm>
            <a:off x="2691238" y="1200844"/>
            <a:ext cx="2405850" cy="923330"/>
          </a:xfrm>
          <a:prstGeom prst="wedgeRectCallout">
            <a:avLst>
              <a:gd name="adj1" fmla="val -53256"/>
              <a:gd name="adj2" fmla="val 6491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By Attributes</a:t>
            </a:r>
            <a:r>
              <a:rPr kumimoji="1" lang="ja-JP" altLang="en-US" dirty="0">
                <a:solidFill>
                  <a:schemeClr val="tx1"/>
                </a:solidFill>
              </a:rPr>
              <a:t>」の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Person Name or ID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30B1262F-7A13-42BB-8CFA-E632303A4E5F}"/>
              </a:ext>
            </a:extLst>
          </p:cNvPr>
          <p:cNvSpPr/>
          <p:nvPr/>
        </p:nvSpPr>
        <p:spPr>
          <a:xfrm>
            <a:off x="7425420" y="1310514"/>
            <a:ext cx="1854155" cy="646331"/>
          </a:xfrm>
          <a:prstGeom prst="wedgeRectCallout">
            <a:avLst>
              <a:gd name="adj1" fmla="val -53566"/>
              <a:gd name="adj2" fmla="val 14662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現れた入力域をクリック</a:t>
            </a:r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A818C01D-039E-4C68-A998-BD45FB95ED66}"/>
              </a:ext>
            </a:extLst>
          </p:cNvPr>
          <p:cNvSpPr/>
          <p:nvPr/>
        </p:nvSpPr>
        <p:spPr>
          <a:xfrm>
            <a:off x="7298342" y="5096044"/>
            <a:ext cx="2544799" cy="1200329"/>
          </a:xfrm>
          <a:prstGeom prst="wedgeRectCallout">
            <a:avLst>
              <a:gd name="adj1" fmla="val -66351"/>
              <a:gd name="adj2" fmla="val -4346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</a:t>
            </a:r>
            <a:r>
              <a:rPr kumimoji="1" lang="en-US" altLang="ja-JP" dirty="0" err="1">
                <a:solidFill>
                  <a:schemeClr val="tx1"/>
                </a:solidFill>
              </a:rPr>
              <a:t>ohsumi</a:t>
            </a:r>
            <a:r>
              <a:rPr kumimoji="1" lang="en-US" altLang="ja-JP" dirty="0">
                <a:solidFill>
                  <a:schemeClr val="tx1"/>
                </a:solidFill>
              </a:rPr>
              <a:t>, </a:t>
            </a:r>
            <a:r>
              <a:rPr kumimoji="1" lang="en-US" altLang="ja-JP" dirty="0" err="1">
                <a:solidFill>
                  <a:schemeClr val="tx1"/>
                </a:solidFill>
              </a:rPr>
              <a:t>yoshinori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と入力すると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著者が自動検索され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上部に表示される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A11A9B99-A105-4A45-B601-3257FEC61E59}"/>
              </a:ext>
            </a:extLst>
          </p:cNvPr>
          <p:cNvSpPr/>
          <p:nvPr/>
        </p:nvSpPr>
        <p:spPr>
          <a:xfrm rot="874205">
            <a:off x="6071381" y="3107555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4" name="矢印: 下 33">
            <a:extLst>
              <a:ext uri="{FF2B5EF4-FFF2-40B4-BE49-F238E27FC236}">
                <a16:creationId xmlns:a16="http://schemas.microsoft.com/office/drawing/2014/main" id="{99038E91-7FCD-4B94-A610-3F658C87028A}"/>
              </a:ext>
            </a:extLst>
          </p:cNvPr>
          <p:cNvSpPr/>
          <p:nvPr/>
        </p:nvSpPr>
        <p:spPr>
          <a:xfrm rot="5400000">
            <a:off x="4114671" y="4282874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9A4C9E9-5EFB-49ED-A828-61AD14D0BA48}"/>
              </a:ext>
            </a:extLst>
          </p:cNvPr>
          <p:cNvSpPr/>
          <p:nvPr/>
        </p:nvSpPr>
        <p:spPr>
          <a:xfrm>
            <a:off x="1548365" y="4878326"/>
            <a:ext cx="1847977" cy="3686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C83A59D9-3A42-4EBE-A5CC-B8A78618AC2C}"/>
              </a:ext>
            </a:extLst>
          </p:cNvPr>
          <p:cNvSpPr/>
          <p:nvPr/>
        </p:nvSpPr>
        <p:spPr>
          <a:xfrm>
            <a:off x="409093" y="3774115"/>
            <a:ext cx="1854155" cy="646331"/>
          </a:xfrm>
          <a:prstGeom prst="wedgeRectCallout">
            <a:avLst>
              <a:gd name="adj1" fmla="val 16885"/>
              <a:gd name="adj2" fmla="val 11919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選択したものがセットされた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1544314-2675-46C1-992D-8845390881DF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</a:p>
        </p:txBody>
      </p:sp>
      <p:sp>
        <p:nvSpPr>
          <p:cNvPr id="42" name="吹き出し: 四角形 41">
            <a:extLst>
              <a:ext uri="{FF2B5EF4-FFF2-40B4-BE49-F238E27FC236}">
                <a16:creationId xmlns:a16="http://schemas.microsoft.com/office/drawing/2014/main" id="{2EFC0419-7A2C-45BF-944D-B7617AF454BA}"/>
              </a:ext>
            </a:extLst>
          </p:cNvPr>
          <p:cNvSpPr/>
          <p:nvPr/>
        </p:nvSpPr>
        <p:spPr>
          <a:xfrm>
            <a:off x="7811816" y="4132024"/>
            <a:ext cx="2031325" cy="646331"/>
          </a:xfrm>
          <a:prstGeom prst="wedgeRectCallout">
            <a:avLst>
              <a:gd name="adj1" fmla="val -90933"/>
              <a:gd name="adj2" fmla="val 5089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②該当するものを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D6907EDF-EDA0-4902-A297-7A1DE3C0C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512" y="5972587"/>
            <a:ext cx="2905125" cy="666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矢印: 下 46">
            <a:extLst>
              <a:ext uri="{FF2B5EF4-FFF2-40B4-BE49-F238E27FC236}">
                <a16:creationId xmlns:a16="http://schemas.microsoft.com/office/drawing/2014/main" id="{0B4C69D5-402E-4028-B6B3-3CD3D2D7B05A}"/>
              </a:ext>
            </a:extLst>
          </p:cNvPr>
          <p:cNvSpPr/>
          <p:nvPr/>
        </p:nvSpPr>
        <p:spPr>
          <a:xfrm>
            <a:off x="2073564" y="5290830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8" name="吹き出し: 四角形 47">
            <a:extLst>
              <a:ext uri="{FF2B5EF4-FFF2-40B4-BE49-F238E27FC236}">
                <a16:creationId xmlns:a16="http://schemas.microsoft.com/office/drawing/2014/main" id="{0257C0E5-1922-454E-B6D9-1FDB6E0D3BC4}"/>
              </a:ext>
            </a:extLst>
          </p:cNvPr>
          <p:cNvSpPr/>
          <p:nvPr/>
        </p:nvSpPr>
        <p:spPr>
          <a:xfrm>
            <a:off x="4102765" y="5787801"/>
            <a:ext cx="2070743" cy="923330"/>
          </a:xfrm>
          <a:prstGeom prst="wedgeRectCallout">
            <a:avLst>
              <a:gd name="adj1" fmla="val -78033"/>
              <a:gd name="adj2" fmla="val 890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最後に必ず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Update Results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D283D5F-83B4-4200-A218-6E67CA0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698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2451B6A-D586-4D95-BB8E-B5958510A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462087"/>
            <a:ext cx="8753475" cy="3933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869325-717D-41C3-AE67-35CCD901DF86}"/>
              </a:ext>
            </a:extLst>
          </p:cNvPr>
          <p:cNvSpPr/>
          <p:nvPr/>
        </p:nvSpPr>
        <p:spPr>
          <a:xfrm>
            <a:off x="428625" y="954257"/>
            <a:ext cx="1721191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結果表示エリア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5743AAF-6AD1-4376-A37C-1402A387C8D3}"/>
              </a:ext>
            </a:extLst>
          </p:cNvPr>
          <p:cNvSpPr/>
          <p:nvPr/>
        </p:nvSpPr>
        <p:spPr>
          <a:xfrm>
            <a:off x="8628016" y="2762306"/>
            <a:ext cx="329371" cy="419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3129423" y="1194406"/>
            <a:ext cx="3647152" cy="1200329"/>
          </a:xfrm>
          <a:prstGeom prst="wedgeRectCallout">
            <a:avLst>
              <a:gd name="adj1" fmla="val 97132"/>
              <a:gd name="adj2" fmla="val 7791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複数の研究者が表示されているが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該当と思われる研究者を見つけ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Web of Science Documents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の数字をクリック</a:t>
            </a:r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4644ECEB-5660-4F40-87A4-969E69A45CE1}"/>
              </a:ext>
            </a:extLst>
          </p:cNvPr>
          <p:cNvSpPr/>
          <p:nvPr/>
        </p:nvSpPr>
        <p:spPr>
          <a:xfrm>
            <a:off x="4632805" y="5486442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957F3E-62FE-464D-A776-F21F5961061E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01F956-6E13-458E-9682-8E0E4A3E148D}"/>
              </a:ext>
            </a:extLst>
          </p:cNvPr>
          <p:cNvSpPr/>
          <p:nvPr/>
        </p:nvSpPr>
        <p:spPr>
          <a:xfrm>
            <a:off x="652626" y="2764304"/>
            <a:ext cx="8603341" cy="41987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93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0D868E4-AB44-46F3-9D0B-9A8A0409C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08" y="954257"/>
            <a:ext cx="9136380" cy="5646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3578313" y="1271426"/>
            <a:ext cx="2954655" cy="2585323"/>
          </a:xfrm>
          <a:prstGeom prst="wedgeRectCallout">
            <a:avLst>
              <a:gd name="adj1" fmla="val -117056"/>
              <a:gd name="adj2" fmla="val 2917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</a:t>
            </a:r>
            <a:r>
              <a:rPr kumimoji="1" lang="en-US" altLang="ja-JP" dirty="0">
                <a:solidFill>
                  <a:schemeClr val="tx1"/>
                </a:solidFill>
              </a:rPr>
              <a:t>Web of Science</a:t>
            </a:r>
            <a:r>
              <a:rPr kumimoji="1" lang="ja-JP" altLang="en-US" dirty="0">
                <a:solidFill>
                  <a:schemeClr val="tx1"/>
                </a:solidFill>
              </a:rPr>
              <a:t>」に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収録されている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当該研究者の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論文データが表示される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②この研究者で間違いない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ことを確認し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いずれかの論文タイトルを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957F3E-62FE-464D-A776-F21F5961061E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01F956-6E13-458E-9682-8E0E4A3E148D}"/>
              </a:ext>
            </a:extLst>
          </p:cNvPr>
          <p:cNvSpPr/>
          <p:nvPr/>
        </p:nvSpPr>
        <p:spPr>
          <a:xfrm>
            <a:off x="384808" y="2932255"/>
            <a:ext cx="1110860" cy="96794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1" name="小波 10">
            <a:extLst>
              <a:ext uri="{FF2B5EF4-FFF2-40B4-BE49-F238E27FC236}">
                <a16:creationId xmlns:a16="http://schemas.microsoft.com/office/drawing/2014/main" id="{4DEA10C5-155C-4DB7-BF88-FD52994D4A45}"/>
              </a:ext>
            </a:extLst>
          </p:cNvPr>
          <p:cNvSpPr/>
          <p:nvPr/>
        </p:nvSpPr>
        <p:spPr>
          <a:xfrm>
            <a:off x="307561" y="5751766"/>
            <a:ext cx="9358953" cy="1015330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4644ECEB-5660-4F40-87A4-969E69A45CE1}"/>
              </a:ext>
            </a:extLst>
          </p:cNvPr>
          <p:cNvSpPr/>
          <p:nvPr/>
        </p:nvSpPr>
        <p:spPr>
          <a:xfrm>
            <a:off x="4632805" y="5542428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34B4FD4-2CBD-49B5-9D52-BEEF574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055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ADA6CF1-8FE9-4EA0-8CFC-4D4F646D7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35"/>
          <a:stretch/>
        </p:blipFill>
        <p:spPr>
          <a:xfrm>
            <a:off x="366712" y="959975"/>
            <a:ext cx="9172575" cy="5410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4212229" y="1479596"/>
            <a:ext cx="3007555" cy="2585323"/>
          </a:xfrm>
          <a:prstGeom prst="wedgeRectCallout">
            <a:avLst>
              <a:gd name="adj1" fmla="val -44793"/>
              <a:gd name="adj2" fmla="val 8286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 「</a:t>
            </a:r>
            <a:r>
              <a:rPr kumimoji="1" lang="en-US" altLang="ja-JP" dirty="0">
                <a:solidFill>
                  <a:schemeClr val="tx1"/>
                </a:solidFill>
              </a:rPr>
              <a:t>Web of Science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の画面が開き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選択した論文データが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表示される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このような表示があれば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研究者</a:t>
            </a:r>
            <a:r>
              <a:rPr kumimoji="1" lang="en-US" altLang="ja-JP" dirty="0">
                <a:solidFill>
                  <a:schemeClr val="tx1"/>
                </a:solidFill>
              </a:rPr>
              <a:t>ID</a:t>
            </a:r>
            <a:r>
              <a:rPr kumimoji="1" lang="ja-JP" altLang="en-US" dirty="0">
                <a:solidFill>
                  <a:schemeClr val="tx1"/>
                </a:solidFill>
              </a:rPr>
              <a:t>を取得している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可能性があるので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01F956-6E13-458E-9682-8E0E4A3E148D}"/>
              </a:ext>
            </a:extLst>
          </p:cNvPr>
          <p:cNvSpPr/>
          <p:nvPr/>
        </p:nvSpPr>
        <p:spPr>
          <a:xfrm>
            <a:off x="891149" y="4919484"/>
            <a:ext cx="3470372" cy="36164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1" name="小波 10">
            <a:extLst>
              <a:ext uri="{FF2B5EF4-FFF2-40B4-BE49-F238E27FC236}">
                <a16:creationId xmlns:a16="http://schemas.microsoft.com/office/drawing/2014/main" id="{4DEA10C5-155C-4DB7-BF88-FD52994D4A45}"/>
              </a:ext>
            </a:extLst>
          </p:cNvPr>
          <p:cNvSpPr/>
          <p:nvPr/>
        </p:nvSpPr>
        <p:spPr>
          <a:xfrm>
            <a:off x="307561" y="5905194"/>
            <a:ext cx="9358953" cy="861902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小波 8">
            <a:extLst>
              <a:ext uri="{FF2B5EF4-FFF2-40B4-BE49-F238E27FC236}">
                <a16:creationId xmlns:a16="http://schemas.microsoft.com/office/drawing/2014/main" id="{3EAD1EBF-A99E-4642-A1BE-85D2E0B1C524}"/>
              </a:ext>
            </a:extLst>
          </p:cNvPr>
          <p:cNvSpPr/>
          <p:nvPr/>
        </p:nvSpPr>
        <p:spPr>
          <a:xfrm rot="16200000">
            <a:off x="6462217" y="3395183"/>
            <a:ext cx="6239419" cy="539946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957F3E-62FE-464D-A776-F21F5961061E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7B6928A1-6E48-48A6-9E08-EE218F9E4487}"/>
              </a:ext>
            </a:extLst>
          </p:cNvPr>
          <p:cNvSpPr/>
          <p:nvPr/>
        </p:nvSpPr>
        <p:spPr>
          <a:xfrm>
            <a:off x="4632805" y="5896998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DA41DEA-F3E3-45FC-AFCB-6992CBD2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918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D768FC5-8591-4DCC-A357-FDA76B28C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60" b="-349"/>
          <a:stretch/>
        </p:blipFill>
        <p:spPr>
          <a:xfrm>
            <a:off x="376237" y="1296954"/>
            <a:ext cx="9153525" cy="4460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01F956-6E13-458E-9682-8E0E4A3E148D}"/>
              </a:ext>
            </a:extLst>
          </p:cNvPr>
          <p:cNvSpPr/>
          <p:nvPr/>
        </p:nvSpPr>
        <p:spPr>
          <a:xfrm>
            <a:off x="891149" y="4378739"/>
            <a:ext cx="6806606" cy="4883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1" name="小波 10">
            <a:extLst>
              <a:ext uri="{FF2B5EF4-FFF2-40B4-BE49-F238E27FC236}">
                <a16:creationId xmlns:a16="http://schemas.microsoft.com/office/drawing/2014/main" id="{4DEA10C5-155C-4DB7-BF88-FD52994D4A45}"/>
              </a:ext>
            </a:extLst>
          </p:cNvPr>
          <p:cNvSpPr/>
          <p:nvPr/>
        </p:nvSpPr>
        <p:spPr>
          <a:xfrm>
            <a:off x="307561" y="5513302"/>
            <a:ext cx="9358953" cy="861902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小波 8">
            <a:extLst>
              <a:ext uri="{FF2B5EF4-FFF2-40B4-BE49-F238E27FC236}">
                <a16:creationId xmlns:a16="http://schemas.microsoft.com/office/drawing/2014/main" id="{3EAD1EBF-A99E-4642-A1BE-85D2E0B1C524}"/>
              </a:ext>
            </a:extLst>
          </p:cNvPr>
          <p:cNvSpPr/>
          <p:nvPr/>
        </p:nvSpPr>
        <p:spPr>
          <a:xfrm rot="16200000">
            <a:off x="6462217" y="3395183"/>
            <a:ext cx="6239419" cy="539946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957F3E-62FE-464D-A776-F21F5961061E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</a:p>
        </p:txBody>
      </p:sp>
      <p:sp>
        <p:nvSpPr>
          <p:cNvPr id="13" name="小波 12">
            <a:extLst>
              <a:ext uri="{FF2B5EF4-FFF2-40B4-BE49-F238E27FC236}">
                <a16:creationId xmlns:a16="http://schemas.microsoft.com/office/drawing/2014/main" id="{1757BF5E-1417-4916-80E7-D41BADB1DB72}"/>
              </a:ext>
            </a:extLst>
          </p:cNvPr>
          <p:cNvSpPr/>
          <p:nvPr/>
        </p:nvSpPr>
        <p:spPr>
          <a:xfrm>
            <a:off x="292003" y="925749"/>
            <a:ext cx="9358953" cy="861902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5879483" y="925749"/>
            <a:ext cx="3231526" cy="2308324"/>
          </a:xfrm>
          <a:prstGeom prst="wedgeRectCallout">
            <a:avLst>
              <a:gd name="adj1" fmla="val -20891"/>
              <a:gd name="adj2" fmla="val 9828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 大隅良典氏の研究者</a:t>
            </a:r>
            <a:r>
              <a:rPr kumimoji="1" lang="en-US" altLang="ja-JP" dirty="0">
                <a:solidFill>
                  <a:schemeClr val="tx1"/>
                </a:solidFill>
              </a:rPr>
              <a:t>ID</a:t>
            </a:r>
            <a:r>
              <a:rPr kumimoji="1" lang="ja-JP" altLang="en-US" dirty="0">
                <a:solidFill>
                  <a:schemeClr val="tx1"/>
                </a:solidFill>
              </a:rPr>
              <a:t>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以下のとおり判明した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err="1">
                <a:solidFill>
                  <a:schemeClr val="tx1"/>
                </a:solidFill>
              </a:rPr>
              <a:t>ReseacherID</a:t>
            </a:r>
            <a:r>
              <a:rPr kumimoji="1" lang="en-US" altLang="ja-JP" dirty="0">
                <a:solidFill>
                  <a:schemeClr val="tx1"/>
                </a:solidFill>
              </a:rPr>
              <a:t>: C-6449-2009</a:t>
            </a: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ORCID </a:t>
            </a:r>
            <a:r>
              <a:rPr kumimoji="1" lang="en-US" altLang="ja-JP" dirty="0" err="1">
                <a:solidFill>
                  <a:schemeClr val="tx1"/>
                </a:solidFill>
              </a:rPr>
              <a:t>iD</a:t>
            </a:r>
            <a:r>
              <a:rPr kumimoji="1" lang="en-US" altLang="ja-JP" dirty="0">
                <a:solidFill>
                  <a:schemeClr val="tx1"/>
                </a:solidFill>
              </a:rPr>
              <a:t>: 0000-0003-2384-2166</a:t>
            </a: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各</a:t>
            </a:r>
            <a:r>
              <a:rPr kumimoji="1" lang="en-US" altLang="ja-JP" dirty="0">
                <a:solidFill>
                  <a:schemeClr val="tx1"/>
                </a:solidFill>
              </a:rPr>
              <a:t>ID</a:t>
            </a:r>
            <a:r>
              <a:rPr kumimoji="1" lang="ja-JP" altLang="en-US" dirty="0">
                <a:solidFill>
                  <a:schemeClr val="tx1"/>
                </a:solidFill>
              </a:rPr>
              <a:t>をクリックすると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当該研究者の詳細情報が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表示される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A459901-1F68-4889-A76F-9A37A9A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99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15788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7.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600" dirty="0"/>
              <a:t>における検索履歴・論文データの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保存と読み出し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）検索履歴の保存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）検索履歴の読み出し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）論文データのマークリストへの追加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）マークリスト上の論文データの保存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5</a:t>
            </a:r>
            <a:r>
              <a:rPr kumimoji="1" lang="ja-JP" altLang="en-US" sz="2600" dirty="0"/>
              <a:t>）マークリスト上の論文データの削除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6</a:t>
            </a:r>
            <a:r>
              <a:rPr kumimoji="1" lang="ja-JP" altLang="en-US" sz="2600" dirty="0"/>
              <a:t>）マークリスト上の論文データのエクス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　　　ポート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7</a:t>
            </a:r>
            <a:r>
              <a:rPr kumimoji="1" lang="ja-JP" altLang="en-US" sz="2600" dirty="0"/>
              <a:t>）マークリストへの論文データの読み出し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8.</a:t>
            </a:r>
            <a:r>
              <a:rPr kumimoji="1" lang="ja-JP" altLang="en-US" sz="2600" dirty="0"/>
              <a:t>　マニュアル・参考情報</a:t>
            </a:r>
            <a:endParaRPr kumimoji="1" lang="en-US" altLang="ja-JP" sz="2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328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307D3DE-4151-4F2F-B452-8771CAAE2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45"/>
          <a:stretch/>
        </p:blipFill>
        <p:spPr>
          <a:xfrm>
            <a:off x="2542902" y="1987060"/>
            <a:ext cx="2490216" cy="44230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56046F0-FA7C-45E1-A89C-56FF2E8F3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9" y="1443137"/>
            <a:ext cx="116586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08411BC-54BB-4AED-B918-9BB7DAA6547A}"/>
              </a:ext>
            </a:extLst>
          </p:cNvPr>
          <p:cNvSpPr/>
          <p:nvPr/>
        </p:nvSpPr>
        <p:spPr>
          <a:xfrm>
            <a:off x="1078166" y="1517779"/>
            <a:ext cx="1002561" cy="1296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1" name="矢印: 上向き折線 10">
            <a:extLst>
              <a:ext uri="{FF2B5EF4-FFF2-40B4-BE49-F238E27FC236}">
                <a16:creationId xmlns:a16="http://schemas.microsoft.com/office/drawing/2014/main" id="{A79D759A-6559-4F7E-955F-1BED5673EF70}"/>
              </a:ext>
            </a:extLst>
          </p:cNvPr>
          <p:cNvSpPr/>
          <p:nvPr/>
        </p:nvSpPr>
        <p:spPr>
          <a:xfrm rot="5400000">
            <a:off x="1662691" y="2718133"/>
            <a:ext cx="592126" cy="9532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869325-717D-41C3-AE67-35CCD901DF86}"/>
              </a:ext>
            </a:extLst>
          </p:cNvPr>
          <p:cNvSpPr/>
          <p:nvPr/>
        </p:nvSpPr>
        <p:spPr>
          <a:xfrm>
            <a:off x="2517804" y="1523972"/>
            <a:ext cx="2170991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条件設定フィルター</a:t>
            </a:r>
          </a:p>
        </p:txBody>
      </p:sp>
      <p:sp>
        <p:nvSpPr>
          <p:cNvPr id="17" name="小波 16">
            <a:extLst>
              <a:ext uri="{FF2B5EF4-FFF2-40B4-BE49-F238E27FC236}">
                <a16:creationId xmlns:a16="http://schemas.microsoft.com/office/drawing/2014/main" id="{2F857763-C186-49FF-8DAE-D2772E4CAF14}"/>
              </a:ext>
            </a:extLst>
          </p:cNvPr>
          <p:cNvSpPr/>
          <p:nvPr/>
        </p:nvSpPr>
        <p:spPr>
          <a:xfrm>
            <a:off x="2337102" y="6024129"/>
            <a:ext cx="2929812" cy="833870"/>
          </a:xfrm>
          <a:prstGeom prst="doubleWav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A15ADBE-B186-4E35-8D36-C377D620EFEA}"/>
              </a:ext>
            </a:extLst>
          </p:cNvPr>
          <p:cNvSpPr/>
          <p:nvPr/>
        </p:nvSpPr>
        <p:spPr>
          <a:xfrm>
            <a:off x="4037356" y="4771383"/>
            <a:ext cx="879874" cy="202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AE7B7183-12E4-4D14-80F3-CEDBC780B765}"/>
              </a:ext>
            </a:extLst>
          </p:cNvPr>
          <p:cNvSpPr/>
          <p:nvPr/>
        </p:nvSpPr>
        <p:spPr>
          <a:xfrm>
            <a:off x="5485961" y="2186138"/>
            <a:ext cx="2118488" cy="1200329"/>
          </a:xfrm>
          <a:prstGeom prst="wedgeRectCallout">
            <a:avLst>
              <a:gd name="adj1" fmla="val -73757"/>
              <a:gd name="adj2" fmla="val 15982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以前の条件設定をクリアするため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Clear Filters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B8BC15-BC86-453F-A8A0-F8A8381B9E90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1785C69-93E0-4AF9-8B3A-EE7271166741}"/>
              </a:ext>
            </a:extLst>
          </p:cNvPr>
          <p:cNvSpPr txBox="1"/>
          <p:nvPr/>
        </p:nvSpPr>
        <p:spPr>
          <a:xfrm>
            <a:off x="320357" y="989786"/>
            <a:ext cx="8040343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事例）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大隅良典</a:t>
            </a:r>
            <a:r>
              <a:rPr kumimoji="1" lang="ja-JP" altLang="en-US" sz="2000" dirty="0"/>
              <a:t>氏（</a:t>
            </a:r>
            <a:r>
              <a:rPr kumimoji="1" lang="en-US" altLang="ja-JP" sz="2000" dirty="0"/>
              <a:t>ORCID </a:t>
            </a:r>
            <a:r>
              <a:rPr kumimoji="1" lang="en-US" altLang="ja-JP" sz="2000" dirty="0" err="1"/>
              <a:t>iD</a:t>
            </a:r>
            <a:r>
              <a:rPr kumimoji="1" lang="en-US" altLang="ja-JP" sz="2000" dirty="0"/>
              <a:t> = </a:t>
            </a:r>
            <a:r>
              <a:rPr kumimoji="1" lang="en-US" altLang="ja-JP" sz="2000" dirty="0">
                <a:solidFill>
                  <a:srgbClr val="C00000"/>
                </a:solidFill>
              </a:rPr>
              <a:t>0000-0003-2384-2166</a:t>
            </a:r>
            <a:r>
              <a:rPr kumimoji="1" lang="ja-JP" altLang="en-US" sz="2000" dirty="0"/>
              <a:t>）の業績を調べる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CF07FB-DDDF-44E6-BDE4-8B76F473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266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919E9BA-5567-4B38-9083-3AB50867B725}"/>
              </a:ext>
            </a:extLst>
          </p:cNvPr>
          <p:cNvGrpSpPr/>
          <p:nvPr/>
        </p:nvGrpSpPr>
        <p:grpSpPr>
          <a:xfrm>
            <a:off x="1018607" y="3049945"/>
            <a:ext cx="3009555" cy="2894666"/>
            <a:chOff x="1018607" y="3049945"/>
            <a:chExt cx="3009555" cy="2894666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960BED9-EDA8-420F-A621-5467BE99A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1297" y="3898959"/>
              <a:ext cx="2924175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1" name="小波 30">
              <a:extLst>
                <a:ext uri="{FF2B5EF4-FFF2-40B4-BE49-F238E27FC236}">
                  <a16:creationId xmlns:a16="http://schemas.microsoft.com/office/drawing/2014/main" id="{EE7060B9-8A0F-42BE-BB8B-32FA5CD73A00}"/>
                </a:ext>
              </a:extLst>
            </p:cNvPr>
            <p:cNvSpPr/>
            <p:nvPr/>
          </p:nvSpPr>
          <p:spPr>
            <a:xfrm>
              <a:off x="1018607" y="3049945"/>
              <a:ext cx="3009555" cy="1153378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小波 31">
              <a:extLst>
                <a:ext uri="{FF2B5EF4-FFF2-40B4-BE49-F238E27FC236}">
                  <a16:creationId xmlns:a16="http://schemas.microsoft.com/office/drawing/2014/main" id="{7676DE31-A8B1-417E-B17E-C499C162183E}"/>
                </a:ext>
              </a:extLst>
            </p:cNvPr>
            <p:cNvSpPr/>
            <p:nvPr/>
          </p:nvSpPr>
          <p:spPr>
            <a:xfrm>
              <a:off x="1018607" y="5267831"/>
              <a:ext cx="3009555" cy="67678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6BF9386-A900-4077-B8F0-1A4C79DCA874}"/>
              </a:ext>
            </a:extLst>
          </p:cNvPr>
          <p:cNvGrpSpPr/>
          <p:nvPr/>
        </p:nvGrpSpPr>
        <p:grpSpPr>
          <a:xfrm>
            <a:off x="4960845" y="2740957"/>
            <a:ext cx="3009555" cy="3475091"/>
            <a:chOff x="4960845" y="2740957"/>
            <a:chExt cx="3009555" cy="3475091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AC2D75A3-BCC8-4F89-A2B4-73237BDA4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8297" y="3187241"/>
              <a:ext cx="2914650" cy="25717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8" name="小波 37">
              <a:extLst>
                <a:ext uri="{FF2B5EF4-FFF2-40B4-BE49-F238E27FC236}">
                  <a16:creationId xmlns:a16="http://schemas.microsoft.com/office/drawing/2014/main" id="{60AE3A10-CAAD-411C-A9AD-3266CB6A9FD5}"/>
                </a:ext>
              </a:extLst>
            </p:cNvPr>
            <p:cNvSpPr/>
            <p:nvPr/>
          </p:nvSpPr>
          <p:spPr>
            <a:xfrm>
              <a:off x="4960845" y="2740957"/>
              <a:ext cx="3009555" cy="1185086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小波 38">
              <a:extLst>
                <a:ext uri="{FF2B5EF4-FFF2-40B4-BE49-F238E27FC236}">
                  <a16:creationId xmlns:a16="http://schemas.microsoft.com/office/drawing/2014/main" id="{757DEB4B-736A-4596-90B1-DA8461FF4335}"/>
                </a:ext>
              </a:extLst>
            </p:cNvPr>
            <p:cNvSpPr/>
            <p:nvPr/>
          </p:nvSpPr>
          <p:spPr>
            <a:xfrm>
              <a:off x="4960845" y="5382178"/>
              <a:ext cx="3009555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2FDB204-0998-4FE9-9D89-69F663EBABF2}"/>
              </a:ext>
            </a:extLst>
          </p:cNvPr>
          <p:cNvGrpSpPr/>
          <p:nvPr/>
        </p:nvGrpSpPr>
        <p:grpSpPr>
          <a:xfrm>
            <a:off x="345238" y="828575"/>
            <a:ext cx="3101416" cy="3066984"/>
            <a:chOff x="242597" y="828575"/>
            <a:chExt cx="3101416" cy="3066984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F99D364C-B43A-4FD3-8553-89323B17D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7271"/>
            <a:stretch/>
          </p:blipFill>
          <p:spPr>
            <a:xfrm>
              <a:off x="335980" y="1207972"/>
              <a:ext cx="2914650" cy="22943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小波 16">
              <a:extLst>
                <a:ext uri="{FF2B5EF4-FFF2-40B4-BE49-F238E27FC236}">
                  <a16:creationId xmlns:a16="http://schemas.microsoft.com/office/drawing/2014/main" id="{2F857763-C186-49FF-8DAE-D2772E4CAF14}"/>
                </a:ext>
              </a:extLst>
            </p:cNvPr>
            <p:cNvSpPr/>
            <p:nvPr/>
          </p:nvSpPr>
          <p:spPr>
            <a:xfrm>
              <a:off x="265925" y="828575"/>
              <a:ext cx="3054760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小波 18">
              <a:extLst>
                <a:ext uri="{FF2B5EF4-FFF2-40B4-BE49-F238E27FC236}">
                  <a16:creationId xmlns:a16="http://schemas.microsoft.com/office/drawing/2014/main" id="{4A973D83-BF8B-4624-B206-771BBCC3C96F}"/>
                </a:ext>
              </a:extLst>
            </p:cNvPr>
            <p:cNvSpPr/>
            <p:nvPr/>
          </p:nvSpPr>
          <p:spPr>
            <a:xfrm>
              <a:off x="242597" y="3061689"/>
              <a:ext cx="3101416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869325-717D-41C3-AE67-35CCD901DF86}"/>
              </a:ext>
            </a:extLst>
          </p:cNvPr>
          <p:cNvSpPr/>
          <p:nvPr/>
        </p:nvSpPr>
        <p:spPr>
          <a:xfrm>
            <a:off x="409093" y="1046813"/>
            <a:ext cx="2170991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条件設定フィルター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E2437B7-70CF-465F-BBE9-69B6638BF12C}"/>
              </a:ext>
            </a:extLst>
          </p:cNvPr>
          <p:cNvSpPr/>
          <p:nvPr/>
        </p:nvSpPr>
        <p:spPr>
          <a:xfrm>
            <a:off x="789559" y="2143040"/>
            <a:ext cx="1702047" cy="289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AD0A185-C9C4-4CF2-A7CD-CD57BC666EBE}"/>
              </a:ext>
            </a:extLst>
          </p:cNvPr>
          <p:cNvGrpSpPr/>
          <p:nvPr/>
        </p:nvGrpSpPr>
        <p:grpSpPr>
          <a:xfrm>
            <a:off x="5148945" y="170390"/>
            <a:ext cx="3097278" cy="3719062"/>
            <a:chOff x="5148945" y="170390"/>
            <a:chExt cx="3097278" cy="3719062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022863A6-4B72-4893-8F8D-8A2D94487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0733" y="351517"/>
              <a:ext cx="2914650" cy="2819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小波 20">
              <a:extLst>
                <a:ext uri="{FF2B5EF4-FFF2-40B4-BE49-F238E27FC236}">
                  <a16:creationId xmlns:a16="http://schemas.microsoft.com/office/drawing/2014/main" id="{901BD86F-5958-43B6-8220-3A05188F2BE0}"/>
                </a:ext>
              </a:extLst>
            </p:cNvPr>
            <p:cNvSpPr/>
            <p:nvPr/>
          </p:nvSpPr>
          <p:spPr>
            <a:xfrm>
              <a:off x="5148945" y="2967809"/>
              <a:ext cx="3096785" cy="921643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小波 21">
              <a:extLst>
                <a:ext uri="{FF2B5EF4-FFF2-40B4-BE49-F238E27FC236}">
                  <a16:creationId xmlns:a16="http://schemas.microsoft.com/office/drawing/2014/main" id="{BF09850D-CF95-4097-B8B7-0BEC83641BEA}"/>
                </a:ext>
              </a:extLst>
            </p:cNvPr>
            <p:cNvSpPr/>
            <p:nvPr/>
          </p:nvSpPr>
          <p:spPr>
            <a:xfrm>
              <a:off x="5149438" y="170390"/>
              <a:ext cx="3096785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CBFADF0-7E30-4C8A-BA0B-84D95B8D83C3}"/>
              </a:ext>
            </a:extLst>
          </p:cNvPr>
          <p:cNvSpPr/>
          <p:nvPr/>
        </p:nvSpPr>
        <p:spPr>
          <a:xfrm>
            <a:off x="5576212" y="1713724"/>
            <a:ext cx="2005986" cy="100727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BB7B02C8-8FD7-424B-9A61-FEDC71A9FC59}"/>
              </a:ext>
            </a:extLst>
          </p:cNvPr>
          <p:cNvSpPr/>
          <p:nvPr/>
        </p:nvSpPr>
        <p:spPr>
          <a:xfrm rot="16200000">
            <a:off x="3828339" y="1361953"/>
            <a:ext cx="640387" cy="2493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E986165A-D89A-4956-BA6D-67ACD71D8A47}"/>
              </a:ext>
            </a:extLst>
          </p:cNvPr>
          <p:cNvSpPr/>
          <p:nvPr/>
        </p:nvSpPr>
        <p:spPr>
          <a:xfrm>
            <a:off x="2691238" y="1200844"/>
            <a:ext cx="2405850" cy="923330"/>
          </a:xfrm>
          <a:prstGeom prst="wedgeRectCallout">
            <a:avLst>
              <a:gd name="adj1" fmla="val -53256"/>
              <a:gd name="adj2" fmla="val 6491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By Attributes</a:t>
            </a:r>
            <a:r>
              <a:rPr kumimoji="1" lang="ja-JP" altLang="en-US" dirty="0">
                <a:solidFill>
                  <a:schemeClr val="tx1"/>
                </a:solidFill>
              </a:rPr>
              <a:t>」の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Person Name or ID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30B1262F-7A13-42BB-8CFA-E632303A4E5F}"/>
              </a:ext>
            </a:extLst>
          </p:cNvPr>
          <p:cNvSpPr/>
          <p:nvPr/>
        </p:nvSpPr>
        <p:spPr>
          <a:xfrm>
            <a:off x="8178788" y="2085856"/>
            <a:ext cx="1298304" cy="646331"/>
          </a:xfrm>
          <a:prstGeom prst="wedgeRectCallout">
            <a:avLst>
              <a:gd name="adj1" fmla="val -110341"/>
              <a:gd name="adj2" fmla="val 1092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</a:t>
            </a:r>
            <a:r>
              <a:rPr kumimoji="1" lang="en-US" altLang="ja-JP" dirty="0">
                <a:solidFill>
                  <a:schemeClr val="tx1"/>
                </a:solidFill>
              </a:rPr>
              <a:t>ORCID</a:t>
            </a:r>
            <a:r>
              <a:rPr kumimoji="1" lang="ja-JP" altLang="en-US" dirty="0">
                <a:solidFill>
                  <a:schemeClr val="tx1"/>
                </a:solidFill>
              </a:rPr>
              <a:t>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選択</a:t>
            </a:r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A818C01D-039E-4C68-A998-BD45FB95ED66}"/>
              </a:ext>
            </a:extLst>
          </p:cNvPr>
          <p:cNvSpPr/>
          <p:nvPr/>
        </p:nvSpPr>
        <p:spPr>
          <a:xfrm>
            <a:off x="7777410" y="3530405"/>
            <a:ext cx="2053767" cy="1200329"/>
          </a:xfrm>
          <a:prstGeom prst="wedgeRectCallout">
            <a:avLst>
              <a:gd name="adj1" fmla="val -77709"/>
              <a:gd name="adj2" fmla="val 3427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 </a:t>
            </a:r>
            <a:r>
              <a:rPr kumimoji="1" lang="en-US" altLang="ja-JP" dirty="0">
                <a:solidFill>
                  <a:schemeClr val="tx1"/>
                </a:solidFill>
              </a:rPr>
              <a:t>ID</a:t>
            </a:r>
            <a:r>
              <a:rPr kumimoji="1" lang="ja-JP" altLang="en-US" dirty="0">
                <a:solidFill>
                  <a:schemeClr val="tx1"/>
                </a:solidFill>
              </a:rPr>
              <a:t>を入力すると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自動検索され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ヒットした</a:t>
            </a:r>
            <a:r>
              <a:rPr kumimoji="1" lang="en-US" altLang="ja-JP" dirty="0">
                <a:solidFill>
                  <a:schemeClr val="tx1"/>
                </a:solidFill>
              </a:rPr>
              <a:t>ID</a:t>
            </a:r>
            <a:r>
              <a:rPr kumimoji="1" lang="ja-JP" altLang="en-US" dirty="0">
                <a:solidFill>
                  <a:schemeClr val="tx1"/>
                </a:solidFill>
              </a:rPr>
              <a:t>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表示される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A11A9B99-A105-4A45-B601-3257FEC61E59}"/>
              </a:ext>
            </a:extLst>
          </p:cNvPr>
          <p:cNvSpPr/>
          <p:nvPr/>
        </p:nvSpPr>
        <p:spPr>
          <a:xfrm rot="453319">
            <a:off x="6071381" y="3107555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4" name="矢印: 下 33">
            <a:extLst>
              <a:ext uri="{FF2B5EF4-FFF2-40B4-BE49-F238E27FC236}">
                <a16:creationId xmlns:a16="http://schemas.microsoft.com/office/drawing/2014/main" id="{99038E91-7FCD-4B94-A610-3F658C87028A}"/>
              </a:ext>
            </a:extLst>
          </p:cNvPr>
          <p:cNvSpPr/>
          <p:nvPr/>
        </p:nvSpPr>
        <p:spPr>
          <a:xfrm rot="5400000">
            <a:off x="4114671" y="4282874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9A4C9E9-5EFB-49ED-A828-61AD14D0BA48}"/>
              </a:ext>
            </a:extLst>
          </p:cNvPr>
          <p:cNvSpPr/>
          <p:nvPr/>
        </p:nvSpPr>
        <p:spPr>
          <a:xfrm>
            <a:off x="1548365" y="4757023"/>
            <a:ext cx="1847977" cy="3686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C83A59D9-3A42-4EBE-A5CC-B8A78618AC2C}"/>
              </a:ext>
            </a:extLst>
          </p:cNvPr>
          <p:cNvSpPr/>
          <p:nvPr/>
        </p:nvSpPr>
        <p:spPr>
          <a:xfrm>
            <a:off x="409093" y="3652812"/>
            <a:ext cx="1854155" cy="646331"/>
          </a:xfrm>
          <a:prstGeom prst="wedgeRectCallout">
            <a:avLst>
              <a:gd name="adj1" fmla="val 16885"/>
              <a:gd name="adj2" fmla="val 11919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選択したものがセットされた</a:t>
            </a:r>
          </a:p>
        </p:txBody>
      </p:sp>
      <p:sp>
        <p:nvSpPr>
          <p:cNvPr id="42" name="吹き出し: 四角形 41">
            <a:extLst>
              <a:ext uri="{FF2B5EF4-FFF2-40B4-BE49-F238E27FC236}">
                <a16:creationId xmlns:a16="http://schemas.microsoft.com/office/drawing/2014/main" id="{2EFC0419-7A2C-45BF-944D-B7617AF454BA}"/>
              </a:ext>
            </a:extLst>
          </p:cNvPr>
          <p:cNvSpPr/>
          <p:nvPr/>
        </p:nvSpPr>
        <p:spPr>
          <a:xfrm>
            <a:off x="7777410" y="4890293"/>
            <a:ext cx="1853392" cy="646331"/>
          </a:xfrm>
          <a:prstGeom prst="wedgeRectCallout">
            <a:avLst>
              <a:gd name="adj1" fmla="val -79354"/>
              <a:gd name="adj2" fmla="val -3860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該当のものを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D6907EDF-EDA0-4902-A297-7A1DE3C0C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512" y="5972587"/>
            <a:ext cx="2905125" cy="666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矢印: 下 46">
            <a:extLst>
              <a:ext uri="{FF2B5EF4-FFF2-40B4-BE49-F238E27FC236}">
                <a16:creationId xmlns:a16="http://schemas.microsoft.com/office/drawing/2014/main" id="{0B4C69D5-402E-4028-B6B3-3CD3D2D7B05A}"/>
              </a:ext>
            </a:extLst>
          </p:cNvPr>
          <p:cNvSpPr/>
          <p:nvPr/>
        </p:nvSpPr>
        <p:spPr>
          <a:xfrm>
            <a:off x="2073564" y="5216182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8" name="吹き出し: 四角形 47">
            <a:extLst>
              <a:ext uri="{FF2B5EF4-FFF2-40B4-BE49-F238E27FC236}">
                <a16:creationId xmlns:a16="http://schemas.microsoft.com/office/drawing/2014/main" id="{0257C0E5-1922-454E-B6D9-1FDB6E0D3BC4}"/>
              </a:ext>
            </a:extLst>
          </p:cNvPr>
          <p:cNvSpPr/>
          <p:nvPr/>
        </p:nvSpPr>
        <p:spPr>
          <a:xfrm>
            <a:off x="4102765" y="5787801"/>
            <a:ext cx="2070743" cy="923330"/>
          </a:xfrm>
          <a:prstGeom prst="wedgeRectCallout">
            <a:avLst>
              <a:gd name="adj1" fmla="val -78033"/>
              <a:gd name="adj2" fmla="val 890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最後に必ず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Update Results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A60E4047-17A5-4DAC-966F-78DCF6CA0269}"/>
              </a:ext>
            </a:extLst>
          </p:cNvPr>
          <p:cNvSpPr/>
          <p:nvPr/>
        </p:nvSpPr>
        <p:spPr>
          <a:xfrm>
            <a:off x="6249660" y="1333443"/>
            <a:ext cx="897590" cy="256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50" name="吹き出し: 四角形 49">
            <a:extLst>
              <a:ext uri="{FF2B5EF4-FFF2-40B4-BE49-F238E27FC236}">
                <a16:creationId xmlns:a16="http://schemas.microsoft.com/office/drawing/2014/main" id="{30AF0F00-AB90-4FCF-A73B-9853892D0339}"/>
              </a:ext>
            </a:extLst>
          </p:cNvPr>
          <p:cNvSpPr/>
          <p:nvPr/>
        </p:nvSpPr>
        <p:spPr>
          <a:xfrm>
            <a:off x="8178788" y="1069113"/>
            <a:ext cx="1633781" cy="646331"/>
          </a:xfrm>
          <a:prstGeom prst="wedgeRectCallout">
            <a:avLst>
              <a:gd name="adj1" fmla="val -104630"/>
              <a:gd name="adj2" fmla="val 1670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 </a:t>
            </a:r>
            <a:r>
              <a:rPr kumimoji="1" lang="en-US" altLang="ja-JP" dirty="0">
                <a:solidFill>
                  <a:schemeClr val="tx1"/>
                </a:solidFill>
              </a:rPr>
              <a:t>Unique ID</a:t>
            </a:r>
            <a:r>
              <a:rPr kumimoji="1" lang="ja-JP" altLang="en-US" dirty="0">
                <a:solidFill>
                  <a:schemeClr val="tx1"/>
                </a:solidFill>
              </a:rPr>
              <a:t>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A4036F5A-36A2-439C-9D1A-86C8FCC5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E282FDF-76C7-4C7D-B213-2942037037D7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</a:p>
        </p:txBody>
      </p:sp>
    </p:spTree>
    <p:extLst>
      <p:ext uri="{BB962C8B-B14F-4D97-AF65-F5344CB8AC3E}">
        <p14:creationId xmlns:p14="http://schemas.microsoft.com/office/powerpoint/2010/main" val="3717999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C116808-B63C-47D0-B2F4-4E10D2486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1478522"/>
            <a:ext cx="8734425" cy="4610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869325-717D-41C3-AE67-35CCD901DF86}"/>
              </a:ext>
            </a:extLst>
          </p:cNvPr>
          <p:cNvSpPr/>
          <p:nvPr/>
        </p:nvSpPr>
        <p:spPr>
          <a:xfrm>
            <a:off x="428625" y="954257"/>
            <a:ext cx="1721191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結果表示エリア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3821920" y="1238138"/>
            <a:ext cx="2262158" cy="646331"/>
          </a:xfrm>
          <a:prstGeom prst="wedgeRectCallout">
            <a:avLst>
              <a:gd name="adj1" fmla="val -17946"/>
              <a:gd name="adj2" fmla="val 18473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大隅良典氏の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データが表示された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01F956-6E13-458E-9682-8E0E4A3E148D}"/>
              </a:ext>
            </a:extLst>
          </p:cNvPr>
          <p:cNvSpPr/>
          <p:nvPr/>
        </p:nvSpPr>
        <p:spPr>
          <a:xfrm>
            <a:off x="652626" y="2764304"/>
            <a:ext cx="8667586" cy="41987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FDD8D8-FD53-49EE-B4A9-B892EEB82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6F7594-1E0A-405C-BBD7-38AD37AFF671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</a:p>
        </p:txBody>
      </p:sp>
    </p:spTree>
    <p:extLst>
      <p:ext uri="{BB962C8B-B14F-4D97-AF65-F5344CB8AC3E}">
        <p14:creationId xmlns:p14="http://schemas.microsoft.com/office/powerpoint/2010/main" val="4258186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0D82C7-6167-4C65-9BB3-366EDE5B529D}"/>
              </a:ext>
            </a:extLst>
          </p:cNvPr>
          <p:cNvSpPr txBox="1"/>
          <p:nvPr/>
        </p:nvSpPr>
        <p:spPr>
          <a:xfrm>
            <a:off x="1222310" y="2159725"/>
            <a:ext cx="7576457" cy="13820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" bIns="90000" rtlCol="0">
            <a:spAutoFit/>
          </a:bodyPr>
          <a:lstStyle/>
          <a:p>
            <a:r>
              <a:rPr kumimoji="1" lang="ja-JP" altLang="en-US" sz="2600" dirty="0"/>
              <a:t>当該研究者の論文はどれなのかを同定するには様々な問題（同姓同名など）があるため、研究者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未取得の場合、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では困難</a:t>
            </a:r>
            <a:endParaRPr kumimoji="1" lang="en-US" altLang="ja-JP" sz="2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B0B395-B77A-4264-94ED-8694AE4B8F02}"/>
              </a:ext>
            </a:extLst>
          </p:cNvPr>
          <p:cNvSpPr txBox="1"/>
          <p:nvPr/>
        </p:nvSpPr>
        <p:spPr>
          <a:xfrm>
            <a:off x="1222310" y="4476833"/>
            <a:ext cx="7576457" cy="13820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90000" bIns="90000" rtlCol="0">
            <a:spAutoFit/>
          </a:bodyPr>
          <a:lstStyle/>
          <a:p>
            <a:r>
              <a:rPr kumimoji="1" lang="en-US" altLang="ja-JP" sz="2600" u="sng" dirty="0">
                <a:solidFill>
                  <a:srgbClr val="C00000"/>
                </a:solidFill>
              </a:rPr>
              <a:t>Web of Science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を使用して当該研究者の論文リストを作成</a:t>
            </a:r>
            <a:r>
              <a:rPr kumimoji="1" lang="ja-JP" altLang="en-US" sz="2600" dirty="0"/>
              <a:t>し、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それを</a:t>
            </a:r>
            <a:r>
              <a:rPr kumimoji="1" lang="en-US" altLang="ja-JP" sz="2600" u="sng" dirty="0" err="1">
                <a:solidFill>
                  <a:srgbClr val="C00000"/>
                </a:solidFill>
              </a:rPr>
              <a:t>InCites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に読み込んで分析</a:t>
            </a:r>
            <a:r>
              <a:rPr kumimoji="1" lang="ja-JP" altLang="en-US" sz="2600" dirty="0"/>
              <a:t>するのが良い</a:t>
            </a:r>
            <a:endParaRPr kumimoji="1" lang="en-US" altLang="ja-JP" sz="2600" dirty="0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D4F66A5F-F972-49DA-9DBC-17AA635EC72B}"/>
              </a:ext>
            </a:extLst>
          </p:cNvPr>
          <p:cNvSpPr/>
          <p:nvPr/>
        </p:nvSpPr>
        <p:spPr>
          <a:xfrm>
            <a:off x="4690345" y="3662329"/>
            <a:ext cx="640387" cy="72665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F2E8F6-F89A-4269-9A8A-D6B3F5A8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448236-732D-48DA-A637-6E72C7E78FF6}"/>
              </a:ext>
            </a:extLst>
          </p:cNvPr>
          <p:cNvSpPr txBox="1"/>
          <p:nvPr/>
        </p:nvSpPr>
        <p:spPr>
          <a:xfrm>
            <a:off x="1076135" y="1335510"/>
            <a:ext cx="2518638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600" dirty="0"/>
              <a:t>問題点と解決策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C8FD4B-2524-43E5-989E-5BEBF7293789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2965551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F2E8F6-F89A-4269-9A8A-D6B3F5A8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9781C5-722D-4518-9924-90F56767AE13}"/>
              </a:ext>
            </a:extLst>
          </p:cNvPr>
          <p:cNvSpPr txBox="1"/>
          <p:nvPr/>
        </p:nvSpPr>
        <p:spPr>
          <a:xfrm>
            <a:off x="320357" y="989786"/>
            <a:ext cx="7629012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事例）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鈴木章</a:t>
            </a:r>
            <a:r>
              <a:rPr kumimoji="1" lang="ja-JP" altLang="en-US" sz="2000" dirty="0"/>
              <a:t>氏（</a:t>
            </a:r>
            <a:r>
              <a:rPr kumimoji="1" lang="en-US" altLang="ja-JP" sz="2000" dirty="0"/>
              <a:t>2010</a:t>
            </a:r>
            <a:r>
              <a:rPr kumimoji="1" lang="ja-JP" altLang="en-US" sz="2000" dirty="0"/>
              <a:t>年ノーベル化学賞受賞者）の業績を調べる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5BB352-3C13-43EB-B626-B64D5CAB2BFD}"/>
              </a:ext>
            </a:extLst>
          </p:cNvPr>
          <p:cNvSpPr txBox="1"/>
          <p:nvPr/>
        </p:nvSpPr>
        <p:spPr>
          <a:xfrm>
            <a:off x="1222310" y="1739852"/>
            <a:ext cx="7576457" cy="47676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" bIns="90000" rtlCol="0">
            <a:spAutoFit/>
          </a:bodyPr>
          <a:lstStyle/>
          <a:p>
            <a:r>
              <a:rPr kumimoji="1" lang="ja-JP" altLang="en-US" sz="2600" dirty="0">
                <a:latin typeface="+mn-ea"/>
              </a:rPr>
              <a:t>　検索の前に、当該研究者の略歴を調べておくと良い</a:t>
            </a:r>
            <a:endParaRPr kumimoji="1" lang="en-US" altLang="ja-JP" sz="2600" dirty="0">
              <a:latin typeface="+mn-ea"/>
            </a:endParaRPr>
          </a:p>
          <a:p>
            <a:endParaRPr kumimoji="1" lang="en-US" altLang="ja-JP" sz="11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　＜鈴木章氏略歴＞</a:t>
            </a:r>
            <a:endParaRPr kumimoji="1" lang="en-US" altLang="ja-JP" sz="2400" dirty="0">
              <a:latin typeface="+mn-ea"/>
            </a:endParaRPr>
          </a:p>
          <a:p>
            <a:pPr lvl="1"/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en-US" altLang="zh-CN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1960</a:t>
            </a:r>
            <a:r>
              <a:rPr kumimoji="1" lang="zh-CN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 北海道大学理学研究科博士課程修了</a:t>
            </a:r>
          </a:p>
          <a:p>
            <a:pPr lvl="1"/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en-US" altLang="zh-CN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1961</a:t>
            </a:r>
            <a:r>
              <a:rPr kumimoji="1" lang="zh-CN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 同工学部合成化学工学科助教授</a:t>
            </a:r>
          </a:p>
          <a:p>
            <a:pPr lvl="1"/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en-US" altLang="zh-CN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1973</a:t>
            </a:r>
            <a:r>
              <a:rPr kumimoji="1" lang="zh-CN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 同応用化学科教授</a:t>
            </a:r>
          </a:p>
          <a:p>
            <a:pPr lvl="1"/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en-US" altLang="zh-CN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1994</a:t>
            </a:r>
            <a:r>
              <a:rPr kumimoji="1" lang="zh-CN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 同大停年退官、北海道大学名誉教授</a:t>
            </a:r>
          </a:p>
          <a:p>
            <a:pPr lvl="1"/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en-US" altLang="zh-CN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1994</a:t>
            </a:r>
            <a:r>
              <a:rPr kumimoji="1" lang="zh-CN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 岡山理科大学教授</a:t>
            </a:r>
          </a:p>
          <a:p>
            <a:pPr lvl="1"/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en-US" altLang="zh-CN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1995</a:t>
            </a:r>
            <a:r>
              <a:rPr kumimoji="1" lang="zh-CN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kumimoji="1" lang="en-US" altLang="zh-CN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2002</a:t>
            </a:r>
            <a:r>
              <a:rPr kumimoji="1" lang="zh-CN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 倉敷芸術科学大学教授</a:t>
            </a:r>
            <a:endParaRPr kumimoji="1" lang="en-US" altLang="zh-CN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/>
            <a:endParaRPr kumimoji="1" lang="zh-CN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/>
            <a:r>
              <a:rPr kumimoji="1" lang="ja-JP" altLang="en-US" dirty="0">
                <a:latin typeface="游ゴシック" panose="020B0400000000000000" pitchFamily="50" charset="-128"/>
              </a:rPr>
              <a:t>　（出典）「鈴木章名誉教授ノーベル化学賞受賞決定」　　　　</a:t>
            </a:r>
            <a:r>
              <a:rPr kumimoji="1" lang="en-US" altLang="ja-JP" dirty="0">
                <a:latin typeface="游ゴシック" panose="020B0400000000000000" pitchFamily="50" charset="-128"/>
                <a:hlinkClick r:id="rId2"/>
              </a:rPr>
              <a:t>https://www.hokudai.ac.jp/nobel/suzuki/nobel-suzuki.html</a:t>
            </a:r>
            <a:endParaRPr kumimoji="1" lang="en-US" altLang="ja-JP" dirty="0">
              <a:latin typeface="游ゴシック" panose="020B0400000000000000" pitchFamily="50" charset="-128"/>
            </a:endParaRPr>
          </a:p>
          <a:p>
            <a:pPr lvl="1"/>
            <a:r>
              <a:rPr kumimoji="1" lang="ja-JP" altLang="en-US" dirty="0">
                <a:latin typeface="游ゴシック" panose="020B0400000000000000" pitchFamily="50" charset="-128"/>
              </a:rPr>
              <a:t>　（</a:t>
            </a:r>
            <a:r>
              <a:rPr kumimoji="1" lang="en-US" altLang="ja-JP" dirty="0">
                <a:latin typeface="游ゴシック" panose="020B0400000000000000" pitchFamily="50" charset="-128"/>
              </a:rPr>
              <a:t>2019-05-13</a:t>
            </a:r>
            <a:r>
              <a:rPr kumimoji="1" lang="ja-JP" altLang="en-US" dirty="0">
                <a:latin typeface="游ゴシック" panose="020B0400000000000000" pitchFamily="50" charset="-128"/>
              </a:rPr>
              <a:t>参照）</a:t>
            </a:r>
            <a:endParaRPr kumimoji="1"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3D5D56-7331-49C2-BEBF-33ACE19CEA06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1982701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4A357C9-B3C9-4453-8CF3-4E65F3CD4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97"/>
          <a:stretch/>
        </p:blipFill>
        <p:spPr>
          <a:xfrm>
            <a:off x="606497" y="1446018"/>
            <a:ext cx="8778240" cy="5141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5743AAF-6AD1-4376-A37C-1402A387C8D3}"/>
              </a:ext>
            </a:extLst>
          </p:cNvPr>
          <p:cNvSpPr/>
          <p:nvPr/>
        </p:nvSpPr>
        <p:spPr>
          <a:xfrm>
            <a:off x="874278" y="4921530"/>
            <a:ext cx="721257" cy="419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3013762" y="1670026"/>
            <a:ext cx="2954655" cy="1862048"/>
          </a:xfrm>
          <a:prstGeom prst="wedgeRectCallout">
            <a:avLst>
              <a:gd name="adj1" fmla="val -35319"/>
              <a:gd name="adj2" fmla="val 7078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③「姓＋名」と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「姓＋名のイニシャル」の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論理和（</a:t>
            </a:r>
            <a:r>
              <a:rPr kumimoji="1" lang="en-US" altLang="ja-JP" dirty="0">
                <a:solidFill>
                  <a:schemeClr val="tx1"/>
                </a:solidFill>
              </a:rPr>
              <a:t>Or</a:t>
            </a:r>
            <a:r>
              <a:rPr kumimoji="1" lang="ja-JP" altLang="en-US" dirty="0">
                <a:solidFill>
                  <a:schemeClr val="tx1"/>
                </a:solidFill>
              </a:rPr>
              <a:t>）検索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11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</a:rPr>
              <a:t>文字列は、全体を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ダブルクォーテーション（</a:t>
            </a:r>
            <a:r>
              <a:rPr kumimoji="1" lang="en-US" altLang="ja-JP" sz="1600" dirty="0">
                <a:solidFill>
                  <a:schemeClr val="tx1"/>
                </a:solidFill>
              </a:rPr>
              <a:t>”</a:t>
            </a:r>
            <a:r>
              <a:rPr kumimoji="1" lang="ja-JP" altLang="en-US" sz="1600" dirty="0">
                <a:solidFill>
                  <a:schemeClr val="tx1"/>
                </a:solidFill>
              </a:rPr>
              <a:t>）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でくくる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01F956-6E13-458E-9682-8E0E4A3E148D}"/>
              </a:ext>
            </a:extLst>
          </p:cNvPr>
          <p:cNvSpPr/>
          <p:nvPr/>
        </p:nvSpPr>
        <p:spPr>
          <a:xfrm>
            <a:off x="727788" y="3965527"/>
            <a:ext cx="3031928" cy="16795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小波 11">
            <a:extLst>
              <a:ext uri="{FF2B5EF4-FFF2-40B4-BE49-F238E27FC236}">
                <a16:creationId xmlns:a16="http://schemas.microsoft.com/office/drawing/2014/main" id="{7F944E87-20D7-4F60-846D-EEE2BA8EDC08}"/>
              </a:ext>
            </a:extLst>
          </p:cNvPr>
          <p:cNvSpPr/>
          <p:nvPr/>
        </p:nvSpPr>
        <p:spPr>
          <a:xfrm>
            <a:off x="307561" y="5923878"/>
            <a:ext cx="9358953" cy="861902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小波 12">
            <a:extLst>
              <a:ext uri="{FF2B5EF4-FFF2-40B4-BE49-F238E27FC236}">
                <a16:creationId xmlns:a16="http://schemas.microsoft.com/office/drawing/2014/main" id="{BD197A9A-E77D-4BD9-9C34-775FFDBC7A13}"/>
              </a:ext>
            </a:extLst>
          </p:cNvPr>
          <p:cNvSpPr/>
          <p:nvPr/>
        </p:nvSpPr>
        <p:spPr>
          <a:xfrm rot="16200000">
            <a:off x="6770891" y="3506403"/>
            <a:ext cx="5622072" cy="539946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4644ECEB-5660-4F40-87A4-969E69A45CE1}"/>
              </a:ext>
            </a:extLst>
          </p:cNvPr>
          <p:cNvSpPr/>
          <p:nvPr/>
        </p:nvSpPr>
        <p:spPr>
          <a:xfrm>
            <a:off x="4632805" y="5971651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E2A6273-F500-462F-84E8-5764D9D92602}"/>
              </a:ext>
            </a:extLst>
          </p:cNvPr>
          <p:cNvSpPr/>
          <p:nvPr/>
        </p:nvSpPr>
        <p:spPr>
          <a:xfrm>
            <a:off x="5038531" y="3964548"/>
            <a:ext cx="3014309" cy="17737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8E04655-2957-4537-9167-1B877D436B6D}"/>
              </a:ext>
            </a:extLst>
          </p:cNvPr>
          <p:cNvCxnSpPr>
            <a:cxnSpLocks/>
          </p:cNvCxnSpPr>
          <p:nvPr/>
        </p:nvCxnSpPr>
        <p:spPr>
          <a:xfrm>
            <a:off x="998376" y="4417010"/>
            <a:ext cx="942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2EA5F99-CBEC-4249-B06D-AC4470D2A2AD}"/>
              </a:ext>
            </a:extLst>
          </p:cNvPr>
          <p:cNvCxnSpPr>
            <a:cxnSpLocks/>
          </p:cNvCxnSpPr>
          <p:nvPr/>
        </p:nvCxnSpPr>
        <p:spPr>
          <a:xfrm>
            <a:off x="1781887" y="5231883"/>
            <a:ext cx="7187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1FAA165F-46BB-4C51-ACD7-008EB6CC7CAA}"/>
              </a:ext>
            </a:extLst>
          </p:cNvPr>
          <p:cNvSpPr/>
          <p:nvPr/>
        </p:nvSpPr>
        <p:spPr>
          <a:xfrm>
            <a:off x="6250194" y="2162468"/>
            <a:ext cx="3416320" cy="1369606"/>
          </a:xfrm>
          <a:prstGeom prst="wedgeRectCallout">
            <a:avLst>
              <a:gd name="adj1" fmla="val -29045"/>
              <a:gd name="adj2" fmla="val 8002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①「行を追加」をクリックして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入力域を２つにする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11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検索項目を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「著者名」に設定する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E4F0F69-1200-44E4-8A88-529F50862956}"/>
              </a:ext>
            </a:extLst>
          </p:cNvPr>
          <p:cNvSpPr/>
          <p:nvPr/>
        </p:nvSpPr>
        <p:spPr>
          <a:xfrm>
            <a:off x="6539365" y="5341409"/>
            <a:ext cx="721257" cy="3103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4A4D6727-FAFC-4812-8E71-73782A2B623B}"/>
              </a:ext>
            </a:extLst>
          </p:cNvPr>
          <p:cNvSpPr/>
          <p:nvPr/>
        </p:nvSpPr>
        <p:spPr>
          <a:xfrm>
            <a:off x="545236" y="974916"/>
            <a:ext cx="3576172" cy="369332"/>
          </a:xfrm>
          <a:prstGeom prst="wedgeRectCallout">
            <a:avLst>
              <a:gd name="adj1" fmla="val -19759"/>
              <a:gd name="adj2" fmla="val -10588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ここからは </a:t>
            </a:r>
            <a:r>
              <a:rPr kumimoji="1" lang="en-US" altLang="ja-JP" dirty="0">
                <a:solidFill>
                  <a:schemeClr val="tx1"/>
                </a:solidFill>
              </a:rPr>
              <a:t>Web of Science </a:t>
            </a:r>
            <a:r>
              <a:rPr kumimoji="1" lang="ja-JP" altLang="en-US" dirty="0">
                <a:solidFill>
                  <a:schemeClr val="tx1"/>
                </a:solidFill>
              </a:rPr>
              <a:t>を使用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43A1643-B9D4-49F5-A2B0-B2D5624752FF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1096119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2CB7080-90BE-4706-A2B3-EBA370B67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2" y="1552852"/>
            <a:ext cx="8884920" cy="46710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小波 16">
            <a:extLst>
              <a:ext uri="{FF2B5EF4-FFF2-40B4-BE49-F238E27FC236}">
                <a16:creationId xmlns:a16="http://schemas.microsoft.com/office/drawing/2014/main" id="{188C0719-7C91-4143-8894-1396C559508F}"/>
              </a:ext>
            </a:extLst>
          </p:cNvPr>
          <p:cNvSpPr/>
          <p:nvPr/>
        </p:nvSpPr>
        <p:spPr>
          <a:xfrm>
            <a:off x="273521" y="970281"/>
            <a:ext cx="9358953" cy="861902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01F956-6E13-458E-9682-8E0E4A3E148D}"/>
              </a:ext>
            </a:extLst>
          </p:cNvPr>
          <p:cNvSpPr/>
          <p:nvPr/>
        </p:nvSpPr>
        <p:spPr>
          <a:xfrm>
            <a:off x="625281" y="2880221"/>
            <a:ext cx="3887342" cy="8040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小波 11">
            <a:extLst>
              <a:ext uri="{FF2B5EF4-FFF2-40B4-BE49-F238E27FC236}">
                <a16:creationId xmlns:a16="http://schemas.microsoft.com/office/drawing/2014/main" id="{7F944E87-20D7-4F60-846D-EEE2BA8EDC08}"/>
              </a:ext>
            </a:extLst>
          </p:cNvPr>
          <p:cNvSpPr/>
          <p:nvPr/>
        </p:nvSpPr>
        <p:spPr>
          <a:xfrm>
            <a:off x="307561" y="5849230"/>
            <a:ext cx="9358953" cy="861902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小波 12">
            <a:extLst>
              <a:ext uri="{FF2B5EF4-FFF2-40B4-BE49-F238E27FC236}">
                <a16:creationId xmlns:a16="http://schemas.microsoft.com/office/drawing/2014/main" id="{BD197A9A-E77D-4BD9-9C34-775FFDBC7A13}"/>
              </a:ext>
            </a:extLst>
          </p:cNvPr>
          <p:cNvSpPr/>
          <p:nvPr/>
        </p:nvSpPr>
        <p:spPr>
          <a:xfrm rot="16200000">
            <a:off x="6070315" y="3395183"/>
            <a:ext cx="6239419" cy="539946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E2A6273-F500-462F-84E8-5764D9D92602}"/>
              </a:ext>
            </a:extLst>
          </p:cNvPr>
          <p:cNvSpPr/>
          <p:nvPr/>
        </p:nvSpPr>
        <p:spPr>
          <a:xfrm>
            <a:off x="625281" y="3746737"/>
            <a:ext cx="4007524" cy="204644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2EA5F99-CBEC-4249-B06D-AC4470D2A2AD}"/>
              </a:ext>
            </a:extLst>
          </p:cNvPr>
          <p:cNvCxnSpPr>
            <a:cxnSpLocks/>
          </p:cNvCxnSpPr>
          <p:nvPr/>
        </p:nvCxnSpPr>
        <p:spPr>
          <a:xfrm>
            <a:off x="2826916" y="3553986"/>
            <a:ext cx="662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1FAA165F-46BB-4C51-ACD7-008EB6CC7CAA}"/>
              </a:ext>
            </a:extLst>
          </p:cNvPr>
          <p:cNvSpPr/>
          <p:nvPr/>
        </p:nvSpPr>
        <p:spPr>
          <a:xfrm>
            <a:off x="5027494" y="3945527"/>
            <a:ext cx="3700051" cy="2077492"/>
          </a:xfrm>
          <a:prstGeom prst="wedgeRectCallout">
            <a:avLst>
              <a:gd name="adj1" fmla="val -59892"/>
              <a:gd name="adj2" fmla="val 849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「詳細設定」をクリックすると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引用索引の一覧が現れる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11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 鈴木氏の研究分野は化学なので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Science Citation Index Expanded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のみを指定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</a:rPr>
              <a:t>最初は全てチェックされている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E4F0F69-1200-44E4-8A88-529F50862956}"/>
              </a:ext>
            </a:extLst>
          </p:cNvPr>
          <p:cNvSpPr/>
          <p:nvPr/>
        </p:nvSpPr>
        <p:spPr>
          <a:xfrm>
            <a:off x="7992278" y="1832182"/>
            <a:ext cx="837887" cy="557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2DD5CEF-9699-476D-B629-883BA5A6CA79}"/>
              </a:ext>
            </a:extLst>
          </p:cNvPr>
          <p:cNvCxnSpPr>
            <a:cxnSpLocks/>
          </p:cNvCxnSpPr>
          <p:nvPr/>
        </p:nvCxnSpPr>
        <p:spPr>
          <a:xfrm>
            <a:off x="816170" y="3553986"/>
            <a:ext cx="9939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FFBDE18F-3BC1-4331-B52C-AB8DB8D460F0}"/>
              </a:ext>
            </a:extLst>
          </p:cNvPr>
          <p:cNvCxnSpPr>
            <a:cxnSpLocks/>
          </p:cNvCxnSpPr>
          <p:nvPr/>
        </p:nvCxnSpPr>
        <p:spPr>
          <a:xfrm>
            <a:off x="727788" y="4639448"/>
            <a:ext cx="37848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7780663" y="2910902"/>
            <a:ext cx="1338828" cy="923330"/>
          </a:xfrm>
          <a:prstGeom prst="wedgeRectCallout">
            <a:avLst>
              <a:gd name="adj1" fmla="val -22722"/>
              <a:gd name="adj2" fmla="val -10136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 最後に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「検索」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5027494" y="1250374"/>
            <a:ext cx="2492990" cy="2585323"/>
          </a:xfrm>
          <a:prstGeom prst="wedgeRectCallout">
            <a:avLst>
              <a:gd name="adj1" fmla="val -70147"/>
              <a:gd name="adj2" fmla="val 3067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①「タイムスパン」で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「カスタム年範囲」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を選択し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前の入力域に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1980</a:t>
            </a:r>
            <a:r>
              <a:rPr kumimoji="1" lang="ja-JP" altLang="en-US" dirty="0">
                <a:solidFill>
                  <a:schemeClr val="tx1"/>
                </a:solidFill>
              </a:rPr>
              <a:t>」と入力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InCites</a:t>
            </a:r>
            <a:r>
              <a:rPr kumimoji="1" lang="ja-JP" altLang="en-US" sz="1600" dirty="0">
                <a:solidFill>
                  <a:schemeClr val="tx1"/>
                </a:solidFill>
              </a:rPr>
              <a:t>の収録範囲は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1980</a:t>
            </a:r>
            <a:r>
              <a:rPr kumimoji="1" lang="ja-JP" altLang="en-US" sz="1600" dirty="0">
                <a:solidFill>
                  <a:schemeClr val="tx1"/>
                </a:solidFill>
              </a:rPr>
              <a:t>年以降のため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それ以前の論文の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検索は不要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438F2BC-5114-4703-953A-6A95D38EF9FD}"/>
              </a:ext>
            </a:extLst>
          </p:cNvPr>
          <p:cNvSpPr/>
          <p:nvPr/>
        </p:nvSpPr>
        <p:spPr>
          <a:xfrm>
            <a:off x="727788" y="3746738"/>
            <a:ext cx="802431" cy="2503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1DB9CDA-D7D4-497A-95B0-7BBA4D4B1AE4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2528194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616BA4F-5717-493F-A73B-364E465CC9D8}"/>
              </a:ext>
            </a:extLst>
          </p:cNvPr>
          <p:cNvGrpSpPr/>
          <p:nvPr/>
        </p:nvGrpSpPr>
        <p:grpSpPr>
          <a:xfrm>
            <a:off x="6569367" y="2776427"/>
            <a:ext cx="3101416" cy="3853375"/>
            <a:chOff x="6569367" y="2776427"/>
            <a:chExt cx="3101416" cy="3853375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3DF166FB-1C75-442A-A8BD-2D1E20DD0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7891" y="3180045"/>
              <a:ext cx="2644369" cy="27205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4" name="小波 33">
              <a:extLst>
                <a:ext uri="{FF2B5EF4-FFF2-40B4-BE49-F238E27FC236}">
                  <a16:creationId xmlns:a16="http://schemas.microsoft.com/office/drawing/2014/main" id="{0EC28DD6-0CAA-411D-B2F9-0176E51F63FA}"/>
                </a:ext>
              </a:extLst>
            </p:cNvPr>
            <p:cNvSpPr/>
            <p:nvPr/>
          </p:nvSpPr>
          <p:spPr>
            <a:xfrm>
              <a:off x="6592695" y="2776427"/>
              <a:ext cx="3054760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小波 34">
              <a:extLst>
                <a:ext uri="{FF2B5EF4-FFF2-40B4-BE49-F238E27FC236}">
                  <a16:creationId xmlns:a16="http://schemas.microsoft.com/office/drawing/2014/main" id="{C7177D7C-959E-482C-A5C9-88008E2C7D02}"/>
                </a:ext>
              </a:extLst>
            </p:cNvPr>
            <p:cNvSpPr/>
            <p:nvPr/>
          </p:nvSpPr>
          <p:spPr>
            <a:xfrm>
              <a:off x="6569367" y="5795932"/>
              <a:ext cx="3101416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D99ED7A-2BE0-47B8-AE7F-8185D8A5A8CB}"/>
              </a:ext>
            </a:extLst>
          </p:cNvPr>
          <p:cNvGrpSpPr/>
          <p:nvPr/>
        </p:nvGrpSpPr>
        <p:grpSpPr>
          <a:xfrm>
            <a:off x="102285" y="824578"/>
            <a:ext cx="6453516" cy="3768496"/>
            <a:chOff x="307562" y="861902"/>
            <a:chExt cx="6453516" cy="376849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AACA15DB-9CFC-4B66-8AAA-731C05FF2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741" y="1130737"/>
              <a:ext cx="5915025" cy="30003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小波 11">
              <a:extLst>
                <a:ext uri="{FF2B5EF4-FFF2-40B4-BE49-F238E27FC236}">
                  <a16:creationId xmlns:a16="http://schemas.microsoft.com/office/drawing/2014/main" id="{7F944E87-20D7-4F60-846D-EEE2BA8EDC08}"/>
                </a:ext>
              </a:extLst>
            </p:cNvPr>
            <p:cNvSpPr/>
            <p:nvPr/>
          </p:nvSpPr>
          <p:spPr>
            <a:xfrm>
              <a:off x="307562" y="3768496"/>
              <a:ext cx="6453516" cy="861902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小波 12">
              <a:extLst>
                <a:ext uri="{FF2B5EF4-FFF2-40B4-BE49-F238E27FC236}">
                  <a16:creationId xmlns:a16="http://schemas.microsoft.com/office/drawing/2014/main" id="{BD197A9A-E77D-4BD9-9C34-775FFDBC7A13}"/>
                </a:ext>
              </a:extLst>
            </p:cNvPr>
            <p:cNvSpPr/>
            <p:nvPr/>
          </p:nvSpPr>
          <p:spPr>
            <a:xfrm rot="16200000">
              <a:off x="4709584" y="2226534"/>
              <a:ext cx="3269209" cy="539946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37</a:t>
            </a:fld>
            <a:endParaRPr kumimoji="1" lang="ja-JP" altLang="en-US" dirty="0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3387011" y="989774"/>
            <a:ext cx="2954655" cy="2031325"/>
          </a:xfrm>
          <a:prstGeom prst="wedgeRectCallout">
            <a:avLst>
              <a:gd name="adj1" fmla="val -61348"/>
              <a:gd name="adj2" fmla="val 4458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ヒット件数が表示された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これから数回に分けて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検索結果を絞り込んでいく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</a:rPr>
              <a:t>検索結果の件数は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2019</a:t>
            </a:r>
            <a:r>
              <a:rPr kumimoji="1" lang="ja-JP" altLang="en-US" sz="1600" dirty="0">
                <a:solidFill>
                  <a:schemeClr val="tx1"/>
                </a:solidFill>
              </a:rPr>
              <a:t>年</a:t>
            </a:r>
            <a:r>
              <a:rPr kumimoji="1" lang="en-US" altLang="ja-JP" sz="1600" dirty="0">
                <a:solidFill>
                  <a:schemeClr val="tx1"/>
                </a:solidFill>
              </a:rPr>
              <a:t>5</a:t>
            </a:r>
            <a:r>
              <a:rPr kumimoji="1" lang="ja-JP" altLang="en-US" sz="1600" dirty="0">
                <a:solidFill>
                  <a:schemeClr val="tx1"/>
                </a:solidFill>
              </a:rPr>
              <a:t>月現在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DF7B1DE-87F2-49E4-806D-667A779CAC22}"/>
              </a:ext>
            </a:extLst>
          </p:cNvPr>
          <p:cNvSpPr/>
          <p:nvPr/>
        </p:nvSpPr>
        <p:spPr>
          <a:xfrm>
            <a:off x="526934" y="2566005"/>
            <a:ext cx="2505511" cy="8040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33B8AEC-D21B-4CD3-8C80-E17C9C33EA6B}"/>
              </a:ext>
            </a:extLst>
          </p:cNvPr>
          <p:cNvGrpSpPr/>
          <p:nvPr/>
        </p:nvGrpSpPr>
        <p:grpSpPr>
          <a:xfrm>
            <a:off x="6567419" y="1410642"/>
            <a:ext cx="3101416" cy="2186338"/>
            <a:chOff x="6567419" y="1410642"/>
            <a:chExt cx="3101416" cy="218633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CD3B7F3-7582-4C75-BBFC-804BE6EE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5943" y="1799584"/>
              <a:ext cx="2644369" cy="10897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0" name="小波 29">
              <a:extLst>
                <a:ext uri="{FF2B5EF4-FFF2-40B4-BE49-F238E27FC236}">
                  <a16:creationId xmlns:a16="http://schemas.microsoft.com/office/drawing/2014/main" id="{FD9F17B6-EB16-4B7E-BF2E-A312D9E37C47}"/>
                </a:ext>
              </a:extLst>
            </p:cNvPr>
            <p:cNvSpPr/>
            <p:nvPr/>
          </p:nvSpPr>
          <p:spPr>
            <a:xfrm>
              <a:off x="6590747" y="1410642"/>
              <a:ext cx="3054760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小波 30">
              <a:extLst>
                <a:ext uri="{FF2B5EF4-FFF2-40B4-BE49-F238E27FC236}">
                  <a16:creationId xmlns:a16="http://schemas.microsoft.com/office/drawing/2014/main" id="{FD803892-90A1-4F84-B0C5-4BF0AACD847A}"/>
                </a:ext>
              </a:extLst>
            </p:cNvPr>
            <p:cNvSpPr/>
            <p:nvPr/>
          </p:nvSpPr>
          <p:spPr>
            <a:xfrm>
              <a:off x="6567419" y="2763110"/>
              <a:ext cx="3101416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D99556C2-B60E-4CAC-9C99-72C9B5EF8DF7}"/>
              </a:ext>
            </a:extLst>
          </p:cNvPr>
          <p:cNvSpPr/>
          <p:nvPr/>
        </p:nvSpPr>
        <p:spPr>
          <a:xfrm>
            <a:off x="1957003" y="3957914"/>
            <a:ext cx="3543021" cy="2769989"/>
          </a:xfrm>
          <a:prstGeom prst="wedgeRectCallout">
            <a:avLst>
              <a:gd name="adj1" fmla="val 82240"/>
              <a:gd name="adj2" fmla="val -2314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＜絞り込みの第</a:t>
            </a:r>
            <a:r>
              <a:rPr kumimoji="1" lang="en-US" altLang="ja-JP" dirty="0">
                <a:solidFill>
                  <a:schemeClr val="tx1"/>
                </a:solidFill>
              </a:rPr>
              <a:t>1</a:t>
            </a:r>
            <a:r>
              <a:rPr kumimoji="1" lang="ja-JP" altLang="en-US" dirty="0">
                <a:solidFill>
                  <a:schemeClr val="tx1"/>
                </a:solidFill>
              </a:rPr>
              <a:t>段階＞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画面左側の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「検索結果の絞り込み」欄で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「ドキュメントタイプ」から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Article</a:t>
            </a:r>
            <a:r>
              <a:rPr kumimoji="1" lang="ja-JP" altLang="en-US" dirty="0">
                <a:solidFill>
                  <a:schemeClr val="tx1"/>
                </a:solidFill>
              </a:rPr>
              <a:t>」と「</a:t>
            </a:r>
            <a:r>
              <a:rPr kumimoji="1" lang="en-US" altLang="ja-JP" dirty="0">
                <a:solidFill>
                  <a:schemeClr val="tx1"/>
                </a:solidFill>
              </a:rPr>
              <a:t>Review</a:t>
            </a:r>
            <a:r>
              <a:rPr kumimoji="1" lang="ja-JP" altLang="en-US" dirty="0">
                <a:solidFill>
                  <a:schemeClr val="tx1"/>
                </a:solidFill>
              </a:rPr>
              <a:t>」を選択し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「絞り込み」をクリック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</a:rPr>
              <a:t>一般に研究業績と見なされるもの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のみに限定。分野によっては、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他のものを含める場合もある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32D3676F-ACF2-49C3-88F4-B1BE3612C740}"/>
              </a:ext>
            </a:extLst>
          </p:cNvPr>
          <p:cNvCxnSpPr>
            <a:cxnSpLocks/>
          </p:cNvCxnSpPr>
          <p:nvPr/>
        </p:nvCxnSpPr>
        <p:spPr>
          <a:xfrm>
            <a:off x="7081675" y="4309765"/>
            <a:ext cx="11106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22F9120-4C56-42B5-ACE7-D5D8BDCC12A5}"/>
              </a:ext>
            </a:extLst>
          </p:cNvPr>
          <p:cNvSpPr/>
          <p:nvPr/>
        </p:nvSpPr>
        <p:spPr>
          <a:xfrm>
            <a:off x="8602425" y="5498187"/>
            <a:ext cx="837887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04A3E8B1-661A-4DDC-9C21-D126757144A2}"/>
              </a:ext>
            </a:extLst>
          </p:cNvPr>
          <p:cNvCxnSpPr>
            <a:cxnSpLocks/>
          </p:cNvCxnSpPr>
          <p:nvPr/>
        </p:nvCxnSpPr>
        <p:spPr>
          <a:xfrm>
            <a:off x="7081675" y="5180622"/>
            <a:ext cx="11106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A76B6F1-F5B9-4D27-BDA0-FABF3596F46A}"/>
              </a:ext>
            </a:extLst>
          </p:cNvPr>
          <p:cNvSpPr/>
          <p:nvPr/>
        </p:nvSpPr>
        <p:spPr>
          <a:xfrm>
            <a:off x="6713271" y="2071396"/>
            <a:ext cx="2817881" cy="38292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矢印: 下 49">
            <a:extLst>
              <a:ext uri="{FF2B5EF4-FFF2-40B4-BE49-F238E27FC236}">
                <a16:creationId xmlns:a16="http://schemas.microsoft.com/office/drawing/2014/main" id="{3B34AA6C-99C3-4114-9B8C-FFADB21B5C8F}"/>
              </a:ext>
            </a:extLst>
          </p:cNvPr>
          <p:cNvSpPr/>
          <p:nvPr/>
        </p:nvSpPr>
        <p:spPr>
          <a:xfrm rot="17090729">
            <a:off x="5818717" y="3180038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299A211-CE9B-4D3A-836C-C17510A35B7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1898180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38</a:t>
            </a:fld>
            <a:endParaRPr kumimoji="1" lang="ja-JP" altLang="en-US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18AFD42-3D1B-4A74-862C-71ED69D67144}"/>
              </a:ext>
            </a:extLst>
          </p:cNvPr>
          <p:cNvGrpSpPr/>
          <p:nvPr/>
        </p:nvGrpSpPr>
        <p:grpSpPr>
          <a:xfrm>
            <a:off x="3282246" y="604989"/>
            <a:ext cx="3101416" cy="4944575"/>
            <a:chOff x="1849958" y="1121393"/>
            <a:chExt cx="3101416" cy="4944575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8D7B5BFA-07BF-4F4A-8E71-04452D8F644D}"/>
                </a:ext>
              </a:extLst>
            </p:cNvPr>
            <p:cNvGrpSpPr/>
            <p:nvPr/>
          </p:nvGrpSpPr>
          <p:grpSpPr>
            <a:xfrm>
              <a:off x="1849958" y="2473861"/>
              <a:ext cx="3101416" cy="3592107"/>
              <a:chOff x="6569367" y="2776427"/>
              <a:chExt cx="3101416" cy="3592107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E8A58F72-AE9E-49CB-B8F6-E8B56834B2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97891" y="3195148"/>
                <a:ext cx="2644369" cy="27205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34" name="小波 33">
                <a:extLst>
                  <a:ext uri="{FF2B5EF4-FFF2-40B4-BE49-F238E27FC236}">
                    <a16:creationId xmlns:a16="http://schemas.microsoft.com/office/drawing/2014/main" id="{0EC28DD6-0CAA-411D-B2F9-0176E51F63FA}"/>
                  </a:ext>
                </a:extLst>
              </p:cNvPr>
              <p:cNvSpPr/>
              <p:nvPr/>
            </p:nvSpPr>
            <p:spPr>
              <a:xfrm>
                <a:off x="6592695" y="2776427"/>
                <a:ext cx="3054760" cy="833870"/>
              </a:xfrm>
              <a:prstGeom prst="doubleWav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小波 34">
                <a:extLst>
                  <a:ext uri="{FF2B5EF4-FFF2-40B4-BE49-F238E27FC236}">
                    <a16:creationId xmlns:a16="http://schemas.microsoft.com/office/drawing/2014/main" id="{C7177D7C-959E-482C-A5C9-88008E2C7D02}"/>
                  </a:ext>
                </a:extLst>
              </p:cNvPr>
              <p:cNvSpPr/>
              <p:nvPr/>
            </p:nvSpPr>
            <p:spPr>
              <a:xfrm>
                <a:off x="6569367" y="5534664"/>
                <a:ext cx="3101416" cy="833870"/>
              </a:xfrm>
              <a:prstGeom prst="doubleWav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433B8AEC-D21B-4CD3-8C80-E17C9C33EA6B}"/>
                </a:ext>
              </a:extLst>
            </p:cNvPr>
            <p:cNvGrpSpPr/>
            <p:nvPr/>
          </p:nvGrpSpPr>
          <p:grpSpPr>
            <a:xfrm>
              <a:off x="1849958" y="1121393"/>
              <a:ext cx="3101416" cy="2186338"/>
              <a:chOff x="6567419" y="1410642"/>
              <a:chExt cx="3101416" cy="2186338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2CD3B7F3-7582-4C75-BBFC-804BE6EEF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95943" y="1799584"/>
                <a:ext cx="2644369" cy="10897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30" name="小波 29">
                <a:extLst>
                  <a:ext uri="{FF2B5EF4-FFF2-40B4-BE49-F238E27FC236}">
                    <a16:creationId xmlns:a16="http://schemas.microsoft.com/office/drawing/2014/main" id="{FD9F17B6-EB16-4B7E-BF2E-A312D9E37C47}"/>
                  </a:ext>
                </a:extLst>
              </p:cNvPr>
              <p:cNvSpPr/>
              <p:nvPr/>
            </p:nvSpPr>
            <p:spPr>
              <a:xfrm>
                <a:off x="6590747" y="1410642"/>
                <a:ext cx="3054760" cy="833870"/>
              </a:xfrm>
              <a:prstGeom prst="doubleWav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小波 30">
                <a:extLst>
                  <a:ext uri="{FF2B5EF4-FFF2-40B4-BE49-F238E27FC236}">
                    <a16:creationId xmlns:a16="http://schemas.microsoft.com/office/drawing/2014/main" id="{FD803892-90A1-4F84-B0C5-4BF0AACD847A}"/>
                  </a:ext>
                </a:extLst>
              </p:cNvPr>
              <p:cNvSpPr/>
              <p:nvPr/>
            </p:nvSpPr>
            <p:spPr>
              <a:xfrm>
                <a:off x="6567419" y="2763110"/>
                <a:ext cx="3101416" cy="833870"/>
              </a:xfrm>
              <a:prstGeom prst="doubleWav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A76B6F1-F5B9-4D27-BDA0-FABF3596F46A}"/>
              </a:ext>
            </a:extLst>
          </p:cNvPr>
          <p:cNvSpPr/>
          <p:nvPr/>
        </p:nvSpPr>
        <p:spPr>
          <a:xfrm>
            <a:off x="3424013" y="1162664"/>
            <a:ext cx="2817881" cy="38292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22F9120-4C56-42B5-ACE7-D5D8BDCC12A5}"/>
              </a:ext>
            </a:extLst>
          </p:cNvPr>
          <p:cNvSpPr/>
          <p:nvPr/>
        </p:nvSpPr>
        <p:spPr>
          <a:xfrm>
            <a:off x="3735333" y="4318768"/>
            <a:ext cx="1446644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60594F8-3B5B-4EF1-A009-866C1513D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461"/>
          <a:stretch/>
        </p:blipFill>
        <p:spPr>
          <a:xfrm>
            <a:off x="6608226" y="1197677"/>
            <a:ext cx="2949204" cy="44199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D99556C2-B60E-4CAC-9C99-72C9B5EF8DF7}"/>
              </a:ext>
            </a:extLst>
          </p:cNvPr>
          <p:cNvSpPr/>
          <p:nvPr/>
        </p:nvSpPr>
        <p:spPr>
          <a:xfrm>
            <a:off x="108479" y="1167799"/>
            <a:ext cx="3185487" cy="2862322"/>
          </a:xfrm>
          <a:prstGeom prst="wedgeRectCallout">
            <a:avLst>
              <a:gd name="adj1" fmla="val 61474"/>
              <a:gd name="adj2" fmla="val 1967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＜絞り込みの第</a:t>
            </a:r>
            <a:r>
              <a:rPr kumimoji="1" lang="en-US" altLang="ja-JP" dirty="0">
                <a:solidFill>
                  <a:schemeClr val="tx1"/>
                </a:solidFill>
              </a:rPr>
              <a:t>2</a:t>
            </a:r>
            <a:r>
              <a:rPr kumimoji="1" lang="ja-JP" altLang="en-US" dirty="0">
                <a:solidFill>
                  <a:schemeClr val="tx1"/>
                </a:solidFill>
              </a:rPr>
              <a:t>段階＞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「検索結果の絞り込み」欄で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「所属機関</a:t>
            </a:r>
            <a:r>
              <a:rPr kumimoji="1" lang="en-US" altLang="ja-JP" dirty="0">
                <a:solidFill>
                  <a:schemeClr val="tx1"/>
                </a:solidFill>
              </a:rPr>
              <a:t>-</a:t>
            </a:r>
            <a:r>
              <a:rPr kumimoji="1" lang="ja-JP" altLang="en-US" dirty="0">
                <a:solidFill>
                  <a:schemeClr val="tx1"/>
                </a:solidFill>
              </a:rPr>
              <a:t>拡張」から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当該研究者の所属大学を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選択する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 選択したいものが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表示されていないため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「その他のオプション」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C8E3187-1306-4409-9318-A9D08BBDE783}"/>
              </a:ext>
            </a:extLst>
          </p:cNvPr>
          <p:cNvSpPr/>
          <p:nvPr/>
        </p:nvSpPr>
        <p:spPr>
          <a:xfrm>
            <a:off x="6565530" y="1129581"/>
            <a:ext cx="3054760" cy="453074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50" name="矢印: 下 49">
            <a:extLst>
              <a:ext uri="{FF2B5EF4-FFF2-40B4-BE49-F238E27FC236}">
                <a16:creationId xmlns:a16="http://schemas.microsoft.com/office/drawing/2014/main" id="{3B34AA6C-99C3-4114-9B8C-FFADB21B5C8F}"/>
              </a:ext>
            </a:extLst>
          </p:cNvPr>
          <p:cNvSpPr/>
          <p:nvPr/>
        </p:nvSpPr>
        <p:spPr>
          <a:xfrm rot="16200000">
            <a:off x="6075133" y="2308229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934EF59-6F1E-4940-B749-C20B88AA70DD}"/>
              </a:ext>
            </a:extLst>
          </p:cNvPr>
          <p:cNvSpPr/>
          <p:nvPr/>
        </p:nvSpPr>
        <p:spPr>
          <a:xfrm>
            <a:off x="7866346" y="1382528"/>
            <a:ext cx="849637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8AAE735-5005-4D7A-9D44-CF63E840BD0D}"/>
              </a:ext>
            </a:extLst>
          </p:cNvPr>
          <p:cNvCxnSpPr>
            <a:cxnSpLocks/>
          </p:cNvCxnSpPr>
          <p:nvPr/>
        </p:nvCxnSpPr>
        <p:spPr>
          <a:xfrm>
            <a:off x="6758654" y="4134667"/>
            <a:ext cx="16363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id="{C6C551BC-FF9A-44B8-8378-B58833C1EE79}"/>
              </a:ext>
            </a:extLst>
          </p:cNvPr>
          <p:cNvSpPr/>
          <p:nvPr/>
        </p:nvSpPr>
        <p:spPr>
          <a:xfrm>
            <a:off x="3296665" y="5160622"/>
            <a:ext cx="2829813" cy="1477328"/>
          </a:xfrm>
          <a:prstGeom prst="wedgeRectCallout">
            <a:avLst>
              <a:gd name="adj1" fmla="val 65625"/>
              <a:gd name="adj2" fmla="val -2773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所属大学であった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HOKKAIDO UNIVERSITY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にチェックし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最後に「絞り込み」を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2D82176-AC7C-47D3-B67F-2A49905B70F2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3579218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39</a:t>
            </a:fld>
            <a:endParaRPr kumimoji="1" lang="ja-JP" altLang="en-US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0D165CC-B64B-4A42-AC35-AC6F5C0DA23F}"/>
              </a:ext>
            </a:extLst>
          </p:cNvPr>
          <p:cNvGrpSpPr/>
          <p:nvPr/>
        </p:nvGrpSpPr>
        <p:grpSpPr>
          <a:xfrm>
            <a:off x="3282246" y="604989"/>
            <a:ext cx="3101416" cy="5065878"/>
            <a:chOff x="3282246" y="604989"/>
            <a:chExt cx="3101416" cy="5065878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433B8AEC-D21B-4CD3-8C80-E17C9C33EA6B}"/>
                </a:ext>
              </a:extLst>
            </p:cNvPr>
            <p:cNvGrpSpPr/>
            <p:nvPr/>
          </p:nvGrpSpPr>
          <p:grpSpPr>
            <a:xfrm>
              <a:off x="3282246" y="604989"/>
              <a:ext cx="3101416" cy="2186338"/>
              <a:chOff x="6567419" y="1410642"/>
              <a:chExt cx="3101416" cy="2186338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2CD3B7F3-7582-4C75-BBFC-804BE6EEF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95943" y="1799584"/>
                <a:ext cx="2644369" cy="10897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30" name="小波 29">
                <a:extLst>
                  <a:ext uri="{FF2B5EF4-FFF2-40B4-BE49-F238E27FC236}">
                    <a16:creationId xmlns:a16="http://schemas.microsoft.com/office/drawing/2014/main" id="{FD9F17B6-EB16-4B7E-BF2E-A312D9E37C47}"/>
                  </a:ext>
                </a:extLst>
              </p:cNvPr>
              <p:cNvSpPr/>
              <p:nvPr/>
            </p:nvSpPr>
            <p:spPr>
              <a:xfrm>
                <a:off x="6590747" y="1410642"/>
                <a:ext cx="3054760" cy="833870"/>
              </a:xfrm>
              <a:prstGeom prst="doubleWav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小波 30">
                <a:extLst>
                  <a:ext uri="{FF2B5EF4-FFF2-40B4-BE49-F238E27FC236}">
                    <a16:creationId xmlns:a16="http://schemas.microsoft.com/office/drawing/2014/main" id="{FD803892-90A1-4F84-B0C5-4BF0AACD847A}"/>
                  </a:ext>
                </a:extLst>
              </p:cNvPr>
              <p:cNvSpPr/>
              <p:nvPr/>
            </p:nvSpPr>
            <p:spPr>
              <a:xfrm>
                <a:off x="6567419" y="2763110"/>
                <a:ext cx="3101416" cy="833870"/>
              </a:xfrm>
              <a:prstGeom prst="doubleWav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11BB034-3D46-4645-A6B8-3404C8C92D0B}"/>
                </a:ext>
              </a:extLst>
            </p:cNvPr>
            <p:cNvGrpSpPr/>
            <p:nvPr/>
          </p:nvGrpSpPr>
          <p:grpSpPr>
            <a:xfrm>
              <a:off x="3282246" y="1957457"/>
              <a:ext cx="3101416" cy="3713410"/>
              <a:chOff x="3282246" y="1957457"/>
              <a:chExt cx="3101416" cy="3713410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BA0A4D48-0EB7-4969-9B5F-1AE39AF8BF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3149" y="2432221"/>
                <a:ext cx="2659610" cy="27586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34" name="小波 33">
                <a:extLst>
                  <a:ext uri="{FF2B5EF4-FFF2-40B4-BE49-F238E27FC236}">
                    <a16:creationId xmlns:a16="http://schemas.microsoft.com/office/drawing/2014/main" id="{0EC28DD6-0CAA-411D-B2F9-0176E51F63FA}"/>
                  </a:ext>
                </a:extLst>
              </p:cNvPr>
              <p:cNvSpPr/>
              <p:nvPr/>
            </p:nvSpPr>
            <p:spPr>
              <a:xfrm>
                <a:off x="3305574" y="1957457"/>
                <a:ext cx="3054760" cy="833870"/>
              </a:xfrm>
              <a:prstGeom prst="doubleWav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小波 34">
                <a:extLst>
                  <a:ext uri="{FF2B5EF4-FFF2-40B4-BE49-F238E27FC236}">
                    <a16:creationId xmlns:a16="http://schemas.microsoft.com/office/drawing/2014/main" id="{C7177D7C-959E-482C-A5C9-88008E2C7D02}"/>
                  </a:ext>
                </a:extLst>
              </p:cNvPr>
              <p:cNvSpPr/>
              <p:nvPr/>
            </p:nvSpPr>
            <p:spPr>
              <a:xfrm>
                <a:off x="3282246" y="4836997"/>
                <a:ext cx="3101416" cy="833870"/>
              </a:xfrm>
              <a:prstGeom prst="doubleWav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A76B6F1-F5B9-4D27-BDA0-FABF3596F46A}"/>
              </a:ext>
            </a:extLst>
          </p:cNvPr>
          <p:cNvSpPr/>
          <p:nvPr/>
        </p:nvSpPr>
        <p:spPr>
          <a:xfrm>
            <a:off x="3424013" y="1162664"/>
            <a:ext cx="2817881" cy="38292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22F9120-4C56-42B5-ACE7-D5D8BDCC12A5}"/>
              </a:ext>
            </a:extLst>
          </p:cNvPr>
          <p:cNvSpPr/>
          <p:nvPr/>
        </p:nvSpPr>
        <p:spPr>
          <a:xfrm>
            <a:off x="3744664" y="4546443"/>
            <a:ext cx="1446644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D99556C2-B60E-4CAC-9C99-72C9B5EF8DF7}"/>
              </a:ext>
            </a:extLst>
          </p:cNvPr>
          <p:cNvSpPr/>
          <p:nvPr/>
        </p:nvSpPr>
        <p:spPr>
          <a:xfrm>
            <a:off x="55006" y="1167799"/>
            <a:ext cx="3292440" cy="2862322"/>
          </a:xfrm>
          <a:prstGeom prst="wedgeRectCallout">
            <a:avLst>
              <a:gd name="adj1" fmla="val 61474"/>
              <a:gd name="adj2" fmla="val 1967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＜絞り込みの第３段階＞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「検索結果の絞り込み」欄で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Web of Science </a:t>
            </a:r>
            <a:r>
              <a:rPr kumimoji="1" lang="ja-JP" altLang="en-US" dirty="0">
                <a:solidFill>
                  <a:schemeClr val="tx1"/>
                </a:solidFill>
              </a:rPr>
              <a:t>の分野」から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当該研究者の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研究分野を選択する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 全ての選択肢を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表示するため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「その他のオプション」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C8E3187-1306-4409-9318-A9D08BBDE783}"/>
              </a:ext>
            </a:extLst>
          </p:cNvPr>
          <p:cNvSpPr/>
          <p:nvPr/>
        </p:nvSpPr>
        <p:spPr>
          <a:xfrm>
            <a:off x="6565530" y="1129581"/>
            <a:ext cx="3054760" cy="395560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934EF59-6F1E-4940-B749-C20B88AA70DD}"/>
              </a:ext>
            </a:extLst>
          </p:cNvPr>
          <p:cNvSpPr/>
          <p:nvPr/>
        </p:nvSpPr>
        <p:spPr>
          <a:xfrm>
            <a:off x="7866346" y="1382528"/>
            <a:ext cx="849637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8AAE735-5005-4D7A-9D44-CF63E840BD0D}"/>
              </a:ext>
            </a:extLst>
          </p:cNvPr>
          <p:cNvCxnSpPr>
            <a:cxnSpLocks/>
          </p:cNvCxnSpPr>
          <p:nvPr/>
        </p:nvCxnSpPr>
        <p:spPr>
          <a:xfrm>
            <a:off x="6758654" y="4134667"/>
            <a:ext cx="16363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id="{C6C551BC-FF9A-44B8-8378-B58833C1EE79}"/>
              </a:ext>
            </a:extLst>
          </p:cNvPr>
          <p:cNvSpPr/>
          <p:nvPr/>
        </p:nvSpPr>
        <p:spPr>
          <a:xfrm>
            <a:off x="6083223" y="5292650"/>
            <a:ext cx="2723823" cy="1477328"/>
          </a:xfrm>
          <a:prstGeom prst="wedgeRectCallout">
            <a:avLst>
              <a:gd name="adj1" fmla="val -23323"/>
              <a:gd name="adj2" fmla="val -6388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「</a:t>
            </a:r>
            <a:r>
              <a:rPr kumimoji="1" lang="en-US" altLang="ja-JP" dirty="0">
                <a:solidFill>
                  <a:schemeClr val="tx1"/>
                </a:solidFill>
              </a:rPr>
              <a:t>CHEMISTRY</a:t>
            </a:r>
            <a:r>
              <a:rPr kumimoji="1" lang="ja-JP" altLang="en-US" dirty="0">
                <a:solidFill>
                  <a:schemeClr val="tx1"/>
                </a:solidFill>
              </a:rPr>
              <a:t>」という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単語が含まれる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全ての分野にチェックし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最後に「絞り込み」を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C8641B2-8487-49A1-9B7F-BA43F6427B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095"/>
          <a:stretch/>
        </p:blipFill>
        <p:spPr>
          <a:xfrm>
            <a:off x="6653019" y="1234903"/>
            <a:ext cx="2882867" cy="37569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矢印: 下 49">
            <a:extLst>
              <a:ext uri="{FF2B5EF4-FFF2-40B4-BE49-F238E27FC236}">
                <a16:creationId xmlns:a16="http://schemas.microsoft.com/office/drawing/2014/main" id="{3B34AA6C-99C3-4114-9B8C-FFADB21B5C8F}"/>
              </a:ext>
            </a:extLst>
          </p:cNvPr>
          <p:cNvSpPr/>
          <p:nvPr/>
        </p:nvSpPr>
        <p:spPr>
          <a:xfrm rot="16200000">
            <a:off x="6075133" y="2308229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647C353-0B7E-47DF-868A-E5C48EC2B2C8}"/>
              </a:ext>
            </a:extLst>
          </p:cNvPr>
          <p:cNvSpPr/>
          <p:nvPr/>
        </p:nvSpPr>
        <p:spPr>
          <a:xfrm>
            <a:off x="8378654" y="1382528"/>
            <a:ext cx="774678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BBD28E0-141E-460B-AA63-4E3BB1D6B102}"/>
              </a:ext>
            </a:extLst>
          </p:cNvPr>
          <p:cNvCxnSpPr>
            <a:cxnSpLocks/>
          </p:cNvCxnSpPr>
          <p:nvPr/>
        </p:nvCxnSpPr>
        <p:spPr>
          <a:xfrm>
            <a:off x="6820417" y="2398017"/>
            <a:ext cx="14091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C5CFD91C-B70A-4340-B8DD-5494F4D9615E}"/>
              </a:ext>
            </a:extLst>
          </p:cNvPr>
          <p:cNvCxnSpPr>
            <a:cxnSpLocks/>
          </p:cNvCxnSpPr>
          <p:nvPr/>
        </p:nvCxnSpPr>
        <p:spPr>
          <a:xfrm>
            <a:off x="6820417" y="2643724"/>
            <a:ext cx="19690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7BF1428B-1F0C-4C0D-9B8E-8FE023C4BD8B}"/>
              </a:ext>
            </a:extLst>
          </p:cNvPr>
          <p:cNvCxnSpPr>
            <a:cxnSpLocks/>
          </p:cNvCxnSpPr>
          <p:nvPr/>
        </p:nvCxnSpPr>
        <p:spPr>
          <a:xfrm>
            <a:off x="6820417" y="3337300"/>
            <a:ext cx="14185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6852A67-E539-424D-9943-45333B16DDC9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153010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15788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>
                <a:solidFill>
                  <a:srgbClr val="C00000"/>
                </a:solidFill>
              </a:rPr>
              <a:t>　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1.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　</a:t>
            </a:r>
            <a:r>
              <a:rPr kumimoji="1" lang="en-US" altLang="ja-JP" sz="2600" u="sng" dirty="0" err="1">
                <a:solidFill>
                  <a:srgbClr val="C00000"/>
                </a:solidFill>
              </a:rPr>
              <a:t>InCites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（インサイツ）とは</a:t>
            </a:r>
            <a:endParaRPr kumimoji="1" lang="en-US" altLang="ja-JP" sz="2600" u="sng" dirty="0">
              <a:solidFill>
                <a:srgbClr val="C00000"/>
              </a:solidFill>
            </a:endParaRPr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2.</a:t>
            </a:r>
            <a:r>
              <a:rPr kumimoji="1" lang="ja-JP" altLang="en-US" sz="2600" dirty="0"/>
              <a:t>　ユーザ登録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基本的な操作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他大学と比較する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6.</a:t>
            </a:r>
            <a:r>
              <a:rPr kumimoji="1" lang="ja-JP" altLang="en-US" sz="2600" dirty="0"/>
              <a:t>　部局の業績を把握する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  <a:endParaRPr kumimoji="1" lang="en-US" altLang="ja-JP" sz="2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011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F92EA37-7802-4CA1-BCFA-BD1217D39F58}"/>
              </a:ext>
            </a:extLst>
          </p:cNvPr>
          <p:cNvGrpSpPr/>
          <p:nvPr/>
        </p:nvGrpSpPr>
        <p:grpSpPr>
          <a:xfrm>
            <a:off x="1641019" y="3833500"/>
            <a:ext cx="8001256" cy="2953803"/>
            <a:chOff x="1641019" y="3833500"/>
            <a:chExt cx="8001256" cy="295380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08D57915-A5DB-4798-A9FD-137C71B84D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6355"/>
            <a:stretch/>
          </p:blipFill>
          <p:spPr>
            <a:xfrm>
              <a:off x="1681162" y="3833500"/>
              <a:ext cx="7458075" cy="2661281"/>
            </a:xfrm>
            <a:prstGeom prst="rect">
              <a:avLst/>
            </a:prstGeom>
          </p:spPr>
        </p:pic>
        <p:sp>
          <p:nvSpPr>
            <p:cNvPr id="19" name="小波 18">
              <a:extLst>
                <a:ext uri="{FF2B5EF4-FFF2-40B4-BE49-F238E27FC236}">
                  <a16:creationId xmlns:a16="http://schemas.microsoft.com/office/drawing/2014/main" id="{FE577345-6F19-447F-90E2-53DCF1C53C9E}"/>
                </a:ext>
              </a:extLst>
            </p:cNvPr>
            <p:cNvSpPr/>
            <p:nvPr/>
          </p:nvSpPr>
          <p:spPr>
            <a:xfrm>
              <a:off x="1641019" y="5925401"/>
              <a:ext cx="8001256" cy="861902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2211636A-3BFE-469F-910B-EB5636549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44" y="1165413"/>
            <a:ext cx="4008467" cy="2446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小波 11">
            <a:extLst>
              <a:ext uri="{FF2B5EF4-FFF2-40B4-BE49-F238E27FC236}">
                <a16:creationId xmlns:a16="http://schemas.microsoft.com/office/drawing/2014/main" id="{7F944E87-20D7-4F60-846D-EEE2BA8EDC08}"/>
              </a:ext>
            </a:extLst>
          </p:cNvPr>
          <p:cNvSpPr/>
          <p:nvPr/>
        </p:nvSpPr>
        <p:spPr>
          <a:xfrm>
            <a:off x="102284" y="3497897"/>
            <a:ext cx="8883095" cy="861902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小波 12">
            <a:extLst>
              <a:ext uri="{FF2B5EF4-FFF2-40B4-BE49-F238E27FC236}">
                <a16:creationId xmlns:a16="http://schemas.microsoft.com/office/drawing/2014/main" id="{BD197A9A-E77D-4BD9-9C34-775FFDBC7A13}"/>
              </a:ext>
            </a:extLst>
          </p:cNvPr>
          <p:cNvSpPr/>
          <p:nvPr/>
        </p:nvSpPr>
        <p:spPr>
          <a:xfrm rot="16200000">
            <a:off x="3040464" y="2048183"/>
            <a:ext cx="3252899" cy="805689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40</a:t>
            </a:fld>
            <a:endParaRPr kumimoji="1" lang="ja-JP" altLang="en-US" dirty="0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3102103" y="1429882"/>
            <a:ext cx="2613215" cy="984885"/>
          </a:xfrm>
          <a:prstGeom prst="wedgeRectCallout">
            <a:avLst>
              <a:gd name="adj1" fmla="val -70274"/>
              <a:gd name="adj2" fmla="val 3885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150</a:t>
            </a:r>
            <a:r>
              <a:rPr kumimoji="1" lang="ja-JP" altLang="en-US" dirty="0">
                <a:solidFill>
                  <a:schemeClr val="tx1"/>
                </a:solidFill>
              </a:rPr>
              <a:t>件まで絞り込まれた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</a:rPr>
              <a:t>検索結果の件数は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2019</a:t>
            </a:r>
            <a:r>
              <a:rPr kumimoji="1" lang="ja-JP" altLang="en-US" sz="1600" dirty="0">
                <a:solidFill>
                  <a:schemeClr val="tx1"/>
                </a:solidFill>
              </a:rPr>
              <a:t>年</a:t>
            </a:r>
            <a:r>
              <a:rPr kumimoji="1" lang="en-US" altLang="ja-JP" sz="1600" dirty="0">
                <a:solidFill>
                  <a:schemeClr val="tx1"/>
                </a:solidFill>
              </a:rPr>
              <a:t>5</a:t>
            </a:r>
            <a:r>
              <a:rPr kumimoji="1" lang="ja-JP" altLang="en-US" sz="1600" dirty="0">
                <a:solidFill>
                  <a:schemeClr val="tx1"/>
                </a:solidFill>
              </a:rPr>
              <a:t>月現在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DF7B1DE-87F2-49E4-806D-667A779CAC22}"/>
              </a:ext>
            </a:extLst>
          </p:cNvPr>
          <p:cNvSpPr/>
          <p:nvPr/>
        </p:nvSpPr>
        <p:spPr>
          <a:xfrm>
            <a:off x="526934" y="2332730"/>
            <a:ext cx="2010993" cy="72464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75E3857B-8789-4B4A-BCCB-2A50E93739B2}"/>
              </a:ext>
            </a:extLst>
          </p:cNvPr>
          <p:cNvSpPr/>
          <p:nvPr/>
        </p:nvSpPr>
        <p:spPr>
          <a:xfrm rot="16200000">
            <a:off x="5853371" y="1648134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7E54B03-BCB3-4E95-B65D-E029758CB3CE}"/>
              </a:ext>
            </a:extLst>
          </p:cNvPr>
          <p:cNvSpPr txBox="1"/>
          <p:nvPr/>
        </p:nvSpPr>
        <p:spPr>
          <a:xfrm>
            <a:off x="6612391" y="1160384"/>
            <a:ext cx="2612572" cy="18437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90000" bIns="90000" rtlCol="0">
            <a:spAutoFit/>
          </a:bodyPr>
          <a:lstStyle/>
          <a:p>
            <a:r>
              <a:rPr kumimoji="1" lang="ja-JP" altLang="en-US" dirty="0"/>
              <a:t>この</a:t>
            </a:r>
            <a:r>
              <a:rPr kumimoji="1" lang="en-US" altLang="ja-JP" dirty="0"/>
              <a:t>150</a:t>
            </a:r>
            <a:r>
              <a:rPr kumimoji="1" lang="ja-JP" altLang="en-US" dirty="0"/>
              <a:t>件について、</a:t>
            </a:r>
            <a:r>
              <a:rPr kumimoji="1" lang="ja-JP" altLang="en-US" u="sng" dirty="0">
                <a:solidFill>
                  <a:srgbClr val="C00000"/>
                </a:solidFill>
              </a:rPr>
              <a:t>論文データを</a:t>
            </a:r>
            <a:r>
              <a:rPr kumimoji="1" lang="en-US" altLang="ja-JP" u="sng" dirty="0">
                <a:solidFill>
                  <a:srgbClr val="C00000"/>
                </a:solidFill>
              </a:rPr>
              <a:t>1</a:t>
            </a:r>
            <a:r>
              <a:rPr kumimoji="1" lang="ja-JP" altLang="en-US" u="sng" dirty="0">
                <a:solidFill>
                  <a:srgbClr val="C00000"/>
                </a:solidFill>
              </a:rPr>
              <a:t>件ずつ確認し</a:t>
            </a:r>
            <a:r>
              <a:rPr kumimoji="1" lang="ja-JP" altLang="en-US" dirty="0"/>
              <a:t>、</a:t>
            </a:r>
            <a:r>
              <a:rPr kumimoji="1" lang="ja-JP" altLang="en-US" u="sng" dirty="0">
                <a:solidFill>
                  <a:srgbClr val="C00000"/>
                </a:solidFill>
              </a:rPr>
              <a:t>本当に当該研究者の論文かどうか、それぞれ判断する</a:t>
            </a:r>
            <a:r>
              <a:rPr kumimoji="1" lang="ja-JP" altLang="en-US" dirty="0"/>
              <a:t>必要がある</a:t>
            </a:r>
            <a:endParaRPr kumimoji="1" lang="en-US" altLang="ja-JP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035CA9E-B648-4EDC-8619-5B4DABBF07AC}"/>
              </a:ext>
            </a:extLst>
          </p:cNvPr>
          <p:cNvSpPr/>
          <p:nvPr/>
        </p:nvSpPr>
        <p:spPr>
          <a:xfrm>
            <a:off x="2798869" y="4775707"/>
            <a:ext cx="6340368" cy="6276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B10C24BB-3F59-439A-AA01-CE287F41ABF0}"/>
              </a:ext>
            </a:extLst>
          </p:cNvPr>
          <p:cNvSpPr/>
          <p:nvPr/>
        </p:nvSpPr>
        <p:spPr>
          <a:xfrm rot="2338181">
            <a:off x="5929874" y="3099162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28406BE6-DA53-41CF-B245-66ED0CBA5AAE}"/>
              </a:ext>
            </a:extLst>
          </p:cNvPr>
          <p:cNvSpPr/>
          <p:nvPr/>
        </p:nvSpPr>
        <p:spPr>
          <a:xfrm>
            <a:off x="271449" y="5147710"/>
            <a:ext cx="2441694" cy="892552"/>
          </a:xfrm>
          <a:prstGeom prst="wedgeRectCallout">
            <a:avLst>
              <a:gd name="adj1" fmla="val 46937"/>
              <a:gd name="adj2" fmla="val -6016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論文タイトルを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クリックすると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詳細を見ることができる</a:t>
            </a:r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5A49E74A-63D1-41B5-B9FC-CE79AFE88083}"/>
              </a:ext>
            </a:extLst>
          </p:cNvPr>
          <p:cNvSpPr/>
          <p:nvPr/>
        </p:nvSpPr>
        <p:spPr>
          <a:xfrm>
            <a:off x="4824240" y="6052201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15F07800-0E1A-43DC-BF55-90A8EC1C9493}"/>
              </a:ext>
            </a:extLst>
          </p:cNvPr>
          <p:cNvSpPr/>
          <p:nvPr/>
        </p:nvSpPr>
        <p:spPr>
          <a:xfrm>
            <a:off x="6684483" y="3220962"/>
            <a:ext cx="3161443" cy="1415772"/>
          </a:xfrm>
          <a:prstGeom prst="wedgeRectCallout">
            <a:avLst>
              <a:gd name="adj1" fmla="val -24197"/>
              <a:gd name="adj2" fmla="val -6425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この時点で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u="sng" dirty="0">
                <a:solidFill>
                  <a:srgbClr val="C00000"/>
                </a:solidFill>
              </a:rPr>
              <a:t>（</a:t>
            </a:r>
            <a:r>
              <a:rPr kumimoji="1" lang="en-US" altLang="ja-JP" sz="1600" u="sng" dirty="0">
                <a:solidFill>
                  <a:srgbClr val="C00000"/>
                </a:solidFill>
              </a:rPr>
              <a:t>1</a:t>
            </a:r>
            <a:r>
              <a:rPr kumimoji="1" lang="ja-JP" altLang="en-US" sz="1600" u="sng" dirty="0">
                <a:solidFill>
                  <a:srgbClr val="C00000"/>
                </a:solidFill>
              </a:rPr>
              <a:t>）検索履歴の保存</a:t>
            </a:r>
            <a:endParaRPr kumimoji="1" lang="en-US" altLang="ja-JP" sz="1600" u="sng" dirty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1600" u="sng" dirty="0">
                <a:solidFill>
                  <a:srgbClr val="C00000"/>
                </a:solidFill>
              </a:rPr>
              <a:t>（</a:t>
            </a:r>
            <a:r>
              <a:rPr kumimoji="1" lang="en-US" altLang="ja-JP" sz="1600" u="sng" dirty="0">
                <a:solidFill>
                  <a:srgbClr val="C00000"/>
                </a:solidFill>
              </a:rPr>
              <a:t>2</a:t>
            </a:r>
            <a:r>
              <a:rPr kumimoji="1" lang="ja-JP" altLang="en-US" sz="1600" u="sng" dirty="0">
                <a:solidFill>
                  <a:srgbClr val="C00000"/>
                </a:solidFill>
              </a:rPr>
              <a:t>）論文データのマークリスト</a:t>
            </a:r>
            <a:endParaRPr kumimoji="1" lang="en-US" altLang="ja-JP" sz="1600" u="sng" dirty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1600" u="sng" dirty="0" err="1">
                <a:solidFill>
                  <a:srgbClr val="C00000"/>
                </a:solidFill>
              </a:rPr>
              <a:t>への</a:t>
            </a:r>
            <a:r>
              <a:rPr kumimoji="1" lang="ja-JP" altLang="en-US" sz="1600" u="sng" dirty="0">
                <a:solidFill>
                  <a:srgbClr val="C00000"/>
                </a:solidFill>
              </a:rPr>
              <a:t>追加</a:t>
            </a:r>
            <a:r>
              <a:rPr kumimoji="1" lang="ja-JP" altLang="en-US" sz="1600" dirty="0">
                <a:solidFill>
                  <a:schemeClr val="tx1"/>
                </a:solidFill>
              </a:rPr>
              <a:t> をしておくと良い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※7</a:t>
            </a:r>
            <a:r>
              <a:rPr kumimoji="1" lang="ja-JP" altLang="en-US" sz="1400" dirty="0">
                <a:solidFill>
                  <a:schemeClr val="tx1"/>
                </a:solidFill>
              </a:rPr>
              <a:t>の</a:t>
            </a:r>
            <a:r>
              <a:rPr kumimoji="1" lang="en-US" altLang="ja-JP" sz="1400" dirty="0">
                <a:solidFill>
                  <a:schemeClr val="tx1"/>
                </a:solidFill>
              </a:rPr>
              <a:t>(1)</a:t>
            </a:r>
            <a:r>
              <a:rPr kumimoji="1" lang="ja-JP" altLang="en-US" sz="1400" dirty="0">
                <a:solidFill>
                  <a:schemeClr val="tx1"/>
                </a:solidFill>
              </a:rPr>
              <a:t>及び</a:t>
            </a:r>
            <a:r>
              <a:rPr kumimoji="1" lang="en-US" altLang="ja-JP" sz="1400" dirty="0">
                <a:solidFill>
                  <a:schemeClr val="tx1"/>
                </a:solidFill>
              </a:rPr>
              <a:t>(3)</a:t>
            </a:r>
            <a:r>
              <a:rPr kumimoji="1" lang="ja-JP" altLang="en-US" sz="1400" dirty="0">
                <a:solidFill>
                  <a:schemeClr val="tx1"/>
                </a:solidFill>
              </a:rPr>
              <a:t>参照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3576F15-D81A-4965-9D99-6F82D09C692B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173774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9BD1120-5C48-4811-B345-0C1F49B32722}"/>
              </a:ext>
            </a:extLst>
          </p:cNvPr>
          <p:cNvGrpSpPr/>
          <p:nvPr/>
        </p:nvGrpSpPr>
        <p:grpSpPr>
          <a:xfrm>
            <a:off x="303245" y="861901"/>
            <a:ext cx="9036693" cy="5828147"/>
            <a:chOff x="303245" y="861901"/>
            <a:chExt cx="9036693" cy="5828147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9CC9EF9F-5FFD-49C5-AB93-E298EF37A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6380"/>
            <a:stretch/>
          </p:blipFill>
          <p:spPr>
            <a:xfrm>
              <a:off x="303245" y="4203441"/>
              <a:ext cx="8572500" cy="24212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ECE05FE-0818-4795-9484-B4E788785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804"/>
            <a:stretch/>
          </p:blipFill>
          <p:spPr>
            <a:xfrm>
              <a:off x="304800" y="965525"/>
              <a:ext cx="8570945" cy="3676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小波 28">
              <a:extLst>
                <a:ext uri="{FF2B5EF4-FFF2-40B4-BE49-F238E27FC236}">
                  <a16:creationId xmlns:a16="http://schemas.microsoft.com/office/drawing/2014/main" id="{2052F87F-F216-41AD-9F3E-E713208DBCA0}"/>
                </a:ext>
              </a:extLst>
            </p:cNvPr>
            <p:cNvSpPr/>
            <p:nvPr/>
          </p:nvSpPr>
          <p:spPr>
            <a:xfrm rot="16200000">
              <a:off x="6023020" y="3373130"/>
              <a:ext cx="5828147" cy="805689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小波 32">
            <a:extLst>
              <a:ext uri="{FF2B5EF4-FFF2-40B4-BE49-F238E27FC236}">
                <a16:creationId xmlns:a16="http://schemas.microsoft.com/office/drawing/2014/main" id="{B35C95B2-508C-4B7F-AD0B-A335594D0088}"/>
              </a:ext>
            </a:extLst>
          </p:cNvPr>
          <p:cNvSpPr/>
          <p:nvPr/>
        </p:nvSpPr>
        <p:spPr>
          <a:xfrm>
            <a:off x="183502" y="3894753"/>
            <a:ext cx="8792547" cy="966495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小波 33">
            <a:extLst>
              <a:ext uri="{FF2B5EF4-FFF2-40B4-BE49-F238E27FC236}">
                <a16:creationId xmlns:a16="http://schemas.microsoft.com/office/drawing/2014/main" id="{373C3BD2-9442-4933-BC5B-A071245EE631}"/>
              </a:ext>
            </a:extLst>
          </p:cNvPr>
          <p:cNvSpPr/>
          <p:nvPr/>
        </p:nvSpPr>
        <p:spPr>
          <a:xfrm>
            <a:off x="144546" y="5891505"/>
            <a:ext cx="8792547" cy="902166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B29CCDC1-2A8C-40D6-8589-78565A91B8EC}"/>
              </a:ext>
            </a:extLst>
          </p:cNvPr>
          <p:cNvSpPr/>
          <p:nvPr/>
        </p:nvSpPr>
        <p:spPr>
          <a:xfrm>
            <a:off x="5758632" y="1477097"/>
            <a:ext cx="2672077" cy="1077218"/>
          </a:xfrm>
          <a:prstGeom prst="wedgeRectCallout">
            <a:avLst>
              <a:gd name="adj1" fmla="val 7256"/>
              <a:gd name="adj2" fmla="val 11682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①「</a:t>
            </a:r>
            <a:r>
              <a:rPr kumimoji="1" lang="en-US" altLang="ja-JP" sz="1600" dirty="0">
                <a:solidFill>
                  <a:schemeClr val="tx1"/>
                </a:solidFill>
              </a:rPr>
              <a:t>Suzuki, Akira</a:t>
            </a:r>
            <a:r>
              <a:rPr kumimoji="1" lang="ja-JP" altLang="en-US" sz="1600" dirty="0">
                <a:solidFill>
                  <a:schemeClr val="tx1"/>
                </a:solidFill>
              </a:rPr>
              <a:t>」の右肩に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[ 2 ] </a:t>
            </a:r>
            <a:r>
              <a:rPr kumimoji="1" lang="ja-JP" altLang="en-US" sz="1600" dirty="0">
                <a:solidFill>
                  <a:schemeClr val="tx1"/>
                </a:solidFill>
              </a:rPr>
              <a:t>とあるので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画面下の「著者所属」欄の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[ 2 ] </a:t>
            </a:r>
            <a:r>
              <a:rPr kumimoji="1" lang="ja-JP" altLang="en-US" sz="1600" dirty="0">
                <a:solidFill>
                  <a:schemeClr val="tx1"/>
                </a:solidFill>
              </a:rPr>
              <a:t>のところを確認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D0082CB-52E2-4795-8C3F-E4E0B1132717}"/>
              </a:ext>
            </a:extLst>
          </p:cNvPr>
          <p:cNvSpPr/>
          <p:nvPr/>
        </p:nvSpPr>
        <p:spPr>
          <a:xfrm>
            <a:off x="6119287" y="3303037"/>
            <a:ext cx="1950769" cy="37264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4DE1BA0-B0D7-4ABB-9513-43B23F1C8610}"/>
              </a:ext>
            </a:extLst>
          </p:cNvPr>
          <p:cNvSpPr/>
          <p:nvPr/>
        </p:nvSpPr>
        <p:spPr>
          <a:xfrm>
            <a:off x="1224495" y="5610763"/>
            <a:ext cx="2199840" cy="37264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8" name="吹き出し: 四角形 37">
            <a:extLst>
              <a:ext uri="{FF2B5EF4-FFF2-40B4-BE49-F238E27FC236}">
                <a16:creationId xmlns:a16="http://schemas.microsoft.com/office/drawing/2014/main" id="{CC11BC5E-845E-43D4-8778-946A7A518C5B}"/>
              </a:ext>
            </a:extLst>
          </p:cNvPr>
          <p:cNvSpPr/>
          <p:nvPr/>
        </p:nvSpPr>
        <p:spPr>
          <a:xfrm>
            <a:off x="2071569" y="4085612"/>
            <a:ext cx="3057248" cy="584775"/>
          </a:xfrm>
          <a:prstGeom prst="wedgeRectCallout">
            <a:avLst>
              <a:gd name="adj1" fmla="val -19413"/>
              <a:gd name="adj2" fmla="val 20750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② 所属が「</a:t>
            </a:r>
            <a:r>
              <a:rPr kumimoji="1" lang="en-US" altLang="ja-JP" sz="1600" dirty="0">
                <a:solidFill>
                  <a:schemeClr val="tx1"/>
                </a:solidFill>
              </a:rPr>
              <a:t>Osaka Univ</a:t>
            </a:r>
            <a:r>
              <a:rPr kumimoji="1" lang="ja-JP" altLang="en-US" sz="1600" dirty="0">
                <a:solidFill>
                  <a:schemeClr val="tx1"/>
                </a:solidFill>
              </a:rPr>
              <a:t>」なので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当該研究者の論文ではない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A738464-DFB2-4C89-B4D4-55E5A4B8D357}"/>
              </a:ext>
            </a:extLst>
          </p:cNvPr>
          <p:cNvSpPr txBox="1"/>
          <p:nvPr/>
        </p:nvSpPr>
        <p:spPr>
          <a:xfrm>
            <a:off x="376337" y="1018262"/>
            <a:ext cx="2185214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600" dirty="0"/>
              <a:t>＜判定例１＞</a:t>
            </a:r>
          </a:p>
        </p:txBody>
      </p:sp>
      <p:sp>
        <p:nvSpPr>
          <p:cNvPr id="14" name="スライド番号プレースホルダー 1">
            <a:extLst>
              <a:ext uri="{FF2B5EF4-FFF2-40B4-BE49-F238E27FC236}">
                <a16:creationId xmlns:a16="http://schemas.microsoft.com/office/drawing/2014/main" id="{7B0E4AC7-DF1F-46F9-A55F-D5743326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41</a:t>
            </a:fld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D2BBBB1-6021-4C8A-943B-9A378EE09E1B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1677948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E0BC49D-2AA4-442F-BE30-68E919103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986028"/>
            <a:ext cx="9486900" cy="3952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小波 32">
            <a:extLst>
              <a:ext uri="{FF2B5EF4-FFF2-40B4-BE49-F238E27FC236}">
                <a16:creationId xmlns:a16="http://schemas.microsoft.com/office/drawing/2014/main" id="{B35C95B2-508C-4B7F-AD0B-A335594D0088}"/>
              </a:ext>
            </a:extLst>
          </p:cNvPr>
          <p:cNvSpPr/>
          <p:nvPr/>
        </p:nvSpPr>
        <p:spPr>
          <a:xfrm>
            <a:off x="146178" y="4323965"/>
            <a:ext cx="9063136" cy="966495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小波 28">
            <a:extLst>
              <a:ext uri="{FF2B5EF4-FFF2-40B4-BE49-F238E27FC236}">
                <a16:creationId xmlns:a16="http://schemas.microsoft.com/office/drawing/2014/main" id="{2052F87F-F216-41AD-9F3E-E713208DBCA0}"/>
              </a:ext>
            </a:extLst>
          </p:cNvPr>
          <p:cNvSpPr/>
          <p:nvPr/>
        </p:nvSpPr>
        <p:spPr>
          <a:xfrm rot="16200000">
            <a:off x="6498888" y="3373130"/>
            <a:ext cx="5828147" cy="805689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B29CCDC1-2A8C-40D6-8589-78565A91B8EC}"/>
              </a:ext>
            </a:extLst>
          </p:cNvPr>
          <p:cNvSpPr/>
          <p:nvPr/>
        </p:nvSpPr>
        <p:spPr>
          <a:xfrm>
            <a:off x="4849579" y="1424619"/>
            <a:ext cx="2646878" cy="830997"/>
          </a:xfrm>
          <a:prstGeom prst="wedgeRectCallout">
            <a:avLst>
              <a:gd name="adj1" fmla="val -18125"/>
              <a:gd name="adj2" fmla="val 17181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著者名は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「</a:t>
            </a:r>
            <a:r>
              <a:rPr kumimoji="1" lang="en-US" altLang="ja-JP" sz="1600" dirty="0">
                <a:solidFill>
                  <a:schemeClr val="tx1"/>
                </a:solidFill>
              </a:rPr>
              <a:t>Suzuki, Ayaka</a:t>
            </a:r>
            <a:r>
              <a:rPr kumimoji="1" lang="ja-JP" altLang="en-US" sz="1600" dirty="0">
                <a:solidFill>
                  <a:schemeClr val="tx1"/>
                </a:solidFill>
              </a:rPr>
              <a:t>」であり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当該研究者の論文ではない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D0082CB-52E2-4795-8C3F-E4E0B1132717}"/>
              </a:ext>
            </a:extLst>
          </p:cNvPr>
          <p:cNvSpPr/>
          <p:nvPr/>
        </p:nvSpPr>
        <p:spPr>
          <a:xfrm>
            <a:off x="4057222" y="3311269"/>
            <a:ext cx="1950769" cy="37264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A738464-DFB2-4C89-B4D4-55E5A4B8D357}"/>
              </a:ext>
            </a:extLst>
          </p:cNvPr>
          <p:cNvSpPr txBox="1"/>
          <p:nvPr/>
        </p:nvSpPr>
        <p:spPr>
          <a:xfrm>
            <a:off x="376337" y="1018262"/>
            <a:ext cx="2185214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600" dirty="0"/>
              <a:t>＜判定例２＞</a:t>
            </a:r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97FB1AD6-1E1A-4C2C-8507-9EB5AAD2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42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CA11F8-4B48-4C4F-AF05-0C4E0158DE3F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40902179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9CC4917-E1BF-4CB1-900D-EFB0B0C09257}"/>
              </a:ext>
            </a:extLst>
          </p:cNvPr>
          <p:cNvGrpSpPr/>
          <p:nvPr/>
        </p:nvGrpSpPr>
        <p:grpSpPr>
          <a:xfrm>
            <a:off x="528543" y="591305"/>
            <a:ext cx="9287263" cy="5909681"/>
            <a:chOff x="528543" y="861901"/>
            <a:chExt cx="9287263" cy="5909681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E6877F34-C315-430D-B55B-D65CE0F1B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9395"/>
            <a:stretch/>
          </p:blipFill>
          <p:spPr>
            <a:xfrm>
              <a:off x="676275" y="1257300"/>
              <a:ext cx="8553450" cy="3066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5DCD889-7E59-4034-819C-C03721A512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3036"/>
            <a:stretch/>
          </p:blipFill>
          <p:spPr>
            <a:xfrm>
              <a:off x="663835" y="4616454"/>
              <a:ext cx="8848725" cy="16328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3" name="小波 32">
              <a:extLst>
                <a:ext uri="{FF2B5EF4-FFF2-40B4-BE49-F238E27FC236}">
                  <a16:creationId xmlns:a16="http://schemas.microsoft.com/office/drawing/2014/main" id="{B35C95B2-508C-4B7F-AD0B-A335594D0088}"/>
                </a:ext>
              </a:extLst>
            </p:cNvPr>
            <p:cNvSpPr/>
            <p:nvPr/>
          </p:nvSpPr>
          <p:spPr>
            <a:xfrm>
              <a:off x="584715" y="4129264"/>
              <a:ext cx="9063136" cy="1077218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小波 28">
              <a:extLst>
                <a:ext uri="{FF2B5EF4-FFF2-40B4-BE49-F238E27FC236}">
                  <a16:creationId xmlns:a16="http://schemas.microsoft.com/office/drawing/2014/main" id="{2052F87F-F216-41AD-9F3E-E713208DBCA0}"/>
                </a:ext>
              </a:extLst>
            </p:cNvPr>
            <p:cNvSpPr/>
            <p:nvPr/>
          </p:nvSpPr>
          <p:spPr>
            <a:xfrm rot="16200000">
              <a:off x="6498888" y="3373130"/>
              <a:ext cx="5828147" cy="805689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小波 11">
              <a:extLst>
                <a:ext uri="{FF2B5EF4-FFF2-40B4-BE49-F238E27FC236}">
                  <a16:creationId xmlns:a16="http://schemas.microsoft.com/office/drawing/2014/main" id="{ACE540C3-5427-4CC7-8988-84B87B399C6F}"/>
                </a:ext>
              </a:extLst>
            </p:cNvPr>
            <p:cNvSpPr/>
            <p:nvPr/>
          </p:nvSpPr>
          <p:spPr>
            <a:xfrm>
              <a:off x="528543" y="6177218"/>
              <a:ext cx="8848725" cy="594364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B29CCDC1-2A8C-40D6-8589-78565A91B8EC}"/>
              </a:ext>
            </a:extLst>
          </p:cNvPr>
          <p:cNvSpPr/>
          <p:nvPr/>
        </p:nvSpPr>
        <p:spPr>
          <a:xfrm>
            <a:off x="2190104" y="3581202"/>
            <a:ext cx="2646878" cy="1077218"/>
          </a:xfrm>
          <a:prstGeom prst="wedgeRectCallout">
            <a:avLst>
              <a:gd name="adj1" fmla="val -19888"/>
              <a:gd name="adj2" fmla="val 10245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所属は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「北海道大学水産科学院」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であり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当該研究者の論文ではない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D0082CB-52E2-4795-8C3F-E4E0B1132717}"/>
              </a:ext>
            </a:extLst>
          </p:cNvPr>
          <p:cNvSpPr/>
          <p:nvPr/>
        </p:nvSpPr>
        <p:spPr>
          <a:xfrm>
            <a:off x="1578906" y="5216654"/>
            <a:ext cx="3030416" cy="24921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A738464-DFB2-4C89-B4D4-55E5A4B8D357}"/>
              </a:ext>
            </a:extLst>
          </p:cNvPr>
          <p:cNvSpPr txBox="1"/>
          <p:nvPr/>
        </p:nvSpPr>
        <p:spPr>
          <a:xfrm>
            <a:off x="376337" y="1018262"/>
            <a:ext cx="2185214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600" dirty="0"/>
              <a:t>＜判定例３＞</a:t>
            </a: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B452711A-60B3-41D3-8A41-C2D70D79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43</a:t>
            </a:fld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675DD61-6EEF-460E-84C2-41E51E279C01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2757806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D15685-B5EA-45A5-A6A0-CAE3B6CCC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970575"/>
            <a:ext cx="8982075" cy="3181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50051E9-9D23-4CF4-9096-F7A854AB3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4222981"/>
            <a:ext cx="8896350" cy="2314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小波 32">
            <a:extLst>
              <a:ext uri="{FF2B5EF4-FFF2-40B4-BE49-F238E27FC236}">
                <a16:creationId xmlns:a16="http://schemas.microsoft.com/office/drawing/2014/main" id="{B35C95B2-508C-4B7F-AD0B-A335594D0088}"/>
              </a:ext>
            </a:extLst>
          </p:cNvPr>
          <p:cNvSpPr/>
          <p:nvPr/>
        </p:nvSpPr>
        <p:spPr>
          <a:xfrm>
            <a:off x="220826" y="3895992"/>
            <a:ext cx="9063136" cy="1077218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小波 28">
            <a:extLst>
              <a:ext uri="{FF2B5EF4-FFF2-40B4-BE49-F238E27FC236}">
                <a16:creationId xmlns:a16="http://schemas.microsoft.com/office/drawing/2014/main" id="{2052F87F-F216-41AD-9F3E-E713208DBCA0}"/>
              </a:ext>
            </a:extLst>
          </p:cNvPr>
          <p:cNvSpPr/>
          <p:nvPr/>
        </p:nvSpPr>
        <p:spPr>
          <a:xfrm rot="16200000">
            <a:off x="6498888" y="3335809"/>
            <a:ext cx="5828147" cy="805689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小波 11">
            <a:extLst>
              <a:ext uri="{FF2B5EF4-FFF2-40B4-BE49-F238E27FC236}">
                <a16:creationId xmlns:a16="http://schemas.microsoft.com/office/drawing/2014/main" id="{ACE540C3-5427-4CC7-8988-84B87B399C6F}"/>
              </a:ext>
            </a:extLst>
          </p:cNvPr>
          <p:cNvSpPr/>
          <p:nvPr/>
        </p:nvSpPr>
        <p:spPr>
          <a:xfrm>
            <a:off x="388578" y="6046587"/>
            <a:ext cx="8848725" cy="594364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B29CCDC1-2A8C-40D6-8589-78565A91B8EC}"/>
              </a:ext>
            </a:extLst>
          </p:cNvPr>
          <p:cNvSpPr/>
          <p:nvPr/>
        </p:nvSpPr>
        <p:spPr>
          <a:xfrm>
            <a:off x="1779741" y="3816284"/>
            <a:ext cx="3467616" cy="830997"/>
          </a:xfrm>
          <a:prstGeom prst="wedgeRectCallout">
            <a:avLst>
              <a:gd name="adj1" fmla="val -21897"/>
              <a:gd name="adj2" fmla="val 11880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所属は「北海道大学工学部」であり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論文タイトルからも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当該研究者の論文と思われる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D0082CB-52E2-4795-8C3F-E4E0B1132717}"/>
              </a:ext>
            </a:extLst>
          </p:cNvPr>
          <p:cNvSpPr/>
          <p:nvPr/>
        </p:nvSpPr>
        <p:spPr>
          <a:xfrm>
            <a:off x="1578906" y="5216654"/>
            <a:ext cx="3030416" cy="24921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A738464-DFB2-4C89-B4D4-55E5A4B8D357}"/>
              </a:ext>
            </a:extLst>
          </p:cNvPr>
          <p:cNvSpPr txBox="1"/>
          <p:nvPr/>
        </p:nvSpPr>
        <p:spPr>
          <a:xfrm>
            <a:off x="376337" y="1018262"/>
            <a:ext cx="2185214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600" dirty="0"/>
              <a:t>＜判定例４＞</a:t>
            </a: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92637669-85D6-49B8-B847-698E3183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44</a:t>
            </a:fld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DDFD837-6833-4D98-BAEF-2ABAE5D0CDF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3329391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53B67F0-C915-4FE4-BB41-80E3789155C3}"/>
              </a:ext>
            </a:extLst>
          </p:cNvPr>
          <p:cNvGrpSpPr/>
          <p:nvPr/>
        </p:nvGrpSpPr>
        <p:grpSpPr>
          <a:xfrm>
            <a:off x="2988905" y="1113731"/>
            <a:ext cx="3928189" cy="5242839"/>
            <a:chOff x="3172406" y="1160384"/>
            <a:chExt cx="3928189" cy="5242839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9A84745-F473-4C6E-BA17-790916D41AE5}"/>
                </a:ext>
              </a:extLst>
            </p:cNvPr>
            <p:cNvSpPr txBox="1"/>
            <p:nvPr/>
          </p:nvSpPr>
          <p:spPr>
            <a:xfrm>
              <a:off x="3172406" y="1160384"/>
              <a:ext cx="3928189" cy="128975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tIns="90000" bIns="90000" rtlCol="0">
              <a:spAutoFit/>
            </a:bodyPr>
            <a:lstStyle/>
            <a:p>
              <a:pPr algn="ctr"/>
              <a:r>
                <a:rPr kumimoji="1" lang="ja-JP" altLang="en-US" dirty="0"/>
                <a:t>全ての論文の判定が終わったら「マークリスト」から</a:t>
              </a:r>
              <a:r>
                <a:rPr kumimoji="1" lang="ja-JP" altLang="en-US" u="sng" dirty="0">
                  <a:solidFill>
                    <a:srgbClr val="C00000"/>
                  </a:solidFill>
                </a:rPr>
                <a:t>当該研究者のものではない論文を削除</a:t>
              </a:r>
              <a:endParaRPr kumimoji="1" lang="en-US" altLang="ja-JP" u="sng" dirty="0">
                <a:solidFill>
                  <a:srgbClr val="C00000"/>
                </a:solidFill>
              </a:endParaRPr>
            </a:p>
            <a:p>
              <a:pPr algn="ctr"/>
              <a:r>
                <a:rPr kumimoji="1" lang="ja-JP" altLang="en-US" dirty="0"/>
                <a:t>（</a:t>
              </a:r>
              <a:r>
                <a:rPr kumimoji="1" lang="en-US" altLang="ja-JP" dirty="0"/>
                <a:t>7</a:t>
              </a:r>
              <a:r>
                <a:rPr kumimoji="1" lang="ja-JP" altLang="en-US" dirty="0"/>
                <a:t>の</a:t>
              </a:r>
              <a:r>
                <a:rPr kumimoji="1" lang="en-US" altLang="ja-JP" dirty="0"/>
                <a:t>(5)</a:t>
              </a:r>
              <a:r>
                <a:rPr kumimoji="1" lang="ja-JP" altLang="en-US" dirty="0"/>
                <a:t>参照）</a:t>
              </a:r>
              <a:endParaRPr kumimoji="1" lang="en-US" altLang="ja-JP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BE02F80-4C44-4B93-9470-00E0AEF38622}"/>
                </a:ext>
              </a:extLst>
            </p:cNvPr>
            <p:cNvSpPr txBox="1"/>
            <p:nvPr/>
          </p:nvSpPr>
          <p:spPr>
            <a:xfrm>
              <a:off x="3172406" y="3275426"/>
              <a:ext cx="3928189" cy="128975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tIns="90000" bIns="90000" rtlCol="0">
              <a:spAutoFit/>
            </a:bodyPr>
            <a:lstStyle/>
            <a:p>
              <a:pPr algn="ctr"/>
              <a:r>
                <a:rPr kumimoji="1" lang="ja-JP" altLang="en-US" dirty="0"/>
                <a:t>不要論文の削除が終わったら</a:t>
              </a:r>
              <a:endParaRPr kumimoji="1" lang="en-US" altLang="ja-JP" dirty="0"/>
            </a:p>
            <a:p>
              <a:pPr algn="ctr"/>
              <a:r>
                <a:rPr kumimoji="1" lang="ja-JP" altLang="en-US" dirty="0"/>
                <a:t>「マークリスト」上の論文データを</a:t>
              </a:r>
              <a:endParaRPr kumimoji="1" lang="en-US" altLang="ja-JP" dirty="0"/>
            </a:p>
            <a:p>
              <a:pPr algn="ctr"/>
              <a:r>
                <a:rPr kumimoji="1" lang="en-US" altLang="ja-JP" u="sng" dirty="0" err="1">
                  <a:solidFill>
                    <a:srgbClr val="C00000"/>
                  </a:solidFill>
                </a:rPr>
                <a:t>InCites</a:t>
              </a:r>
              <a:r>
                <a:rPr kumimoji="1" lang="ja-JP" altLang="en-US" u="sng" dirty="0">
                  <a:solidFill>
                    <a:srgbClr val="C00000"/>
                  </a:solidFill>
                </a:rPr>
                <a:t>用にエクスポート</a:t>
              </a:r>
              <a:endParaRPr kumimoji="1" lang="en-US" altLang="ja-JP" u="sng" dirty="0">
                <a:solidFill>
                  <a:srgbClr val="C00000"/>
                </a:solidFill>
              </a:endParaRPr>
            </a:p>
            <a:p>
              <a:pPr algn="ctr"/>
              <a:r>
                <a:rPr kumimoji="1" lang="ja-JP" altLang="en-US" dirty="0"/>
                <a:t>（</a:t>
              </a:r>
              <a:r>
                <a:rPr kumimoji="1" lang="en-US" altLang="ja-JP" dirty="0"/>
                <a:t>7</a:t>
              </a:r>
              <a:r>
                <a:rPr kumimoji="1" lang="ja-JP" altLang="en-US" dirty="0"/>
                <a:t>の</a:t>
              </a:r>
              <a:r>
                <a:rPr kumimoji="1" lang="en-US" altLang="ja-JP" dirty="0"/>
                <a:t>(6)</a:t>
              </a:r>
              <a:r>
                <a:rPr kumimoji="1" lang="ja-JP" altLang="en-US" dirty="0"/>
                <a:t>参照）</a:t>
              </a:r>
              <a:endParaRPr kumimoji="1" lang="en-US" altLang="ja-JP" dirty="0"/>
            </a:p>
          </p:txBody>
        </p:sp>
        <p:sp>
          <p:nvSpPr>
            <p:cNvPr id="17" name="矢印: 下 16">
              <a:extLst>
                <a:ext uri="{FF2B5EF4-FFF2-40B4-BE49-F238E27FC236}">
                  <a16:creationId xmlns:a16="http://schemas.microsoft.com/office/drawing/2014/main" id="{C0B9BB83-2CC4-4415-BBC8-BEDA4168DF3D}"/>
                </a:ext>
              </a:extLst>
            </p:cNvPr>
            <p:cNvSpPr/>
            <p:nvPr/>
          </p:nvSpPr>
          <p:spPr>
            <a:xfrm>
              <a:off x="4816306" y="2503809"/>
              <a:ext cx="640387" cy="7266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60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57522D3-C700-48BE-9DCE-63E7C7EC551A}"/>
                </a:ext>
              </a:extLst>
            </p:cNvPr>
            <p:cNvSpPr txBox="1"/>
            <p:nvPr/>
          </p:nvSpPr>
          <p:spPr>
            <a:xfrm>
              <a:off x="3172406" y="5390468"/>
              <a:ext cx="3928189" cy="101275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tIns="90000" bIns="90000" rtlCol="0">
              <a:spAutoFit/>
            </a:bodyPr>
            <a:lstStyle/>
            <a:p>
              <a:pPr algn="ctr"/>
              <a:r>
                <a:rPr kumimoji="1" lang="ja-JP" altLang="en-US" u="sng" dirty="0">
                  <a:solidFill>
                    <a:srgbClr val="C00000"/>
                  </a:solidFill>
                </a:rPr>
                <a:t>エクスポートした論文データを</a:t>
              </a:r>
              <a:endParaRPr kumimoji="1" lang="en-US" altLang="ja-JP" u="sng" dirty="0">
                <a:solidFill>
                  <a:srgbClr val="C00000"/>
                </a:solidFill>
              </a:endParaRPr>
            </a:p>
            <a:p>
              <a:pPr algn="ctr"/>
              <a:r>
                <a:rPr kumimoji="1" lang="en-US" altLang="ja-JP" u="sng" dirty="0" err="1">
                  <a:solidFill>
                    <a:srgbClr val="C00000"/>
                  </a:solidFill>
                </a:rPr>
                <a:t>InCites</a:t>
              </a:r>
              <a:r>
                <a:rPr kumimoji="1" lang="ja-JP" altLang="en-US" u="sng" dirty="0">
                  <a:solidFill>
                    <a:srgbClr val="C00000"/>
                  </a:solidFill>
                </a:rPr>
                <a:t>で読み込んで分析</a:t>
              </a:r>
              <a:endParaRPr kumimoji="1" lang="en-US" altLang="ja-JP" u="sng" dirty="0">
                <a:solidFill>
                  <a:srgbClr val="C00000"/>
                </a:solidFill>
              </a:endParaRPr>
            </a:p>
            <a:p>
              <a:pPr algn="ctr"/>
              <a:r>
                <a:rPr kumimoji="1" lang="ja-JP" altLang="en-US" dirty="0"/>
                <a:t>（次ページ）</a:t>
              </a:r>
              <a:endParaRPr kumimoji="1" lang="en-US" altLang="ja-JP" dirty="0"/>
            </a:p>
          </p:txBody>
        </p:sp>
        <p:sp>
          <p:nvSpPr>
            <p:cNvPr id="19" name="矢印: 下 18">
              <a:extLst>
                <a:ext uri="{FF2B5EF4-FFF2-40B4-BE49-F238E27FC236}">
                  <a16:creationId xmlns:a16="http://schemas.microsoft.com/office/drawing/2014/main" id="{0E8A51F7-B616-4EF3-A4C2-1B35CF252CC8}"/>
                </a:ext>
              </a:extLst>
            </p:cNvPr>
            <p:cNvSpPr/>
            <p:nvPr/>
          </p:nvSpPr>
          <p:spPr>
            <a:xfrm>
              <a:off x="4816306" y="4618851"/>
              <a:ext cx="640387" cy="7266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600"/>
            </a:p>
          </p:txBody>
        </p:sp>
      </p:grp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AA7618C6-E3F6-49AC-895E-FFCC6AEF8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45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F23F27-DA0E-4898-9C15-844515E0925C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2547109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3E189D1-32ED-4C84-A1E5-6457B475E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045" y="1996756"/>
            <a:ext cx="2506599" cy="3112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56046F0-FA7C-45E1-A89C-56FF2E8F3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9" y="1443137"/>
            <a:ext cx="116586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08411BC-54BB-4AED-B918-9BB7DAA6547A}"/>
              </a:ext>
            </a:extLst>
          </p:cNvPr>
          <p:cNvSpPr/>
          <p:nvPr/>
        </p:nvSpPr>
        <p:spPr>
          <a:xfrm>
            <a:off x="1078166" y="1517779"/>
            <a:ext cx="1002561" cy="1296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1" name="矢印: 上向き折線 10">
            <a:extLst>
              <a:ext uri="{FF2B5EF4-FFF2-40B4-BE49-F238E27FC236}">
                <a16:creationId xmlns:a16="http://schemas.microsoft.com/office/drawing/2014/main" id="{A79D759A-6559-4F7E-955F-1BED5673EF70}"/>
              </a:ext>
            </a:extLst>
          </p:cNvPr>
          <p:cNvSpPr/>
          <p:nvPr/>
        </p:nvSpPr>
        <p:spPr>
          <a:xfrm rot="5400000">
            <a:off x="1662691" y="2718133"/>
            <a:ext cx="592126" cy="9532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869325-717D-41C3-AE67-35CCD901DF86}"/>
              </a:ext>
            </a:extLst>
          </p:cNvPr>
          <p:cNvSpPr/>
          <p:nvPr/>
        </p:nvSpPr>
        <p:spPr>
          <a:xfrm>
            <a:off x="2517804" y="1523972"/>
            <a:ext cx="2170991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条件設定フィルター</a:t>
            </a:r>
          </a:p>
        </p:txBody>
      </p:sp>
      <p:sp>
        <p:nvSpPr>
          <p:cNvPr id="17" name="小波 16">
            <a:extLst>
              <a:ext uri="{FF2B5EF4-FFF2-40B4-BE49-F238E27FC236}">
                <a16:creationId xmlns:a16="http://schemas.microsoft.com/office/drawing/2014/main" id="{2F857763-C186-49FF-8DAE-D2772E4CAF14}"/>
              </a:ext>
            </a:extLst>
          </p:cNvPr>
          <p:cNvSpPr/>
          <p:nvPr/>
        </p:nvSpPr>
        <p:spPr>
          <a:xfrm>
            <a:off x="2337102" y="4923116"/>
            <a:ext cx="2929812" cy="833870"/>
          </a:xfrm>
          <a:prstGeom prst="doubleWav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A15ADBE-B186-4E35-8D36-C377D620EFEA}"/>
              </a:ext>
            </a:extLst>
          </p:cNvPr>
          <p:cNvSpPr/>
          <p:nvPr/>
        </p:nvSpPr>
        <p:spPr>
          <a:xfrm>
            <a:off x="4037356" y="4771383"/>
            <a:ext cx="879874" cy="202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AE7B7183-12E4-4D14-80F3-CEDBC780B765}"/>
              </a:ext>
            </a:extLst>
          </p:cNvPr>
          <p:cNvSpPr/>
          <p:nvPr/>
        </p:nvSpPr>
        <p:spPr>
          <a:xfrm>
            <a:off x="5183295" y="3646920"/>
            <a:ext cx="2118488" cy="1200329"/>
          </a:xfrm>
          <a:prstGeom prst="wedgeRectCallout">
            <a:avLst>
              <a:gd name="adj1" fmla="val -61425"/>
              <a:gd name="adj2" fmla="val 41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以前の条件設定をクリアするため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Clear Filters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5DD6F93A-DCC3-4630-A6FC-FDC8A8300B11}"/>
              </a:ext>
            </a:extLst>
          </p:cNvPr>
          <p:cNvSpPr/>
          <p:nvPr/>
        </p:nvSpPr>
        <p:spPr>
          <a:xfrm>
            <a:off x="435516" y="951682"/>
            <a:ext cx="8030019" cy="369332"/>
          </a:xfrm>
          <a:prstGeom prst="wedgeRectCallout">
            <a:avLst>
              <a:gd name="adj1" fmla="val -25791"/>
              <a:gd name="adj2" fmla="val 9440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 err="1">
                <a:solidFill>
                  <a:schemeClr val="tx1"/>
                </a:solidFill>
              </a:rPr>
              <a:t>InCites</a:t>
            </a:r>
            <a:r>
              <a:rPr kumimoji="1" lang="ja-JP" altLang="en-US" dirty="0">
                <a:solidFill>
                  <a:schemeClr val="tx1"/>
                </a:solidFill>
              </a:rPr>
              <a:t>」を開き、</a:t>
            </a:r>
            <a:r>
              <a:rPr kumimoji="1" lang="en-US" altLang="ja-JP" dirty="0">
                <a:solidFill>
                  <a:schemeClr val="tx1"/>
                </a:solidFill>
              </a:rPr>
              <a:t>Web of Science</a:t>
            </a:r>
            <a:r>
              <a:rPr kumimoji="1" lang="ja-JP" altLang="en-US" dirty="0">
                <a:solidFill>
                  <a:schemeClr val="tx1"/>
                </a:solidFill>
              </a:rPr>
              <a:t>でエクスポートした論文データを読み込む</a:t>
            </a:r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43266E06-8597-406D-AB52-9F5E2A03B2FB}"/>
              </a:ext>
            </a:extLst>
          </p:cNvPr>
          <p:cNvSpPr/>
          <p:nvPr/>
        </p:nvSpPr>
        <p:spPr>
          <a:xfrm>
            <a:off x="5183295" y="1829179"/>
            <a:ext cx="2031325" cy="1477328"/>
          </a:xfrm>
          <a:prstGeom prst="wedgeRectCallout">
            <a:avLst>
              <a:gd name="adj1" fmla="val -71943"/>
              <a:gd name="adj2" fmla="val 6041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</a:t>
            </a:r>
            <a:r>
              <a:rPr kumimoji="1" lang="en-US" altLang="ja-JP" dirty="0">
                <a:solidFill>
                  <a:schemeClr val="tx1"/>
                </a:solidFill>
              </a:rPr>
              <a:t>Dataset</a:t>
            </a:r>
            <a:r>
              <a:rPr kumimoji="1" lang="ja-JP" altLang="en-US" dirty="0">
                <a:solidFill>
                  <a:schemeClr val="tx1"/>
                </a:solidFill>
              </a:rPr>
              <a:t>」の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プルダウンを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読み込みたいもの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を選択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CD07DFC-F63B-42BD-B1E3-003DE08BE81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37784528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EBC538F-3DD4-4643-97C9-1A244D36F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997"/>
          <a:stretch/>
        </p:blipFill>
        <p:spPr>
          <a:xfrm>
            <a:off x="445822" y="1451979"/>
            <a:ext cx="4507178" cy="42350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869325-717D-41C3-AE67-35CCD901DF86}"/>
              </a:ext>
            </a:extLst>
          </p:cNvPr>
          <p:cNvSpPr/>
          <p:nvPr/>
        </p:nvSpPr>
        <p:spPr>
          <a:xfrm>
            <a:off x="428625" y="954257"/>
            <a:ext cx="1721191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結果表示エリア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0C71895-3E3B-4F9E-BF24-5E0BCE38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47</a:t>
            </a:fld>
            <a:endParaRPr kumimoji="1" lang="ja-JP" altLang="en-US" dirty="0"/>
          </a:p>
        </p:txBody>
      </p:sp>
      <p:sp>
        <p:nvSpPr>
          <p:cNvPr id="12" name="小波 11">
            <a:extLst>
              <a:ext uri="{FF2B5EF4-FFF2-40B4-BE49-F238E27FC236}">
                <a16:creationId xmlns:a16="http://schemas.microsoft.com/office/drawing/2014/main" id="{58C519AE-587E-4AE4-BBDB-46C4AA4AB7D5}"/>
              </a:ext>
            </a:extLst>
          </p:cNvPr>
          <p:cNvSpPr/>
          <p:nvPr/>
        </p:nvSpPr>
        <p:spPr>
          <a:xfrm>
            <a:off x="337103" y="5363358"/>
            <a:ext cx="4850716" cy="861902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小波 12">
            <a:extLst>
              <a:ext uri="{FF2B5EF4-FFF2-40B4-BE49-F238E27FC236}">
                <a16:creationId xmlns:a16="http://schemas.microsoft.com/office/drawing/2014/main" id="{17FE242C-0125-4AE6-8D10-F8DAA2C27683}"/>
              </a:ext>
            </a:extLst>
          </p:cNvPr>
          <p:cNvSpPr/>
          <p:nvPr/>
        </p:nvSpPr>
        <p:spPr>
          <a:xfrm rot="16200000">
            <a:off x="2853906" y="3340351"/>
            <a:ext cx="4422420" cy="485495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D25F21-7D49-4A10-86D9-387F02E5794C}"/>
              </a:ext>
            </a:extLst>
          </p:cNvPr>
          <p:cNvSpPr/>
          <p:nvPr/>
        </p:nvSpPr>
        <p:spPr>
          <a:xfrm>
            <a:off x="521285" y="2521557"/>
            <a:ext cx="1335507" cy="3165428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2120214" y="2593465"/>
            <a:ext cx="2815673" cy="2031325"/>
          </a:xfrm>
          <a:prstGeom prst="wedgeRectCallout">
            <a:avLst>
              <a:gd name="adj1" fmla="val -58565"/>
              <a:gd name="adj2" fmla="val 15088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当該研究者だけでなく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共著者もそれぞれ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集計されている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↓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正確な分析のため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当該研究者のみに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限定する必要がある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FB8D0A-33BB-4210-88A2-9A35E197D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226" y="1451979"/>
            <a:ext cx="2514791" cy="2817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7DC611AB-5DA2-40C1-96CB-C5281BB8F84C}"/>
              </a:ext>
            </a:extLst>
          </p:cNvPr>
          <p:cNvSpPr/>
          <p:nvPr/>
        </p:nvSpPr>
        <p:spPr>
          <a:xfrm>
            <a:off x="5842226" y="954257"/>
            <a:ext cx="2170991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条件設定フィルター</a:t>
            </a:r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4644ECEB-5660-4F40-87A4-969E69A45CE1}"/>
              </a:ext>
            </a:extLst>
          </p:cNvPr>
          <p:cNvSpPr/>
          <p:nvPr/>
        </p:nvSpPr>
        <p:spPr>
          <a:xfrm rot="16200000">
            <a:off x="4968135" y="1780720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7CCE411-D889-4DA9-AF13-1DD2319E49B9}"/>
              </a:ext>
            </a:extLst>
          </p:cNvPr>
          <p:cNvSpPr/>
          <p:nvPr/>
        </p:nvSpPr>
        <p:spPr>
          <a:xfrm>
            <a:off x="6175633" y="2644788"/>
            <a:ext cx="1742944" cy="10080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2D2E537D-9E86-4878-BF1D-0EA9BD881CD0}"/>
              </a:ext>
            </a:extLst>
          </p:cNvPr>
          <p:cNvSpPr/>
          <p:nvPr/>
        </p:nvSpPr>
        <p:spPr>
          <a:xfrm>
            <a:off x="7367935" y="4031131"/>
            <a:ext cx="2425194" cy="2308324"/>
          </a:xfrm>
          <a:prstGeom prst="wedgeRectCallout">
            <a:avLst>
              <a:gd name="adj1" fmla="val -36209"/>
              <a:gd name="adj2" fmla="val -6583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Person Name or ID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欄で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“Suzuki, A” </a:t>
            </a: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（姓 </a:t>
            </a:r>
            <a:r>
              <a:rPr kumimoji="1" lang="en-US" altLang="ja-JP" sz="1600" dirty="0">
                <a:solidFill>
                  <a:schemeClr val="tx1"/>
                </a:solidFill>
              </a:rPr>
              <a:t>+ </a:t>
            </a:r>
            <a:r>
              <a:rPr kumimoji="1" lang="ja-JP" altLang="en-US" sz="1600" dirty="0">
                <a:solidFill>
                  <a:schemeClr val="tx1"/>
                </a:solidFill>
              </a:rPr>
              <a:t>名のイニシャル）</a:t>
            </a:r>
            <a:r>
              <a:rPr kumimoji="1" lang="ja-JP" altLang="en-US" dirty="0">
                <a:solidFill>
                  <a:schemeClr val="tx1"/>
                </a:solidFill>
              </a:rPr>
              <a:t>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“Suzuki, Akira”</a:t>
            </a: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（姓 </a:t>
            </a:r>
            <a:r>
              <a:rPr kumimoji="1" lang="en-US" altLang="ja-JP" sz="1600" dirty="0">
                <a:solidFill>
                  <a:schemeClr val="tx1"/>
                </a:solidFill>
              </a:rPr>
              <a:t>+ </a:t>
            </a:r>
            <a:r>
              <a:rPr kumimoji="1" lang="ja-JP" altLang="en-US" sz="1600" dirty="0">
                <a:solidFill>
                  <a:schemeClr val="tx1"/>
                </a:solidFill>
              </a:rPr>
              <a:t>名）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を指定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6824DE7-0C9B-43ED-9248-47926BFCE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683" y="5163468"/>
            <a:ext cx="2905125" cy="666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矢印: 下 22">
            <a:extLst>
              <a:ext uri="{FF2B5EF4-FFF2-40B4-BE49-F238E27FC236}">
                <a16:creationId xmlns:a16="http://schemas.microsoft.com/office/drawing/2014/main" id="{E1106128-F716-40CB-9E04-9A277BB8476B}"/>
              </a:ext>
            </a:extLst>
          </p:cNvPr>
          <p:cNvSpPr/>
          <p:nvPr/>
        </p:nvSpPr>
        <p:spPr>
          <a:xfrm rot="1609983">
            <a:off x="5683187" y="4399312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935D324C-DD90-43A5-8453-1B44C3D002F8}"/>
              </a:ext>
            </a:extLst>
          </p:cNvPr>
          <p:cNvSpPr/>
          <p:nvPr/>
        </p:nvSpPr>
        <p:spPr>
          <a:xfrm>
            <a:off x="2084895" y="5814011"/>
            <a:ext cx="2070743" cy="923330"/>
          </a:xfrm>
          <a:prstGeom prst="wedgeRectCallout">
            <a:avLst>
              <a:gd name="adj1" fmla="val 51287"/>
              <a:gd name="adj2" fmla="val -7496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最後に必ず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Update Results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7B4DEC6-ECF8-4D87-A771-63E840288327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11690755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FB737B9-BF2F-4970-90ED-A181D85CC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478897"/>
            <a:ext cx="8848725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869325-717D-41C3-AE67-35CCD901DF86}"/>
              </a:ext>
            </a:extLst>
          </p:cNvPr>
          <p:cNvSpPr/>
          <p:nvPr/>
        </p:nvSpPr>
        <p:spPr>
          <a:xfrm>
            <a:off x="521935" y="954257"/>
            <a:ext cx="1721191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結果表示エリア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0C71895-3E3B-4F9E-BF24-5E0BCE38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48</a:t>
            </a:fld>
            <a:endParaRPr kumimoji="1" lang="ja-JP" altLang="en-US" dirty="0"/>
          </a:p>
        </p:txBody>
      </p:sp>
      <p:sp>
        <p:nvSpPr>
          <p:cNvPr id="12" name="小波 11">
            <a:extLst>
              <a:ext uri="{FF2B5EF4-FFF2-40B4-BE49-F238E27FC236}">
                <a16:creationId xmlns:a16="http://schemas.microsoft.com/office/drawing/2014/main" id="{58C519AE-587E-4AE4-BBDB-46C4AA4AB7D5}"/>
              </a:ext>
            </a:extLst>
          </p:cNvPr>
          <p:cNvSpPr/>
          <p:nvPr/>
        </p:nvSpPr>
        <p:spPr>
          <a:xfrm>
            <a:off x="391300" y="4223457"/>
            <a:ext cx="9144583" cy="470471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D25F21-7D49-4A10-86D9-387F02E5794C}"/>
              </a:ext>
            </a:extLst>
          </p:cNvPr>
          <p:cNvSpPr/>
          <p:nvPr/>
        </p:nvSpPr>
        <p:spPr>
          <a:xfrm>
            <a:off x="521285" y="2677885"/>
            <a:ext cx="2165931" cy="1427583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2468508" y="1568711"/>
            <a:ext cx="3647152" cy="923330"/>
          </a:xfrm>
          <a:prstGeom prst="wedgeRectCallout">
            <a:avLst>
              <a:gd name="adj1" fmla="val -43103"/>
              <a:gd name="adj2" fmla="val 82650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当該研究者だけに絞り込まれた。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ただし、このままだと分析困難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なため、</a:t>
            </a:r>
            <a:r>
              <a:rPr kumimoji="1" lang="en-US" altLang="ja-JP" dirty="0">
                <a:solidFill>
                  <a:schemeClr val="tx1"/>
                </a:solidFill>
              </a:rPr>
              <a:t>1</a:t>
            </a:r>
            <a:r>
              <a:rPr kumimoji="1" lang="ja-JP" altLang="en-US" dirty="0" err="1">
                <a:solidFill>
                  <a:schemeClr val="tx1"/>
                </a:solidFill>
              </a:rPr>
              <a:t>つに</a:t>
            </a:r>
            <a:r>
              <a:rPr kumimoji="1" lang="ja-JP" altLang="en-US" dirty="0">
                <a:solidFill>
                  <a:schemeClr val="tx1"/>
                </a:solidFill>
              </a:rPr>
              <a:t>まとめたい</a:t>
            </a:r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AEE05FC3-FF8D-44F2-9FC6-768494F83240}"/>
              </a:ext>
            </a:extLst>
          </p:cNvPr>
          <p:cNvSpPr/>
          <p:nvPr/>
        </p:nvSpPr>
        <p:spPr>
          <a:xfrm>
            <a:off x="809452" y="4581321"/>
            <a:ext cx="2084224" cy="369332"/>
          </a:xfrm>
          <a:prstGeom prst="wedgeRectCallout">
            <a:avLst>
              <a:gd name="adj1" fmla="val -44407"/>
              <a:gd name="adj2" fmla="val -18884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 全てにチェック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C68C207-2D65-4CC4-9908-EEDB01BB544F}"/>
              </a:ext>
            </a:extLst>
          </p:cNvPr>
          <p:cNvSpPr/>
          <p:nvPr/>
        </p:nvSpPr>
        <p:spPr>
          <a:xfrm>
            <a:off x="575292" y="2797904"/>
            <a:ext cx="325674" cy="1251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2853CD28-9C4E-42D6-80A9-7403264F741D}"/>
              </a:ext>
            </a:extLst>
          </p:cNvPr>
          <p:cNvSpPr/>
          <p:nvPr/>
        </p:nvSpPr>
        <p:spPr>
          <a:xfrm>
            <a:off x="7093003" y="3643566"/>
            <a:ext cx="1825179" cy="646331"/>
          </a:xfrm>
          <a:prstGeom prst="wedgeRectCallout">
            <a:avLst>
              <a:gd name="adj1" fmla="val -21854"/>
              <a:gd name="adj2" fmla="val 10998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</a:t>
            </a:r>
            <a:r>
              <a:rPr kumimoji="1" lang="en-US" altLang="ja-JP" dirty="0">
                <a:solidFill>
                  <a:schemeClr val="tx1"/>
                </a:solidFill>
              </a:rPr>
              <a:t>Pin To Top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CE6D905-381F-436F-ACE3-E21F00366C2D}"/>
              </a:ext>
            </a:extLst>
          </p:cNvPr>
          <p:cNvSpPr/>
          <p:nvPr/>
        </p:nvSpPr>
        <p:spPr>
          <a:xfrm>
            <a:off x="7436354" y="4694813"/>
            <a:ext cx="113847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521EF28D-6228-42B2-A65B-4BFDEAC19311}"/>
              </a:ext>
            </a:extLst>
          </p:cNvPr>
          <p:cNvSpPr/>
          <p:nvPr/>
        </p:nvSpPr>
        <p:spPr>
          <a:xfrm>
            <a:off x="4643397" y="5287522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01478EE-A431-4D01-827D-81FDD804891C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684487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498EFB5-5ACC-4F85-AB88-CDECE79CD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444783"/>
            <a:ext cx="8896350" cy="3800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869325-717D-41C3-AE67-35CCD901DF86}"/>
              </a:ext>
            </a:extLst>
          </p:cNvPr>
          <p:cNvSpPr/>
          <p:nvPr/>
        </p:nvSpPr>
        <p:spPr>
          <a:xfrm>
            <a:off x="493942" y="954257"/>
            <a:ext cx="1721191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結果表示エリア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0C71895-3E3B-4F9E-BF24-5E0BCE38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49</a:t>
            </a:fld>
            <a:endParaRPr kumimoji="1" lang="ja-JP" altLang="en-US" dirty="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606012" y="5719077"/>
            <a:ext cx="3302507" cy="369332"/>
          </a:xfrm>
          <a:prstGeom prst="wedgeRectCallout">
            <a:avLst>
              <a:gd name="adj1" fmla="val -32649"/>
              <a:gd name="adj2" fmla="val -185142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3</a:t>
            </a:r>
            <a:r>
              <a:rPr kumimoji="1" lang="ja-JP" altLang="en-US" dirty="0" err="1">
                <a:solidFill>
                  <a:schemeClr val="tx1"/>
                </a:solidFill>
              </a:rPr>
              <a:t>つの</a:t>
            </a:r>
            <a:r>
              <a:rPr kumimoji="1" lang="ja-JP" altLang="en-US" dirty="0">
                <a:solidFill>
                  <a:schemeClr val="tx1"/>
                </a:solidFill>
              </a:rPr>
              <a:t>データがピン留めされた</a:t>
            </a:r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2853CD28-9C4E-42D6-80A9-7403264F741D}"/>
              </a:ext>
            </a:extLst>
          </p:cNvPr>
          <p:cNvSpPr/>
          <p:nvPr/>
        </p:nvSpPr>
        <p:spPr>
          <a:xfrm>
            <a:off x="1175251" y="2258157"/>
            <a:ext cx="3124573" cy="923330"/>
          </a:xfrm>
          <a:prstGeom prst="wedgeRectCallout">
            <a:avLst>
              <a:gd name="adj1" fmla="val 60278"/>
              <a:gd name="adj2" fmla="val 5769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プルダウンから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Baseline for Pinned Items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CE6D905-381F-436F-ACE3-E21F00366C2D}"/>
              </a:ext>
            </a:extLst>
          </p:cNvPr>
          <p:cNvSpPr/>
          <p:nvPr/>
        </p:nvSpPr>
        <p:spPr>
          <a:xfrm>
            <a:off x="7445941" y="1612742"/>
            <a:ext cx="1138479" cy="2514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521EF28D-6228-42B2-A65B-4BFDEAC19311}"/>
              </a:ext>
            </a:extLst>
          </p:cNvPr>
          <p:cNvSpPr/>
          <p:nvPr/>
        </p:nvSpPr>
        <p:spPr>
          <a:xfrm>
            <a:off x="4298168" y="5502127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CD368B3-9E9C-44E0-84C1-6E9F11B72D63}"/>
              </a:ext>
            </a:extLst>
          </p:cNvPr>
          <p:cNvSpPr/>
          <p:nvPr/>
        </p:nvSpPr>
        <p:spPr>
          <a:xfrm>
            <a:off x="606012" y="4918190"/>
            <a:ext cx="1138479" cy="2603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6A01B5B2-B5FC-441A-BAD8-C604AD9A3F89}"/>
              </a:ext>
            </a:extLst>
          </p:cNvPr>
          <p:cNvSpPr/>
          <p:nvPr/>
        </p:nvSpPr>
        <p:spPr>
          <a:xfrm>
            <a:off x="5429857" y="4916724"/>
            <a:ext cx="2367957" cy="1323439"/>
          </a:xfrm>
          <a:prstGeom prst="wedgeRectCallout">
            <a:avLst>
              <a:gd name="adj1" fmla="val 87145"/>
              <a:gd name="adj2" fmla="val -10143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ピン留めした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データには </a:t>
            </a:r>
            <a:r>
              <a:rPr kumimoji="1" lang="en-US" altLang="ja-JP" dirty="0">
                <a:solidFill>
                  <a:schemeClr val="tx1"/>
                </a:solidFill>
              </a:rPr>
              <a:t>× </a:t>
            </a:r>
            <a:r>
              <a:rPr kumimoji="1" lang="ja-JP" altLang="en-US" dirty="0">
                <a:solidFill>
                  <a:schemeClr val="tx1"/>
                </a:solidFill>
              </a:rPr>
              <a:t>が付く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× </a:t>
            </a:r>
            <a:r>
              <a:rPr kumimoji="1" lang="ja-JP" altLang="en-US" dirty="0">
                <a:solidFill>
                  <a:schemeClr val="tx1"/>
                </a:solidFill>
              </a:rPr>
              <a:t>をクリックすると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ピン止めをクリア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5EF271D-A315-433A-A8C6-E3EFFD6B4709}"/>
              </a:ext>
            </a:extLst>
          </p:cNvPr>
          <p:cNvSpPr/>
          <p:nvPr/>
        </p:nvSpPr>
        <p:spPr>
          <a:xfrm>
            <a:off x="8855592" y="3429000"/>
            <a:ext cx="437696" cy="13855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4214DFA-EA4E-45A2-BA19-88466D0AFF4B}"/>
              </a:ext>
            </a:extLst>
          </p:cNvPr>
          <p:cNvSpPr/>
          <p:nvPr/>
        </p:nvSpPr>
        <p:spPr>
          <a:xfrm>
            <a:off x="8400873" y="4918190"/>
            <a:ext cx="899116" cy="2603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C219C7C0-43D7-45C8-8CA8-22FB4A603686}"/>
              </a:ext>
            </a:extLst>
          </p:cNvPr>
          <p:cNvSpPr/>
          <p:nvPr/>
        </p:nvSpPr>
        <p:spPr>
          <a:xfrm>
            <a:off x="7980323" y="5455333"/>
            <a:ext cx="1338828" cy="923330"/>
          </a:xfrm>
          <a:prstGeom prst="wedgeRectCallout">
            <a:avLst>
              <a:gd name="adj1" fmla="val 13433"/>
              <a:gd name="adj2" fmla="val -78258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全ての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ピン止めを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クリア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5471D32-FD21-40DC-9DC9-022ADC534BF0}"/>
              </a:ext>
            </a:extLst>
          </p:cNvPr>
          <p:cNvSpPr/>
          <p:nvPr/>
        </p:nvSpPr>
        <p:spPr>
          <a:xfrm>
            <a:off x="4643397" y="3303282"/>
            <a:ext cx="3757476" cy="3415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BA3FED24-24A3-4A5C-892A-E6A76EF60205}"/>
              </a:ext>
            </a:extLst>
          </p:cNvPr>
          <p:cNvSpPr/>
          <p:nvPr/>
        </p:nvSpPr>
        <p:spPr>
          <a:xfrm>
            <a:off x="4052084" y="940495"/>
            <a:ext cx="2949333" cy="923330"/>
          </a:xfrm>
          <a:prstGeom prst="wedgeRectCallout">
            <a:avLst>
              <a:gd name="adj1" fmla="val 63847"/>
              <a:gd name="adj2" fmla="val 35605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 ピン留めしたデータを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1</a:t>
            </a:r>
            <a:r>
              <a:rPr kumimoji="1" lang="ja-JP" altLang="en-US" dirty="0" err="1">
                <a:solidFill>
                  <a:schemeClr val="tx1"/>
                </a:solidFill>
              </a:rPr>
              <a:t>つに</a:t>
            </a:r>
            <a:r>
              <a:rPr kumimoji="1" lang="ja-JP" altLang="en-US" dirty="0">
                <a:solidFill>
                  <a:schemeClr val="tx1"/>
                </a:solidFill>
              </a:rPr>
              <a:t>まとめるため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Benchmarks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43979D2-ABF4-42FD-A633-9EF41A7025A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426119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1.</a:t>
            </a:r>
            <a:r>
              <a:rPr kumimoji="1" lang="ja-JP" altLang="en-US" sz="2600" dirty="0"/>
              <a:t>　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（インサイツ）とは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683FD6-C45C-4964-9918-ED97ED55FA94}"/>
              </a:ext>
            </a:extLst>
          </p:cNvPr>
          <p:cNvSpPr txBox="1"/>
          <p:nvPr/>
        </p:nvSpPr>
        <p:spPr>
          <a:xfrm>
            <a:off x="803988" y="1251552"/>
            <a:ext cx="815788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600" u="sng" dirty="0">
                <a:solidFill>
                  <a:srgbClr val="C00000"/>
                </a:solidFill>
              </a:rPr>
              <a:t>研究論文、及びその被引用情報を元にした研究業績の分析ツール</a:t>
            </a:r>
            <a:r>
              <a:rPr lang="ja-JP" altLang="en-US" sz="2600" dirty="0"/>
              <a:t>。</a:t>
            </a:r>
            <a:r>
              <a:rPr lang="en-US" altLang="ja-JP" sz="2600" dirty="0"/>
              <a:t>Web of Science </a:t>
            </a:r>
            <a:r>
              <a:rPr lang="ja-JP" altLang="en-US" sz="2600" dirty="0"/>
              <a:t>の提供元である </a:t>
            </a:r>
            <a:r>
              <a:rPr lang="en-US" altLang="ja-JP" sz="2600" dirty="0"/>
              <a:t>Clarivate Analytics</a:t>
            </a:r>
            <a:r>
              <a:rPr lang="ja-JP" altLang="en-US" sz="2600" dirty="0"/>
              <a:t>（クラリベイト・アナリティクス）社の製品。</a:t>
            </a:r>
            <a:r>
              <a:rPr lang="en-US" altLang="ja-JP" sz="2600" dirty="0"/>
              <a:t>Web of Science </a:t>
            </a:r>
            <a:r>
              <a:rPr lang="ja-JP" altLang="en-US" sz="2600" dirty="0"/>
              <a:t>収録の論文データを元に作成されている。</a:t>
            </a:r>
            <a:endParaRPr lang="en-US" altLang="ja-JP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600" dirty="0"/>
              <a:t>論文がどれだけ引用されたか（被引用数）を基準として、</a:t>
            </a:r>
            <a:r>
              <a:rPr lang="ja-JP" altLang="en-US" sz="2600" u="sng" dirty="0">
                <a:solidFill>
                  <a:srgbClr val="C00000"/>
                </a:solidFill>
              </a:rPr>
              <a:t>研究者や、研究機関の研究力を計測するための様々な指標を提供</a:t>
            </a:r>
            <a:r>
              <a:rPr lang="ja-JP" altLang="en-US" sz="2600" dirty="0"/>
              <a:t>しており、国内外の調査等にも使用されている。</a:t>
            </a:r>
            <a:endParaRPr lang="en-US" altLang="ja-JP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600" dirty="0"/>
              <a:t>自分や任意の研究者、部局、大学等の業績を、客観的なデータで把握したり、他と比較することが可能。</a:t>
            </a:r>
          </a:p>
        </p:txBody>
      </p:sp>
    </p:spTree>
    <p:extLst>
      <p:ext uri="{BB962C8B-B14F-4D97-AF65-F5344CB8AC3E}">
        <p14:creationId xmlns:p14="http://schemas.microsoft.com/office/powerpoint/2010/main" val="41721000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26BF67A-6465-43F7-98E7-41EC84770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426034"/>
            <a:ext cx="8886825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869325-717D-41C3-AE67-35CCD901DF86}"/>
              </a:ext>
            </a:extLst>
          </p:cNvPr>
          <p:cNvSpPr/>
          <p:nvPr/>
        </p:nvSpPr>
        <p:spPr>
          <a:xfrm>
            <a:off x="493942" y="954257"/>
            <a:ext cx="1721191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結果表示エリア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0C71895-3E3B-4F9E-BF24-5E0BCE38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50</a:t>
            </a:fld>
            <a:endParaRPr kumimoji="1" lang="ja-JP" altLang="en-US" dirty="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592507" y="1861862"/>
            <a:ext cx="4108817" cy="1046440"/>
          </a:xfrm>
          <a:prstGeom prst="wedgeRectCallout">
            <a:avLst>
              <a:gd name="adj1" fmla="val -21802"/>
              <a:gd name="adj2" fmla="val 9855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1</a:t>
            </a:r>
            <a:r>
              <a:rPr kumimoji="1" lang="ja-JP" altLang="en-US" dirty="0" err="1">
                <a:solidFill>
                  <a:schemeClr val="tx1"/>
                </a:solidFill>
              </a:rPr>
              <a:t>つに</a:t>
            </a:r>
            <a:r>
              <a:rPr kumimoji="1" lang="ja-JP" altLang="en-US" dirty="0">
                <a:solidFill>
                  <a:schemeClr val="tx1"/>
                </a:solidFill>
              </a:rPr>
              <a:t>まとまったデータが作成された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あとはこのデータについて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指標等を見れば良い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CD368B3-9E9C-44E0-84C1-6E9F11B72D63}"/>
              </a:ext>
            </a:extLst>
          </p:cNvPr>
          <p:cNvSpPr/>
          <p:nvPr/>
        </p:nvSpPr>
        <p:spPr>
          <a:xfrm>
            <a:off x="509587" y="3429001"/>
            <a:ext cx="8715376" cy="4618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69AE7A-153A-41BE-ABFD-ED51E4DBEA88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1995046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15788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1.</a:t>
            </a:r>
            <a:r>
              <a:rPr kumimoji="1" lang="ja-JP" altLang="en-US" sz="2600" dirty="0"/>
              <a:t>　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（インサイツ）とは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2.</a:t>
            </a:r>
            <a:r>
              <a:rPr kumimoji="1" lang="ja-JP" altLang="en-US" sz="2600" dirty="0"/>
              <a:t>　ユーザ登録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基本的な操作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他大学と比較する</a:t>
            </a:r>
            <a:endParaRPr kumimoji="1" lang="en-US" altLang="ja-JP" sz="2600" dirty="0"/>
          </a:p>
          <a:p>
            <a:r>
              <a:rPr kumimoji="1" lang="ja-JP" altLang="en-US" sz="2600" dirty="0">
                <a:solidFill>
                  <a:srgbClr val="C00000"/>
                </a:solidFill>
              </a:rPr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6.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　部局の業績を把握する</a:t>
            </a:r>
            <a:endParaRPr kumimoji="1" lang="en-US" altLang="ja-JP" sz="2600" u="sng" dirty="0">
              <a:solidFill>
                <a:srgbClr val="C00000"/>
              </a:solidFill>
            </a:endParaRPr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  <a:endParaRPr kumimoji="1" lang="en-US" altLang="ja-JP" sz="2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7642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0D82C7-6167-4C65-9BB3-366EDE5B529D}"/>
              </a:ext>
            </a:extLst>
          </p:cNvPr>
          <p:cNvSpPr txBox="1"/>
          <p:nvPr/>
        </p:nvSpPr>
        <p:spPr>
          <a:xfrm>
            <a:off x="1222310" y="2169056"/>
            <a:ext cx="7576457" cy="41828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" bIns="90000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2600" u="sng" dirty="0" err="1">
                <a:solidFill>
                  <a:srgbClr val="C00000"/>
                </a:solidFill>
              </a:rPr>
              <a:t>InCites</a:t>
            </a:r>
            <a:r>
              <a:rPr kumimoji="1" lang="ja-JP" altLang="en-US" sz="2600" dirty="0"/>
              <a:t>では、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部局名による絞り込みは不可能</a:t>
            </a:r>
            <a:endParaRPr kumimoji="1" lang="en-US" altLang="ja-JP" sz="2600" u="sng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600" u="sng" dirty="0">
                <a:solidFill>
                  <a:srgbClr val="C00000"/>
                </a:solidFill>
              </a:rPr>
              <a:t>Web of Science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を使用</a:t>
            </a:r>
            <a:r>
              <a:rPr kumimoji="1" lang="ja-JP" altLang="en-US" sz="2600" dirty="0"/>
              <a:t>し、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当該部局に所属している研究者の論文リストを作成</a:t>
            </a:r>
            <a:r>
              <a:rPr kumimoji="1" lang="ja-JP" altLang="en-US" sz="2600" dirty="0"/>
              <a:t>し、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それを</a:t>
            </a:r>
            <a:r>
              <a:rPr kumimoji="1" lang="en-US" altLang="ja-JP" sz="2600" u="sng" dirty="0" err="1">
                <a:solidFill>
                  <a:srgbClr val="C00000"/>
                </a:solidFill>
              </a:rPr>
              <a:t>InCites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に読み込んで分析</a:t>
            </a:r>
            <a:r>
              <a:rPr kumimoji="1" lang="ja-JP" altLang="en-US" sz="2600" dirty="0"/>
              <a:t>する必要がある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/>
              <a:t>＜</a:t>
            </a:r>
            <a:r>
              <a:rPr kumimoji="1" lang="en-US" altLang="ja-JP" sz="2600" dirty="0"/>
              <a:t>Web of Science</a:t>
            </a:r>
            <a:r>
              <a:rPr kumimoji="1" lang="ja-JP" altLang="en-US" sz="2600" dirty="0"/>
              <a:t>では＞</a:t>
            </a:r>
            <a:endParaRPr kumimoji="1" lang="en-US" altLang="ja-JP" sz="2600" dirty="0"/>
          </a:p>
          <a:p>
            <a:pPr marL="514350" indent="-514350">
              <a:buFont typeface="+mj-lt"/>
              <a:buAutoNum type="arabicPeriod" startAt="3"/>
            </a:pPr>
            <a:r>
              <a:rPr kumimoji="1" lang="ja-JP" altLang="en-US" sz="2600" dirty="0"/>
              <a:t>部局名は、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略称で表記</a:t>
            </a:r>
            <a:r>
              <a:rPr kumimoji="1" lang="ja-JP" altLang="en-US" sz="2600" dirty="0"/>
              <a:t>されている</a:t>
            </a:r>
            <a:endParaRPr kumimoji="1" lang="en-US" altLang="ja-JP" sz="2600" dirty="0"/>
          </a:p>
          <a:p>
            <a:pPr marL="514350" indent="-514350">
              <a:buFont typeface="+mj-lt"/>
              <a:buAutoNum type="arabicPeriod" startAt="3"/>
            </a:pPr>
            <a:r>
              <a:rPr kumimoji="1" lang="ja-JP" altLang="en-US" sz="2600" dirty="0"/>
              <a:t>同一の部局であっても、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表記の違いが存在</a:t>
            </a:r>
            <a:r>
              <a:rPr kumimoji="1" lang="ja-JP" altLang="en-US" sz="2600" dirty="0"/>
              <a:t>する</a:t>
            </a:r>
            <a:endParaRPr kumimoji="1" lang="en-US" altLang="ja-JP" sz="2600" dirty="0"/>
          </a:p>
          <a:p>
            <a:pPr marL="514350" indent="-514350">
              <a:buFont typeface="+mj-lt"/>
              <a:buAutoNum type="arabicPeriod" startAt="3"/>
            </a:pPr>
            <a:r>
              <a:rPr kumimoji="1" lang="ja-JP" altLang="en-US" sz="2600" dirty="0"/>
              <a:t>部局名は、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変更になることがある</a:t>
            </a:r>
            <a:endParaRPr kumimoji="1" lang="en-US" altLang="ja-JP" sz="2600" u="sng" dirty="0">
              <a:solidFill>
                <a:srgbClr val="C0000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F2E8F6-F89A-4269-9A8A-D6B3F5A8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52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A89FD6-7D8A-4C6D-B847-D7529B841D70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6.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8C488F5-8B51-4908-827A-399E4D833091}"/>
              </a:ext>
            </a:extLst>
          </p:cNvPr>
          <p:cNvSpPr txBox="1"/>
          <p:nvPr/>
        </p:nvSpPr>
        <p:spPr>
          <a:xfrm>
            <a:off x="803988" y="1195564"/>
            <a:ext cx="81578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　部局の業績を調査する際は、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以下の事項に注意</a:t>
            </a:r>
            <a:r>
              <a:rPr kumimoji="1" lang="ja-JP" altLang="en-US" sz="2600" dirty="0"/>
              <a:t>する必要がある。</a:t>
            </a:r>
            <a:endParaRPr kumimoji="1" lang="en-US" altLang="ja-JP" sz="2600" dirty="0"/>
          </a:p>
        </p:txBody>
      </p:sp>
    </p:spTree>
    <p:extLst>
      <p:ext uri="{BB962C8B-B14F-4D97-AF65-F5344CB8AC3E}">
        <p14:creationId xmlns:p14="http://schemas.microsoft.com/office/powerpoint/2010/main" val="11001968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0D82C7-6167-4C65-9BB3-366EDE5B529D}"/>
              </a:ext>
            </a:extLst>
          </p:cNvPr>
          <p:cNvSpPr txBox="1"/>
          <p:nvPr/>
        </p:nvSpPr>
        <p:spPr>
          <a:xfrm>
            <a:off x="1222310" y="1431942"/>
            <a:ext cx="7578000" cy="9819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" bIns="90000" rtlCol="0">
            <a:spAutoFit/>
          </a:bodyPr>
          <a:lstStyle/>
          <a:p>
            <a:r>
              <a:rPr kumimoji="1" lang="ja-JP" altLang="en-US" sz="2600" dirty="0"/>
              <a:t>部局名が、どのように表記されているか不明の場合</a:t>
            </a:r>
            <a:endParaRPr kumimoji="1" lang="en-US" altLang="ja-JP" sz="26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F2E8F6-F89A-4269-9A8A-D6B3F5A8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53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676928-D834-4765-BB64-42752213E8C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6.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8AB6F4-0FE0-4800-8E8B-6620E8A89AD4}"/>
              </a:ext>
            </a:extLst>
          </p:cNvPr>
          <p:cNvSpPr txBox="1"/>
          <p:nvPr/>
        </p:nvSpPr>
        <p:spPr>
          <a:xfrm>
            <a:off x="1222310" y="3366495"/>
            <a:ext cx="7576457" cy="13820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90000" bIns="90000" rtlCol="0">
            <a:spAutoFit/>
          </a:bodyPr>
          <a:lstStyle/>
          <a:p>
            <a:r>
              <a:rPr kumimoji="1" lang="en-US" altLang="ja-JP" sz="2600" u="sng" dirty="0">
                <a:solidFill>
                  <a:srgbClr val="C00000"/>
                </a:solidFill>
              </a:rPr>
              <a:t>Web of Science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を使用</a:t>
            </a:r>
            <a:r>
              <a:rPr kumimoji="1" lang="ja-JP" altLang="en-US" sz="2600" dirty="0"/>
              <a:t>し、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当該部局に所属している任意の研究者の論文を検索</a:t>
            </a:r>
            <a:r>
              <a:rPr kumimoji="1" lang="ja-JP" altLang="en-US" sz="2600" dirty="0"/>
              <a:t>し、それらの論文での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表記を見てみる</a:t>
            </a:r>
            <a:r>
              <a:rPr kumimoji="1" lang="ja-JP" altLang="en-US" sz="2600" dirty="0"/>
              <a:t>と良い</a:t>
            </a:r>
            <a:endParaRPr kumimoji="1" lang="en-US" altLang="ja-JP" sz="2600" dirty="0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112D6231-6EB0-4375-81E2-DF1760562D4A}"/>
              </a:ext>
            </a:extLst>
          </p:cNvPr>
          <p:cNvSpPr/>
          <p:nvPr/>
        </p:nvSpPr>
        <p:spPr>
          <a:xfrm>
            <a:off x="4690345" y="2551991"/>
            <a:ext cx="640387" cy="72665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35482558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8415811-2E49-4D39-895C-B7F61DA52396}"/>
              </a:ext>
            </a:extLst>
          </p:cNvPr>
          <p:cNvGrpSpPr/>
          <p:nvPr/>
        </p:nvGrpSpPr>
        <p:grpSpPr>
          <a:xfrm>
            <a:off x="161826" y="2015410"/>
            <a:ext cx="9672642" cy="4702861"/>
            <a:chOff x="161826" y="2015410"/>
            <a:chExt cx="9672642" cy="4702861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3CB6E03-9A8B-4263-B59C-9DAEFB2190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3576"/>
            <a:stretch/>
          </p:blipFill>
          <p:spPr>
            <a:xfrm>
              <a:off x="239486" y="2262251"/>
              <a:ext cx="9477566" cy="42972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小波 26">
              <a:extLst>
                <a:ext uri="{FF2B5EF4-FFF2-40B4-BE49-F238E27FC236}">
                  <a16:creationId xmlns:a16="http://schemas.microsoft.com/office/drawing/2014/main" id="{E5B3B525-300D-474D-88B0-D41183F18095}"/>
                </a:ext>
              </a:extLst>
            </p:cNvPr>
            <p:cNvSpPr/>
            <p:nvPr/>
          </p:nvSpPr>
          <p:spPr>
            <a:xfrm>
              <a:off x="161826" y="6233138"/>
              <a:ext cx="9402051" cy="485133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小波 27">
              <a:extLst>
                <a:ext uri="{FF2B5EF4-FFF2-40B4-BE49-F238E27FC236}">
                  <a16:creationId xmlns:a16="http://schemas.microsoft.com/office/drawing/2014/main" id="{8E9E96B8-ED44-4047-A3BD-E17A4020F570}"/>
                </a:ext>
              </a:extLst>
            </p:cNvPr>
            <p:cNvSpPr/>
            <p:nvPr/>
          </p:nvSpPr>
          <p:spPr>
            <a:xfrm rot="16200000">
              <a:off x="7277880" y="4096137"/>
              <a:ext cx="4637315" cy="475861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74CB9A-BB5F-474F-B4B6-72ECB28936A0}"/>
              </a:ext>
            </a:extLst>
          </p:cNvPr>
          <p:cNvSpPr txBox="1"/>
          <p:nvPr/>
        </p:nvSpPr>
        <p:spPr>
          <a:xfrm>
            <a:off x="320357" y="966532"/>
            <a:ext cx="8648521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事例）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北海道大学工学部</a:t>
            </a:r>
            <a:r>
              <a:rPr kumimoji="1" lang="ja-JP" altLang="en-US" sz="2000" dirty="0"/>
              <a:t>について、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鈴木章</a:t>
            </a:r>
            <a:r>
              <a:rPr kumimoji="1" lang="ja-JP" altLang="en-US" sz="2000" dirty="0"/>
              <a:t>氏の論文データを参考にして</a:t>
            </a:r>
            <a:endParaRPr kumimoji="1" lang="en-US" altLang="ja-JP" sz="2000" dirty="0"/>
          </a:p>
          <a:p>
            <a:r>
              <a:rPr kumimoji="1" lang="ja-JP" altLang="en-US" sz="2000" dirty="0">
                <a:solidFill>
                  <a:srgbClr val="C00000"/>
                </a:solidFill>
              </a:rPr>
              <a:t>　　　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部局名の表記</a:t>
            </a:r>
            <a:r>
              <a:rPr kumimoji="1" lang="ja-JP" altLang="en-US" sz="2000" dirty="0"/>
              <a:t>を調べる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01F956-6E13-458E-9682-8E0E4A3E148D}"/>
              </a:ext>
            </a:extLst>
          </p:cNvPr>
          <p:cNvSpPr/>
          <p:nvPr/>
        </p:nvSpPr>
        <p:spPr>
          <a:xfrm>
            <a:off x="457199" y="4282771"/>
            <a:ext cx="3031928" cy="159978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4644ECEB-5660-4F40-87A4-969E69A45CE1}"/>
              </a:ext>
            </a:extLst>
          </p:cNvPr>
          <p:cNvSpPr/>
          <p:nvPr/>
        </p:nvSpPr>
        <p:spPr>
          <a:xfrm>
            <a:off x="4418206" y="5971651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54</a:t>
            </a:fld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E2A6273-F500-462F-84E8-5764D9D92602}"/>
              </a:ext>
            </a:extLst>
          </p:cNvPr>
          <p:cNvSpPr/>
          <p:nvPr/>
        </p:nvSpPr>
        <p:spPr>
          <a:xfrm>
            <a:off x="5075855" y="4263128"/>
            <a:ext cx="3228390" cy="196265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8E04655-2957-4537-9167-1B877D436B6D}"/>
              </a:ext>
            </a:extLst>
          </p:cNvPr>
          <p:cNvCxnSpPr>
            <a:cxnSpLocks/>
          </p:cNvCxnSpPr>
          <p:nvPr/>
        </p:nvCxnSpPr>
        <p:spPr>
          <a:xfrm>
            <a:off x="625149" y="4715591"/>
            <a:ext cx="16655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2EA5F99-CBEC-4249-B06D-AC4470D2A2AD}"/>
              </a:ext>
            </a:extLst>
          </p:cNvPr>
          <p:cNvCxnSpPr>
            <a:cxnSpLocks/>
          </p:cNvCxnSpPr>
          <p:nvPr/>
        </p:nvCxnSpPr>
        <p:spPr>
          <a:xfrm>
            <a:off x="1487710" y="5745077"/>
            <a:ext cx="1073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1FAA165F-46BB-4C51-ACD7-008EB6CC7CAA}"/>
              </a:ext>
            </a:extLst>
          </p:cNvPr>
          <p:cNvSpPr/>
          <p:nvPr/>
        </p:nvSpPr>
        <p:spPr>
          <a:xfrm>
            <a:off x="6044923" y="2312401"/>
            <a:ext cx="3416320" cy="1646605"/>
          </a:xfrm>
          <a:prstGeom prst="wedgeRectCallout">
            <a:avLst>
              <a:gd name="adj1" fmla="val -29045"/>
              <a:gd name="adj2" fmla="val 8002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①「行を追加」をクリックして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入力域を２つにする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11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検索項目を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「所属機関</a:t>
            </a:r>
            <a:r>
              <a:rPr kumimoji="1" lang="en-US" altLang="ja-JP" dirty="0">
                <a:solidFill>
                  <a:schemeClr val="tx1"/>
                </a:solidFill>
              </a:rPr>
              <a:t>-</a:t>
            </a:r>
            <a:r>
              <a:rPr kumimoji="1" lang="ja-JP" altLang="en-US" dirty="0">
                <a:solidFill>
                  <a:schemeClr val="tx1"/>
                </a:solidFill>
              </a:rPr>
              <a:t>拡張」と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「著者名」に設定する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E4F0F69-1200-44E4-8A88-529F50862956}"/>
              </a:ext>
            </a:extLst>
          </p:cNvPr>
          <p:cNvSpPr/>
          <p:nvPr/>
        </p:nvSpPr>
        <p:spPr>
          <a:xfrm>
            <a:off x="6635484" y="5845231"/>
            <a:ext cx="801014" cy="3103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4A4D6727-FAFC-4812-8E71-73782A2B623B}"/>
              </a:ext>
            </a:extLst>
          </p:cNvPr>
          <p:cNvSpPr/>
          <p:nvPr/>
        </p:nvSpPr>
        <p:spPr>
          <a:xfrm>
            <a:off x="458296" y="1768035"/>
            <a:ext cx="2369110" cy="369332"/>
          </a:xfrm>
          <a:prstGeom prst="wedgeRectCallout">
            <a:avLst>
              <a:gd name="adj1" fmla="val -19759"/>
              <a:gd name="adj2" fmla="val -10588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Web of Science </a:t>
            </a:r>
            <a:r>
              <a:rPr kumimoji="1" lang="ja-JP" altLang="en-US" dirty="0">
                <a:solidFill>
                  <a:schemeClr val="tx1"/>
                </a:solidFill>
              </a:rPr>
              <a:t>を使用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783F3BD-0676-4D21-A3E8-803E73875D1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6.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2883917" y="2312401"/>
            <a:ext cx="2954655" cy="1831271"/>
          </a:xfrm>
          <a:prstGeom prst="wedgeRectCallout">
            <a:avLst>
              <a:gd name="adj1" fmla="val -43845"/>
              <a:gd name="adj2" fmla="val 7333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③「所属機関名」と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「著者名」の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論理積（</a:t>
            </a:r>
            <a:r>
              <a:rPr kumimoji="1" lang="en-US" altLang="ja-JP" dirty="0">
                <a:solidFill>
                  <a:schemeClr val="tx1"/>
                </a:solidFill>
              </a:rPr>
              <a:t>And</a:t>
            </a:r>
            <a:r>
              <a:rPr kumimoji="1" lang="ja-JP" altLang="en-US" dirty="0">
                <a:solidFill>
                  <a:schemeClr val="tx1"/>
                </a:solidFill>
              </a:rPr>
              <a:t>）検索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11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</a:rPr>
              <a:t>文字列は、全体を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ダブルクォーテーション（</a:t>
            </a:r>
            <a:r>
              <a:rPr kumimoji="1" lang="en-US" altLang="ja-JP" sz="1600" dirty="0">
                <a:solidFill>
                  <a:schemeClr val="tx1"/>
                </a:solidFill>
              </a:rPr>
              <a:t>”</a:t>
            </a:r>
            <a:r>
              <a:rPr kumimoji="1" lang="ja-JP" altLang="en-US" sz="1600" dirty="0">
                <a:solidFill>
                  <a:schemeClr val="tx1"/>
                </a:solidFill>
              </a:rPr>
              <a:t>）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でくくる</a:t>
            </a:r>
          </a:p>
        </p:txBody>
      </p:sp>
    </p:spTree>
    <p:extLst>
      <p:ext uri="{BB962C8B-B14F-4D97-AF65-F5344CB8AC3E}">
        <p14:creationId xmlns:p14="http://schemas.microsoft.com/office/powerpoint/2010/main" val="10205427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ABE7490-B9F3-46AF-9A02-02327C1B8B8C}"/>
              </a:ext>
            </a:extLst>
          </p:cNvPr>
          <p:cNvGrpSpPr/>
          <p:nvPr/>
        </p:nvGrpSpPr>
        <p:grpSpPr>
          <a:xfrm>
            <a:off x="903621" y="1929554"/>
            <a:ext cx="8243602" cy="2148126"/>
            <a:chOff x="903621" y="1929554"/>
            <a:chExt cx="8243602" cy="2148126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8964AC97-6C1B-495E-BCC5-548A034F4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7704" y="2245663"/>
              <a:ext cx="7934325" cy="1714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小波 26">
              <a:extLst>
                <a:ext uri="{FF2B5EF4-FFF2-40B4-BE49-F238E27FC236}">
                  <a16:creationId xmlns:a16="http://schemas.microsoft.com/office/drawing/2014/main" id="{E5B3B525-300D-474D-88B0-D41183F18095}"/>
                </a:ext>
              </a:extLst>
            </p:cNvPr>
            <p:cNvSpPr/>
            <p:nvPr/>
          </p:nvSpPr>
          <p:spPr>
            <a:xfrm>
              <a:off x="1017037" y="3592547"/>
              <a:ext cx="7856375" cy="485133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小波 27">
              <a:extLst>
                <a:ext uri="{FF2B5EF4-FFF2-40B4-BE49-F238E27FC236}">
                  <a16:creationId xmlns:a16="http://schemas.microsoft.com/office/drawing/2014/main" id="{8E9E96B8-ED44-4047-A3BD-E17A4020F570}"/>
                </a:ext>
              </a:extLst>
            </p:cNvPr>
            <p:cNvSpPr/>
            <p:nvPr/>
          </p:nvSpPr>
          <p:spPr>
            <a:xfrm rot="16200000">
              <a:off x="7982114" y="2834432"/>
              <a:ext cx="1854358" cy="475861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小波 28">
              <a:extLst>
                <a:ext uri="{FF2B5EF4-FFF2-40B4-BE49-F238E27FC236}">
                  <a16:creationId xmlns:a16="http://schemas.microsoft.com/office/drawing/2014/main" id="{A31262B9-0912-47EE-9BB0-D20AFF6095A8}"/>
                </a:ext>
              </a:extLst>
            </p:cNvPr>
            <p:cNvSpPr/>
            <p:nvPr/>
          </p:nvSpPr>
          <p:spPr>
            <a:xfrm>
              <a:off x="903621" y="1929554"/>
              <a:ext cx="7856375" cy="485133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55</a:t>
            </a:fld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E2A6273-F500-462F-84E8-5764D9D92602}"/>
              </a:ext>
            </a:extLst>
          </p:cNvPr>
          <p:cNvSpPr/>
          <p:nvPr/>
        </p:nvSpPr>
        <p:spPr>
          <a:xfrm>
            <a:off x="1603417" y="2944979"/>
            <a:ext cx="7067945" cy="775467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783F3BD-0676-4D21-A3E8-803E73875D1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6.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B77B6E5-7787-4FB9-B371-B73FEB83264B}"/>
              </a:ext>
            </a:extLst>
          </p:cNvPr>
          <p:cNvSpPr txBox="1"/>
          <p:nvPr/>
        </p:nvSpPr>
        <p:spPr>
          <a:xfrm>
            <a:off x="376337" y="1792707"/>
            <a:ext cx="1518364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600" dirty="0"/>
              <a:t>＜例１＞</a:t>
            </a: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5E0A1A01-3F2B-4413-845C-1DCF47881286}"/>
              </a:ext>
            </a:extLst>
          </p:cNvPr>
          <p:cNvSpPr/>
          <p:nvPr/>
        </p:nvSpPr>
        <p:spPr>
          <a:xfrm>
            <a:off x="395012" y="1008931"/>
            <a:ext cx="5032147" cy="646331"/>
          </a:xfrm>
          <a:prstGeom prst="wedgeRectCallout">
            <a:avLst>
              <a:gd name="adj1" fmla="val -25383"/>
              <a:gd name="adj2" fmla="val 9830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ヒットした論文について「著者所属」欄を見て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どのように表記されているか調べる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81C8FF6-F1C7-471E-9AFB-641B19B26641}"/>
              </a:ext>
            </a:extLst>
          </p:cNvPr>
          <p:cNvGrpSpPr/>
          <p:nvPr/>
        </p:nvGrpSpPr>
        <p:grpSpPr>
          <a:xfrm>
            <a:off x="838505" y="4151462"/>
            <a:ext cx="8094306" cy="2129464"/>
            <a:chOff x="838505" y="4151462"/>
            <a:chExt cx="8094306" cy="2129464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20B4CDA-618B-4C2F-9377-C307BCFD1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9569"/>
            <a:stretch/>
          </p:blipFill>
          <p:spPr>
            <a:xfrm>
              <a:off x="1097704" y="4475008"/>
              <a:ext cx="7597176" cy="17335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小波 17">
              <a:extLst>
                <a:ext uri="{FF2B5EF4-FFF2-40B4-BE49-F238E27FC236}">
                  <a16:creationId xmlns:a16="http://schemas.microsoft.com/office/drawing/2014/main" id="{4FAAFDF7-F00A-4186-84EE-587E6F08E5E2}"/>
                </a:ext>
              </a:extLst>
            </p:cNvPr>
            <p:cNvSpPr/>
            <p:nvPr/>
          </p:nvSpPr>
          <p:spPr>
            <a:xfrm>
              <a:off x="951921" y="5795793"/>
              <a:ext cx="7856375" cy="485133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小波 18">
              <a:extLst>
                <a:ext uri="{FF2B5EF4-FFF2-40B4-BE49-F238E27FC236}">
                  <a16:creationId xmlns:a16="http://schemas.microsoft.com/office/drawing/2014/main" id="{B31F7250-747E-4263-A0BF-873496A6D811}"/>
                </a:ext>
              </a:extLst>
            </p:cNvPr>
            <p:cNvSpPr/>
            <p:nvPr/>
          </p:nvSpPr>
          <p:spPr>
            <a:xfrm rot="16200000">
              <a:off x="7767702" y="4991023"/>
              <a:ext cx="1854358" cy="475861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小波 19">
              <a:extLst>
                <a:ext uri="{FF2B5EF4-FFF2-40B4-BE49-F238E27FC236}">
                  <a16:creationId xmlns:a16="http://schemas.microsoft.com/office/drawing/2014/main" id="{8CA40736-4EA2-4EF6-B715-96AC882500E5}"/>
                </a:ext>
              </a:extLst>
            </p:cNvPr>
            <p:cNvSpPr/>
            <p:nvPr/>
          </p:nvSpPr>
          <p:spPr>
            <a:xfrm>
              <a:off x="838505" y="4151462"/>
              <a:ext cx="7856375" cy="485133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867A9F-D42D-43F7-9119-F1043F324B0F}"/>
              </a:ext>
            </a:extLst>
          </p:cNvPr>
          <p:cNvSpPr txBox="1"/>
          <p:nvPr/>
        </p:nvSpPr>
        <p:spPr>
          <a:xfrm>
            <a:off x="376337" y="4003727"/>
            <a:ext cx="1518364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600" dirty="0"/>
              <a:t>＜例２＞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FFE9D11-5FA0-49A3-B8F2-079E3BB5DDD4}"/>
              </a:ext>
            </a:extLst>
          </p:cNvPr>
          <p:cNvSpPr/>
          <p:nvPr/>
        </p:nvSpPr>
        <p:spPr>
          <a:xfrm>
            <a:off x="1603417" y="5149656"/>
            <a:ext cx="6615601" cy="699414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395D45C-1DAE-4421-985E-8E5287E03078}"/>
              </a:ext>
            </a:extLst>
          </p:cNvPr>
          <p:cNvSpPr/>
          <p:nvPr/>
        </p:nvSpPr>
        <p:spPr>
          <a:xfrm>
            <a:off x="3425430" y="3265452"/>
            <a:ext cx="1081256" cy="3270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2BBB237-369A-418E-AF72-A2E92863522C}"/>
              </a:ext>
            </a:extLst>
          </p:cNvPr>
          <p:cNvSpPr/>
          <p:nvPr/>
        </p:nvSpPr>
        <p:spPr>
          <a:xfrm>
            <a:off x="4898770" y="5457553"/>
            <a:ext cx="699598" cy="3270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13905894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0D82C7-6167-4C65-9BB3-366EDE5B529D}"/>
              </a:ext>
            </a:extLst>
          </p:cNvPr>
          <p:cNvSpPr txBox="1"/>
          <p:nvPr/>
        </p:nvSpPr>
        <p:spPr>
          <a:xfrm>
            <a:off x="1222310" y="1319961"/>
            <a:ext cx="7578000" cy="249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" bIns="90000" rtlCol="0">
            <a:spAutoFit/>
          </a:bodyPr>
          <a:lstStyle/>
          <a:p>
            <a:r>
              <a:rPr kumimoji="1" lang="ja-JP" altLang="en-US" sz="2600" dirty="0"/>
              <a:t>　複数の論文の表記を調べた結果、「北海道大学工学部」（工学院、工学研究院を含む）は、以下のとおり表記されていることが判明</a:t>
            </a:r>
            <a:endParaRPr kumimoji="1" lang="en-US" altLang="ja-JP" sz="2600" dirty="0"/>
          </a:p>
          <a:p>
            <a:r>
              <a:rPr kumimoji="1" lang="ja-JP" altLang="en-US" sz="2400" dirty="0"/>
              <a:t>　</a:t>
            </a:r>
            <a:r>
              <a:rPr lang="en-US" altLang="ja-JP" sz="2400" dirty="0"/>
              <a:t> </a:t>
            </a:r>
            <a:r>
              <a:rPr kumimoji="1" lang="de-DE" altLang="ja-JP" sz="2400" u="sng" dirty="0">
                <a:solidFill>
                  <a:srgbClr val="C00000"/>
                </a:solidFill>
              </a:rPr>
              <a:t>Fac Engn</a:t>
            </a:r>
          </a:p>
          <a:p>
            <a:r>
              <a:rPr kumimoji="1" lang="ja-JP" altLang="en-US" sz="2400" dirty="0"/>
              <a:t>　</a:t>
            </a:r>
            <a:r>
              <a:rPr lang="en-US" altLang="ja-JP" sz="2400" dirty="0"/>
              <a:t> </a:t>
            </a:r>
            <a:r>
              <a:rPr kumimoji="1" lang="de-DE" altLang="ja-JP" sz="2400" u="sng" dirty="0">
                <a:solidFill>
                  <a:srgbClr val="C00000"/>
                </a:solidFill>
              </a:rPr>
              <a:t>Grad Sch Engn</a:t>
            </a:r>
            <a:r>
              <a:rPr kumimoji="1" lang="en-US" altLang="ja-JP" sz="2400" dirty="0"/>
              <a:t>	</a:t>
            </a:r>
            <a:endParaRPr kumimoji="1" lang="de-DE" altLang="ja-JP" sz="2400" dirty="0"/>
          </a:p>
          <a:p>
            <a:r>
              <a:rPr kumimoji="1" lang="ja-JP" altLang="en-US" sz="2400" dirty="0"/>
              <a:t>　</a:t>
            </a:r>
            <a:r>
              <a:rPr lang="en-US" altLang="ja-JP" sz="2400" dirty="0"/>
              <a:t> </a:t>
            </a:r>
            <a:r>
              <a:rPr kumimoji="1" lang="de-DE" altLang="ja-JP" sz="2400" u="sng" dirty="0">
                <a:solidFill>
                  <a:srgbClr val="C00000"/>
                </a:solidFill>
              </a:rPr>
              <a:t>Sch Engn</a:t>
            </a:r>
            <a:endParaRPr kumimoji="1" lang="en-US" altLang="ja-JP" sz="2400" u="sng" dirty="0">
              <a:solidFill>
                <a:srgbClr val="C0000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F2E8F6-F89A-4269-9A8A-D6B3F5A8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56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AE4C5B-8758-4D00-B573-542C8EB4DA77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6.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97E42B-4D08-415D-854F-E8231148204C}"/>
              </a:ext>
            </a:extLst>
          </p:cNvPr>
          <p:cNvSpPr txBox="1"/>
          <p:nvPr/>
        </p:nvSpPr>
        <p:spPr>
          <a:xfrm>
            <a:off x="1222310" y="4850070"/>
            <a:ext cx="7576457" cy="9819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90000" bIns="90000" rtlCol="0">
            <a:spAutoFit/>
          </a:bodyPr>
          <a:lstStyle/>
          <a:p>
            <a:r>
              <a:rPr kumimoji="1" lang="ja-JP" altLang="en-US" sz="2600" u="sng" dirty="0">
                <a:solidFill>
                  <a:srgbClr val="C00000"/>
                </a:solidFill>
              </a:rPr>
              <a:t>これらの表記の論理和（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Or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）を検索</a:t>
            </a:r>
            <a:r>
              <a:rPr kumimoji="1" lang="ja-JP" altLang="en-US" sz="2600" dirty="0"/>
              <a:t>すれば、</a:t>
            </a:r>
            <a:endParaRPr kumimoji="1" lang="en-US" altLang="ja-JP" sz="2600" dirty="0"/>
          </a:p>
          <a:p>
            <a:r>
              <a:rPr kumimoji="1" lang="ja-JP" altLang="en-US" sz="2600" dirty="0"/>
              <a:t>「北大工学部」の研究業績を把握することが可能</a:t>
            </a:r>
            <a:endParaRPr kumimoji="1" lang="en-US" altLang="ja-JP" sz="2600" dirty="0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671D673E-2ED0-4C4C-A9CA-F55D32359FB0}"/>
              </a:ext>
            </a:extLst>
          </p:cNvPr>
          <p:cNvSpPr/>
          <p:nvPr/>
        </p:nvSpPr>
        <p:spPr>
          <a:xfrm>
            <a:off x="4690345" y="3970249"/>
            <a:ext cx="640387" cy="72665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7806613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A75DCB7-1D5C-401A-B4BC-9B8D8BAC7E06}"/>
              </a:ext>
            </a:extLst>
          </p:cNvPr>
          <p:cNvGrpSpPr/>
          <p:nvPr/>
        </p:nvGrpSpPr>
        <p:grpSpPr>
          <a:xfrm>
            <a:off x="87188" y="1903433"/>
            <a:ext cx="9633204" cy="3835125"/>
            <a:chOff x="87188" y="1903433"/>
            <a:chExt cx="9633204" cy="383512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BBDF2CC5-D311-4E0A-A96A-42545E8BCD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4179" b="26637"/>
            <a:stretch/>
          </p:blipFill>
          <p:spPr>
            <a:xfrm>
              <a:off x="130632" y="1997088"/>
              <a:ext cx="8274366" cy="33773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小波 26">
              <a:extLst>
                <a:ext uri="{FF2B5EF4-FFF2-40B4-BE49-F238E27FC236}">
                  <a16:creationId xmlns:a16="http://schemas.microsoft.com/office/drawing/2014/main" id="{E5B3B525-300D-474D-88B0-D41183F18095}"/>
                </a:ext>
              </a:extLst>
            </p:cNvPr>
            <p:cNvSpPr/>
            <p:nvPr/>
          </p:nvSpPr>
          <p:spPr>
            <a:xfrm>
              <a:off x="87188" y="5253425"/>
              <a:ext cx="9633204" cy="485133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小波 27">
              <a:extLst>
                <a:ext uri="{FF2B5EF4-FFF2-40B4-BE49-F238E27FC236}">
                  <a16:creationId xmlns:a16="http://schemas.microsoft.com/office/drawing/2014/main" id="{8E9E96B8-ED44-4047-A3BD-E17A4020F570}"/>
                </a:ext>
              </a:extLst>
            </p:cNvPr>
            <p:cNvSpPr/>
            <p:nvPr/>
          </p:nvSpPr>
          <p:spPr>
            <a:xfrm rot="16200000">
              <a:off x="6851826" y="3334178"/>
              <a:ext cx="3498989" cy="637499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74CB9A-BB5F-474F-B4B6-72ECB28936A0}"/>
              </a:ext>
            </a:extLst>
          </p:cNvPr>
          <p:cNvSpPr txBox="1"/>
          <p:nvPr/>
        </p:nvSpPr>
        <p:spPr>
          <a:xfrm>
            <a:off x="320357" y="989786"/>
            <a:ext cx="840486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事例）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北海道大学工学部</a:t>
            </a:r>
            <a:r>
              <a:rPr kumimoji="1" lang="ja-JP" altLang="en-US" sz="2000" dirty="0"/>
              <a:t>について、</a:t>
            </a:r>
            <a:r>
              <a:rPr kumimoji="1" lang="en-US" altLang="ja-JP" sz="2000" u="sng" dirty="0">
                <a:solidFill>
                  <a:srgbClr val="C00000"/>
                </a:solidFill>
              </a:rPr>
              <a:t>2014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～</a:t>
            </a:r>
            <a:r>
              <a:rPr kumimoji="1" lang="en-US" altLang="ja-JP" sz="2000" u="sng" dirty="0">
                <a:solidFill>
                  <a:srgbClr val="C00000"/>
                </a:solidFill>
              </a:rPr>
              <a:t>2018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年</a:t>
            </a:r>
            <a:r>
              <a:rPr kumimoji="1" lang="ja-JP" altLang="en-US" sz="2000" dirty="0"/>
              <a:t>の研究業績を調べる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01F956-6E13-458E-9682-8E0E4A3E148D}"/>
              </a:ext>
            </a:extLst>
          </p:cNvPr>
          <p:cNvSpPr/>
          <p:nvPr/>
        </p:nvSpPr>
        <p:spPr>
          <a:xfrm>
            <a:off x="383560" y="2685172"/>
            <a:ext cx="4095133" cy="22783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4A4D6727-FAFC-4812-8E71-73782A2B623B}"/>
              </a:ext>
            </a:extLst>
          </p:cNvPr>
          <p:cNvSpPr/>
          <p:nvPr/>
        </p:nvSpPr>
        <p:spPr>
          <a:xfrm>
            <a:off x="458296" y="1460112"/>
            <a:ext cx="2369110" cy="369332"/>
          </a:xfrm>
          <a:prstGeom prst="wedgeRectCallout">
            <a:avLst>
              <a:gd name="adj1" fmla="val -19759"/>
              <a:gd name="adj2" fmla="val -10588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Web of Science </a:t>
            </a:r>
            <a:r>
              <a:rPr kumimoji="1" lang="ja-JP" altLang="en-US" dirty="0">
                <a:solidFill>
                  <a:schemeClr val="tx1"/>
                </a:solidFill>
              </a:rPr>
              <a:t>を使用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783F3BD-0676-4D21-A3E8-803E73875D1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6.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652626D-4374-4603-BDB0-F0809977EDEE}"/>
              </a:ext>
            </a:extLst>
          </p:cNvPr>
          <p:cNvSpPr/>
          <p:nvPr/>
        </p:nvSpPr>
        <p:spPr>
          <a:xfrm>
            <a:off x="4957007" y="2685171"/>
            <a:ext cx="3220893" cy="251928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72733BD-2292-4017-8E53-610F472A6503}"/>
              </a:ext>
            </a:extLst>
          </p:cNvPr>
          <p:cNvSpPr/>
          <p:nvPr/>
        </p:nvSpPr>
        <p:spPr>
          <a:xfrm>
            <a:off x="458297" y="3624217"/>
            <a:ext cx="754684" cy="434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DA3607C-52B7-460A-A256-70693E2F80F4}"/>
              </a:ext>
            </a:extLst>
          </p:cNvPr>
          <p:cNvSpPr/>
          <p:nvPr/>
        </p:nvSpPr>
        <p:spPr>
          <a:xfrm>
            <a:off x="458296" y="4443278"/>
            <a:ext cx="754684" cy="434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AF5000C-B055-4199-ACF9-5E183E271E99}"/>
              </a:ext>
            </a:extLst>
          </p:cNvPr>
          <p:cNvSpPr/>
          <p:nvPr/>
        </p:nvSpPr>
        <p:spPr>
          <a:xfrm>
            <a:off x="6591160" y="4933461"/>
            <a:ext cx="754684" cy="216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1FAA165F-46BB-4C51-ACD7-008EB6CC7CAA}"/>
              </a:ext>
            </a:extLst>
          </p:cNvPr>
          <p:cNvSpPr/>
          <p:nvPr/>
        </p:nvSpPr>
        <p:spPr>
          <a:xfrm>
            <a:off x="5684910" y="1454741"/>
            <a:ext cx="2492990" cy="1369606"/>
          </a:xfrm>
          <a:prstGeom prst="wedgeRectCallout">
            <a:avLst>
              <a:gd name="adj1" fmla="val -22698"/>
              <a:gd name="adj2" fmla="val 7813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①「行を追加」で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必要数の入力域を追加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11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検索項目を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「著者所属」に設定</a:t>
            </a: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46E8923-615A-4B4F-8CB4-07767C0EF0C7}"/>
              </a:ext>
            </a:extLst>
          </p:cNvPr>
          <p:cNvCxnSpPr>
            <a:cxnSpLocks/>
          </p:cNvCxnSpPr>
          <p:nvPr/>
        </p:nvCxnSpPr>
        <p:spPr>
          <a:xfrm>
            <a:off x="5147370" y="3126465"/>
            <a:ext cx="6562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AC4F62BC-807D-4A4F-B1A0-3C58393098FF}"/>
              </a:ext>
            </a:extLst>
          </p:cNvPr>
          <p:cNvCxnSpPr>
            <a:cxnSpLocks/>
          </p:cNvCxnSpPr>
          <p:nvPr/>
        </p:nvCxnSpPr>
        <p:spPr>
          <a:xfrm>
            <a:off x="5147370" y="3948492"/>
            <a:ext cx="6562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B939654-68DF-415E-BB71-29DDD57913FD}"/>
              </a:ext>
            </a:extLst>
          </p:cNvPr>
          <p:cNvCxnSpPr>
            <a:cxnSpLocks/>
          </p:cNvCxnSpPr>
          <p:nvPr/>
        </p:nvCxnSpPr>
        <p:spPr>
          <a:xfrm>
            <a:off x="5147369" y="4772698"/>
            <a:ext cx="6562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70C53FAC-F9AD-43EB-A6BB-4B58040844DF}"/>
              </a:ext>
            </a:extLst>
          </p:cNvPr>
          <p:cNvCxnSpPr>
            <a:cxnSpLocks/>
          </p:cNvCxnSpPr>
          <p:nvPr/>
        </p:nvCxnSpPr>
        <p:spPr>
          <a:xfrm>
            <a:off x="556709" y="3126465"/>
            <a:ext cx="24664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006D07EA-CFBE-4C19-8B64-283D3916F9CB}"/>
              </a:ext>
            </a:extLst>
          </p:cNvPr>
          <p:cNvCxnSpPr>
            <a:cxnSpLocks/>
          </p:cNvCxnSpPr>
          <p:nvPr/>
        </p:nvCxnSpPr>
        <p:spPr>
          <a:xfrm flipV="1">
            <a:off x="1454513" y="3948492"/>
            <a:ext cx="2856230" cy="38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525C3CF-8797-422F-9D74-658750204608}"/>
              </a:ext>
            </a:extLst>
          </p:cNvPr>
          <p:cNvCxnSpPr>
            <a:cxnSpLocks/>
          </p:cNvCxnSpPr>
          <p:nvPr/>
        </p:nvCxnSpPr>
        <p:spPr>
          <a:xfrm>
            <a:off x="1417045" y="4776518"/>
            <a:ext cx="25577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吹き出し: 四角形 40">
            <a:extLst>
              <a:ext uri="{FF2B5EF4-FFF2-40B4-BE49-F238E27FC236}">
                <a16:creationId xmlns:a16="http://schemas.microsoft.com/office/drawing/2014/main" id="{22A2B45D-F75A-4BF4-A110-0ED78D7A58F8}"/>
              </a:ext>
            </a:extLst>
          </p:cNvPr>
          <p:cNvSpPr/>
          <p:nvPr/>
        </p:nvSpPr>
        <p:spPr>
          <a:xfrm>
            <a:off x="441909" y="5308504"/>
            <a:ext cx="3761286" cy="1323439"/>
          </a:xfrm>
          <a:prstGeom prst="wedgeRectCallout">
            <a:avLst>
              <a:gd name="adj1" fmla="val -24018"/>
              <a:gd name="adj2" fmla="val -76515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 部局名について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u="sng" dirty="0">
                <a:solidFill>
                  <a:srgbClr val="C00000"/>
                </a:solidFill>
              </a:rPr>
              <a:t>「大学名」と対にして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様々な表記で</a:t>
            </a:r>
            <a:r>
              <a:rPr kumimoji="1" lang="ja-JP" altLang="en-US" u="sng" dirty="0">
                <a:solidFill>
                  <a:srgbClr val="C00000"/>
                </a:solidFill>
              </a:rPr>
              <a:t>論理和（</a:t>
            </a:r>
            <a:r>
              <a:rPr kumimoji="1" lang="en-US" altLang="ja-JP" u="sng" dirty="0">
                <a:solidFill>
                  <a:srgbClr val="C00000"/>
                </a:solidFill>
              </a:rPr>
              <a:t>Or</a:t>
            </a:r>
            <a:r>
              <a:rPr kumimoji="1" lang="ja-JP" altLang="en-US" u="sng" dirty="0">
                <a:solidFill>
                  <a:srgbClr val="C00000"/>
                </a:solidFill>
              </a:rPr>
              <a:t>）</a:t>
            </a:r>
            <a:r>
              <a:rPr kumimoji="1" lang="ja-JP" altLang="en-US" dirty="0">
                <a:solidFill>
                  <a:schemeClr val="tx1"/>
                </a:solidFill>
              </a:rPr>
              <a:t>検索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u="sng" dirty="0">
              <a:solidFill>
                <a:srgbClr val="C00000"/>
              </a:solidFill>
            </a:endParaRPr>
          </a:p>
          <a:p>
            <a:pPr algn="ctr"/>
            <a:r>
              <a:rPr kumimoji="1" lang="ja-JP" altLang="en-US" u="sng" dirty="0">
                <a:solidFill>
                  <a:srgbClr val="C00000"/>
                </a:solidFill>
              </a:rPr>
              <a:t>例</a:t>
            </a:r>
            <a:r>
              <a:rPr kumimoji="1" lang="en-US" altLang="ja-JP" u="sng" dirty="0">
                <a:solidFill>
                  <a:srgbClr val="C00000"/>
                </a:solidFill>
              </a:rPr>
              <a:t>) “Hokkaido Univ” SAME “Fac </a:t>
            </a:r>
            <a:r>
              <a:rPr kumimoji="1" lang="en-US" altLang="ja-JP" u="sng" dirty="0" err="1">
                <a:solidFill>
                  <a:srgbClr val="C00000"/>
                </a:solidFill>
              </a:rPr>
              <a:t>Engn</a:t>
            </a:r>
            <a:r>
              <a:rPr kumimoji="1" lang="en-US" altLang="ja-JP" u="sng" dirty="0">
                <a:solidFill>
                  <a:srgbClr val="C00000"/>
                </a:solidFill>
              </a:rPr>
              <a:t>“</a:t>
            </a:r>
            <a:endParaRPr kumimoji="1" lang="ja-JP" altLang="en-US" u="sng" dirty="0">
              <a:solidFill>
                <a:srgbClr val="C00000"/>
              </a:solidFill>
            </a:endParaRPr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68B679DB-584C-422A-B988-9184F2EA6397}"/>
              </a:ext>
            </a:extLst>
          </p:cNvPr>
          <p:cNvSpPr/>
          <p:nvPr/>
        </p:nvSpPr>
        <p:spPr>
          <a:xfrm>
            <a:off x="4572041" y="5708613"/>
            <a:ext cx="3605859" cy="923330"/>
          </a:xfrm>
          <a:prstGeom prst="wedgeRectCallout">
            <a:avLst>
              <a:gd name="adj1" fmla="val -19759"/>
              <a:gd name="adj2" fmla="val -10588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u="sng" dirty="0">
                <a:solidFill>
                  <a:srgbClr val="C00000"/>
                </a:solidFill>
              </a:rPr>
              <a:t>演算子 </a:t>
            </a:r>
            <a:r>
              <a:rPr kumimoji="1" lang="en-US" altLang="ja-JP" u="sng" dirty="0">
                <a:solidFill>
                  <a:srgbClr val="C00000"/>
                </a:solidFill>
              </a:rPr>
              <a:t>SAME </a:t>
            </a:r>
            <a:r>
              <a:rPr kumimoji="1" lang="ja-JP" altLang="en-US" u="sng" dirty="0">
                <a:solidFill>
                  <a:srgbClr val="C00000"/>
                </a:solidFill>
              </a:rPr>
              <a:t>を使用すると</a:t>
            </a:r>
            <a:endParaRPr kumimoji="1" lang="en-US" altLang="ja-JP" u="sng" dirty="0">
              <a:solidFill>
                <a:srgbClr val="C00000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“Hokkaido Univ” </a:t>
            </a:r>
            <a:r>
              <a:rPr kumimoji="1" lang="ja-JP" altLang="en-US" dirty="0">
                <a:solidFill>
                  <a:schemeClr val="tx1"/>
                </a:solidFill>
              </a:rPr>
              <a:t>と</a:t>
            </a:r>
            <a:r>
              <a:rPr kumimoji="1" lang="en-US" altLang="ja-JP" dirty="0">
                <a:solidFill>
                  <a:schemeClr val="tx1"/>
                </a:solidFill>
              </a:rPr>
              <a:t> “Fac </a:t>
            </a:r>
            <a:r>
              <a:rPr kumimoji="1" lang="en-US" altLang="ja-JP" dirty="0" err="1">
                <a:solidFill>
                  <a:schemeClr val="tx1"/>
                </a:solidFill>
              </a:rPr>
              <a:t>Engn</a:t>
            </a:r>
            <a:r>
              <a:rPr kumimoji="1" lang="en-US" altLang="ja-JP" dirty="0">
                <a:solidFill>
                  <a:schemeClr val="tx1"/>
                </a:solidFill>
              </a:rPr>
              <a:t>“ </a:t>
            </a:r>
            <a:r>
              <a:rPr kumimoji="1" lang="ja-JP" altLang="en-US" dirty="0">
                <a:solidFill>
                  <a:schemeClr val="tx1"/>
                </a:solidFill>
              </a:rPr>
              <a:t>とが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u="sng" dirty="0">
                <a:solidFill>
                  <a:srgbClr val="C00000"/>
                </a:solidFill>
              </a:rPr>
              <a:t>同じ行にあるものを検索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57</a:t>
            </a:fld>
            <a:endParaRPr kumimoji="1" lang="ja-JP" altLang="en-US" dirty="0"/>
          </a:p>
        </p:txBody>
      </p:sp>
      <p:sp>
        <p:nvSpPr>
          <p:cNvPr id="4" name="矢印: 左 3">
            <a:extLst>
              <a:ext uri="{FF2B5EF4-FFF2-40B4-BE49-F238E27FC236}">
                <a16:creationId xmlns:a16="http://schemas.microsoft.com/office/drawing/2014/main" id="{E0E92B50-90D1-4745-BA6D-41CC522E91A2}"/>
              </a:ext>
            </a:extLst>
          </p:cNvPr>
          <p:cNvSpPr/>
          <p:nvPr/>
        </p:nvSpPr>
        <p:spPr>
          <a:xfrm>
            <a:off x="4217433" y="6074229"/>
            <a:ext cx="335902" cy="30716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561D8DDD-CD72-4B2E-AA8A-D5C87AAF8549}"/>
              </a:ext>
            </a:extLst>
          </p:cNvPr>
          <p:cNvSpPr/>
          <p:nvPr/>
        </p:nvSpPr>
        <p:spPr>
          <a:xfrm rot="16200000">
            <a:off x="8401477" y="3468465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9" name="吹き出し: 四角形 28">
            <a:extLst>
              <a:ext uri="{FF2B5EF4-FFF2-40B4-BE49-F238E27FC236}">
                <a16:creationId xmlns:a16="http://schemas.microsoft.com/office/drawing/2014/main" id="{AB56DE4B-CDBD-45DF-9FD7-3FF11B1F1357}"/>
              </a:ext>
            </a:extLst>
          </p:cNvPr>
          <p:cNvSpPr/>
          <p:nvPr/>
        </p:nvSpPr>
        <p:spPr>
          <a:xfrm>
            <a:off x="9167952" y="2977712"/>
            <a:ext cx="461665" cy="1708160"/>
          </a:xfrm>
          <a:prstGeom prst="wedgeRectCallout">
            <a:avLst>
              <a:gd name="adj1" fmla="val -19759"/>
              <a:gd name="adj2" fmla="val -1058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次ページに続く</a:t>
            </a:r>
          </a:p>
        </p:txBody>
      </p:sp>
    </p:spTree>
    <p:extLst>
      <p:ext uri="{BB962C8B-B14F-4D97-AF65-F5344CB8AC3E}">
        <p14:creationId xmlns:p14="http://schemas.microsoft.com/office/powerpoint/2010/main" val="38858628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CFF8C68-FE0A-4DA0-B0C3-C2B0399983FD}"/>
              </a:ext>
            </a:extLst>
          </p:cNvPr>
          <p:cNvGrpSpPr/>
          <p:nvPr/>
        </p:nvGrpSpPr>
        <p:grpSpPr>
          <a:xfrm>
            <a:off x="87188" y="1007697"/>
            <a:ext cx="9775274" cy="4730861"/>
            <a:chOff x="87188" y="1950089"/>
            <a:chExt cx="9775274" cy="4730861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BBDF2CC5-D311-4E0A-A96A-42545E8BC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632" y="1997087"/>
              <a:ext cx="9641396" cy="46036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小波 26">
              <a:extLst>
                <a:ext uri="{FF2B5EF4-FFF2-40B4-BE49-F238E27FC236}">
                  <a16:creationId xmlns:a16="http://schemas.microsoft.com/office/drawing/2014/main" id="{E5B3B525-300D-474D-88B0-D41183F18095}"/>
                </a:ext>
              </a:extLst>
            </p:cNvPr>
            <p:cNvSpPr/>
            <p:nvPr/>
          </p:nvSpPr>
          <p:spPr>
            <a:xfrm>
              <a:off x="87188" y="6195817"/>
              <a:ext cx="9633204" cy="485133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小波 27">
              <a:extLst>
                <a:ext uri="{FF2B5EF4-FFF2-40B4-BE49-F238E27FC236}">
                  <a16:creationId xmlns:a16="http://schemas.microsoft.com/office/drawing/2014/main" id="{8E9E96B8-ED44-4047-A3BD-E17A4020F570}"/>
                </a:ext>
              </a:extLst>
            </p:cNvPr>
            <p:cNvSpPr/>
            <p:nvPr/>
          </p:nvSpPr>
          <p:spPr>
            <a:xfrm rot="16200000">
              <a:off x="7178283" y="3996769"/>
              <a:ext cx="4730859" cy="637499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58</a:t>
            </a:fld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783F3BD-0676-4D21-A3E8-803E73875D1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6.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60E38CF-F243-47DB-BC24-EE759E902950}"/>
              </a:ext>
            </a:extLst>
          </p:cNvPr>
          <p:cNvSpPr/>
          <p:nvPr/>
        </p:nvSpPr>
        <p:spPr>
          <a:xfrm>
            <a:off x="383559" y="4537648"/>
            <a:ext cx="4095134" cy="83055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9EA03B4A-D478-4032-95EA-09024D2A7BD4}"/>
              </a:ext>
            </a:extLst>
          </p:cNvPr>
          <p:cNvCxnSpPr>
            <a:cxnSpLocks/>
          </p:cNvCxnSpPr>
          <p:nvPr/>
        </p:nvCxnSpPr>
        <p:spPr>
          <a:xfrm>
            <a:off x="534937" y="5194751"/>
            <a:ext cx="10605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E881024-557B-4BC4-8F4A-6B254E25908C}"/>
              </a:ext>
            </a:extLst>
          </p:cNvPr>
          <p:cNvCxnSpPr>
            <a:cxnSpLocks/>
          </p:cNvCxnSpPr>
          <p:nvPr/>
        </p:nvCxnSpPr>
        <p:spPr>
          <a:xfrm>
            <a:off x="2740072" y="5194751"/>
            <a:ext cx="385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71C02D3A-83EB-469C-BFFB-697897423233}"/>
              </a:ext>
            </a:extLst>
          </p:cNvPr>
          <p:cNvCxnSpPr>
            <a:cxnSpLocks/>
          </p:cNvCxnSpPr>
          <p:nvPr/>
        </p:nvCxnSpPr>
        <p:spPr>
          <a:xfrm>
            <a:off x="3666913" y="5194751"/>
            <a:ext cx="385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9C2308D-7B35-426C-A236-A82799CD548A}"/>
              </a:ext>
            </a:extLst>
          </p:cNvPr>
          <p:cNvSpPr/>
          <p:nvPr/>
        </p:nvSpPr>
        <p:spPr>
          <a:xfrm>
            <a:off x="8313121" y="3439073"/>
            <a:ext cx="837887" cy="557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3DC7B9E2-0569-496F-92F9-B0858156F6B6}"/>
              </a:ext>
            </a:extLst>
          </p:cNvPr>
          <p:cNvSpPr/>
          <p:nvPr/>
        </p:nvSpPr>
        <p:spPr>
          <a:xfrm>
            <a:off x="8101506" y="4517793"/>
            <a:ext cx="1338828" cy="923330"/>
          </a:xfrm>
          <a:prstGeom prst="wedgeRectCallout">
            <a:avLst>
              <a:gd name="adj1" fmla="val -22722"/>
              <a:gd name="adj2" fmla="val -10136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最後に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「検索」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36" name="吹き出し: 四角形 35">
            <a:extLst>
              <a:ext uri="{FF2B5EF4-FFF2-40B4-BE49-F238E27FC236}">
                <a16:creationId xmlns:a16="http://schemas.microsoft.com/office/drawing/2014/main" id="{8C86BD80-EC49-43A0-BBA5-8052DD416DEE}"/>
              </a:ext>
            </a:extLst>
          </p:cNvPr>
          <p:cNvSpPr/>
          <p:nvPr/>
        </p:nvSpPr>
        <p:spPr>
          <a:xfrm>
            <a:off x="5077781" y="4573723"/>
            <a:ext cx="2492991" cy="646331"/>
          </a:xfrm>
          <a:prstGeom prst="wedgeRectCallout">
            <a:avLst>
              <a:gd name="adj1" fmla="val -70147"/>
              <a:gd name="adj2" fmla="val 3067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①「タイムスパン」で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2014</a:t>
            </a:r>
            <a:r>
              <a:rPr kumimoji="1" lang="ja-JP" altLang="en-US" dirty="0">
                <a:solidFill>
                  <a:schemeClr val="tx1"/>
                </a:solidFill>
              </a:rPr>
              <a:t>～</a:t>
            </a:r>
            <a:r>
              <a:rPr kumimoji="1" lang="en-US" altLang="ja-JP" dirty="0">
                <a:solidFill>
                  <a:schemeClr val="tx1"/>
                </a:solidFill>
              </a:rPr>
              <a:t>2018</a:t>
            </a:r>
            <a:r>
              <a:rPr kumimoji="1" lang="ja-JP" altLang="en-US" dirty="0">
                <a:solidFill>
                  <a:schemeClr val="tx1"/>
                </a:solidFill>
              </a:rPr>
              <a:t>年を指定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541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E56ABC8-ABC9-419F-BFFE-4D9B80D19FEE}"/>
              </a:ext>
            </a:extLst>
          </p:cNvPr>
          <p:cNvGrpSpPr/>
          <p:nvPr/>
        </p:nvGrpSpPr>
        <p:grpSpPr>
          <a:xfrm>
            <a:off x="251575" y="1006069"/>
            <a:ext cx="3889570" cy="2719252"/>
            <a:chOff x="251575" y="1006069"/>
            <a:chExt cx="3889570" cy="2719252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96871C1-9E2E-4990-B65E-E07E4DD5F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482" y="1035673"/>
              <a:ext cx="3409950" cy="24003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小波 11">
              <a:extLst>
                <a:ext uri="{FF2B5EF4-FFF2-40B4-BE49-F238E27FC236}">
                  <a16:creationId xmlns:a16="http://schemas.microsoft.com/office/drawing/2014/main" id="{7F944E87-20D7-4F60-846D-EEE2BA8EDC08}"/>
                </a:ext>
              </a:extLst>
            </p:cNvPr>
            <p:cNvSpPr/>
            <p:nvPr/>
          </p:nvSpPr>
          <p:spPr>
            <a:xfrm>
              <a:off x="251575" y="3386123"/>
              <a:ext cx="3751258" cy="339198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小波 12">
              <a:extLst>
                <a:ext uri="{FF2B5EF4-FFF2-40B4-BE49-F238E27FC236}">
                  <a16:creationId xmlns:a16="http://schemas.microsoft.com/office/drawing/2014/main" id="{BD197A9A-E77D-4BD9-9C34-775FFDBC7A13}"/>
                </a:ext>
              </a:extLst>
            </p:cNvPr>
            <p:cNvSpPr/>
            <p:nvPr/>
          </p:nvSpPr>
          <p:spPr>
            <a:xfrm rot="16200000">
              <a:off x="2553076" y="2054192"/>
              <a:ext cx="2636192" cy="539946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616BA4F-5717-493F-A73B-364E465CC9D8}"/>
              </a:ext>
            </a:extLst>
          </p:cNvPr>
          <p:cNvGrpSpPr/>
          <p:nvPr/>
        </p:nvGrpSpPr>
        <p:grpSpPr>
          <a:xfrm>
            <a:off x="6569367" y="2776427"/>
            <a:ext cx="3101416" cy="3853375"/>
            <a:chOff x="6569367" y="2776427"/>
            <a:chExt cx="3101416" cy="3853375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3DF166FB-1C75-442A-A8BD-2D1E20DD0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7891" y="3180045"/>
              <a:ext cx="2644369" cy="27205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4" name="小波 33">
              <a:extLst>
                <a:ext uri="{FF2B5EF4-FFF2-40B4-BE49-F238E27FC236}">
                  <a16:creationId xmlns:a16="http://schemas.microsoft.com/office/drawing/2014/main" id="{0EC28DD6-0CAA-411D-B2F9-0176E51F63FA}"/>
                </a:ext>
              </a:extLst>
            </p:cNvPr>
            <p:cNvSpPr/>
            <p:nvPr/>
          </p:nvSpPr>
          <p:spPr>
            <a:xfrm>
              <a:off x="6592695" y="2776427"/>
              <a:ext cx="3054760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小波 34">
              <a:extLst>
                <a:ext uri="{FF2B5EF4-FFF2-40B4-BE49-F238E27FC236}">
                  <a16:creationId xmlns:a16="http://schemas.microsoft.com/office/drawing/2014/main" id="{C7177D7C-959E-482C-A5C9-88008E2C7D02}"/>
                </a:ext>
              </a:extLst>
            </p:cNvPr>
            <p:cNvSpPr/>
            <p:nvPr/>
          </p:nvSpPr>
          <p:spPr>
            <a:xfrm>
              <a:off x="6569367" y="5795932"/>
              <a:ext cx="3101416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59</a:t>
            </a:fld>
            <a:endParaRPr kumimoji="1" lang="ja-JP" altLang="en-US" dirty="0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3412007" y="1653624"/>
            <a:ext cx="2723823" cy="1046440"/>
          </a:xfrm>
          <a:prstGeom prst="wedgeRectCallout">
            <a:avLst>
              <a:gd name="adj1" fmla="val -62905"/>
              <a:gd name="adj2" fmla="val 4918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ヒット件数が表示された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ここから少し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検索結果を絞り込む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DF7B1DE-87F2-49E4-806D-667A779CAC22}"/>
              </a:ext>
            </a:extLst>
          </p:cNvPr>
          <p:cNvSpPr/>
          <p:nvPr/>
        </p:nvSpPr>
        <p:spPr>
          <a:xfrm>
            <a:off x="526934" y="2566005"/>
            <a:ext cx="2505511" cy="8040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33B8AEC-D21B-4CD3-8C80-E17C9C33EA6B}"/>
              </a:ext>
            </a:extLst>
          </p:cNvPr>
          <p:cNvGrpSpPr/>
          <p:nvPr/>
        </p:nvGrpSpPr>
        <p:grpSpPr>
          <a:xfrm>
            <a:off x="6567419" y="1410642"/>
            <a:ext cx="3101416" cy="2186338"/>
            <a:chOff x="6567419" y="1410642"/>
            <a:chExt cx="3101416" cy="218633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CD3B7F3-7582-4C75-BBFC-804BE6EE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5943" y="1799584"/>
              <a:ext cx="2644369" cy="10897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0" name="小波 29">
              <a:extLst>
                <a:ext uri="{FF2B5EF4-FFF2-40B4-BE49-F238E27FC236}">
                  <a16:creationId xmlns:a16="http://schemas.microsoft.com/office/drawing/2014/main" id="{FD9F17B6-EB16-4B7E-BF2E-A312D9E37C47}"/>
                </a:ext>
              </a:extLst>
            </p:cNvPr>
            <p:cNvSpPr/>
            <p:nvPr/>
          </p:nvSpPr>
          <p:spPr>
            <a:xfrm>
              <a:off x="6590747" y="1410642"/>
              <a:ext cx="3054760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小波 30">
              <a:extLst>
                <a:ext uri="{FF2B5EF4-FFF2-40B4-BE49-F238E27FC236}">
                  <a16:creationId xmlns:a16="http://schemas.microsoft.com/office/drawing/2014/main" id="{FD803892-90A1-4F84-B0C5-4BF0AACD847A}"/>
                </a:ext>
              </a:extLst>
            </p:cNvPr>
            <p:cNvSpPr/>
            <p:nvPr/>
          </p:nvSpPr>
          <p:spPr>
            <a:xfrm>
              <a:off x="6567419" y="2763110"/>
              <a:ext cx="3101416" cy="83387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32D3676F-ACF2-49C3-88F4-B1BE3612C740}"/>
              </a:ext>
            </a:extLst>
          </p:cNvPr>
          <p:cNvCxnSpPr>
            <a:cxnSpLocks/>
          </p:cNvCxnSpPr>
          <p:nvPr/>
        </p:nvCxnSpPr>
        <p:spPr>
          <a:xfrm>
            <a:off x="7081675" y="4309765"/>
            <a:ext cx="11106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22F9120-4C56-42B5-ACE7-D5D8BDCC12A5}"/>
              </a:ext>
            </a:extLst>
          </p:cNvPr>
          <p:cNvSpPr/>
          <p:nvPr/>
        </p:nvSpPr>
        <p:spPr>
          <a:xfrm>
            <a:off x="8602425" y="5498187"/>
            <a:ext cx="837887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04A3E8B1-661A-4DDC-9C21-D126757144A2}"/>
              </a:ext>
            </a:extLst>
          </p:cNvPr>
          <p:cNvCxnSpPr>
            <a:cxnSpLocks/>
          </p:cNvCxnSpPr>
          <p:nvPr/>
        </p:nvCxnSpPr>
        <p:spPr>
          <a:xfrm>
            <a:off x="7081675" y="5180622"/>
            <a:ext cx="11106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A76B6F1-F5B9-4D27-BDA0-FABF3596F46A}"/>
              </a:ext>
            </a:extLst>
          </p:cNvPr>
          <p:cNvSpPr/>
          <p:nvPr/>
        </p:nvSpPr>
        <p:spPr>
          <a:xfrm>
            <a:off x="6713271" y="2071396"/>
            <a:ext cx="2817881" cy="38292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矢印: 下 49">
            <a:extLst>
              <a:ext uri="{FF2B5EF4-FFF2-40B4-BE49-F238E27FC236}">
                <a16:creationId xmlns:a16="http://schemas.microsoft.com/office/drawing/2014/main" id="{3B34AA6C-99C3-4114-9B8C-FFADB21B5C8F}"/>
              </a:ext>
            </a:extLst>
          </p:cNvPr>
          <p:cNvSpPr/>
          <p:nvPr/>
        </p:nvSpPr>
        <p:spPr>
          <a:xfrm rot="17090729">
            <a:off x="5818717" y="3180038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A582F20-85E0-4762-BFA2-74AC4A632D2F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6.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D99556C2-B60E-4CAC-9C99-72C9B5EF8DF7}"/>
              </a:ext>
            </a:extLst>
          </p:cNvPr>
          <p:cNvSpPr/>
          <p:nvPr/>
        </p:nvSpPr>
        <p:spPr>
          <a:xfrm>
            <a:off x="1975664" y="3834984"/>
            <a:ext cx="3543021" cy="2339102"/>
          </a:xfrm>
          <a:prstGeom prst="wedgeRectCallout">
            <a:avLst>
              <a:gd name="adj1" fmla="val 82240"/>
              <a:gd name="adj2" fmla="val -2314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画面左側の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「検索結果の絞り込み」欄で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「ドキュメントタイプ」から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Article</a:t>
            </a:r>
            <a:r>
              <a:rPr kumimoji="1" lang="ja-JP" altLang="en-US" dirty="0">
                <a:solidFill>
                  <a:schemeClr val="tx1"/>
                </a:solidFill>
              </a:rPr>
              <a:t>」と「</a:t>
            </a:r>
            <a:r>
              <a:rPr kumimoji="1" lang="en-US" altLang="ja-JP" dirty="0">
                <a:solidFill>
                  <a:schemeClr val="tx1"/>
                </a:solidFill>
              </a:rPr>
              <a:t>Review</a:t>
            </a:r>
            <a:r>
              <a:rPr kumimoji="1" lang="ja-JP" altLang="en-US" dirty="0">
                <a:solidFill>
                  <a:schemeClr val="tx1"/>
                </a:solidFill>
              </a:rPr>
              <a:t>」を選択し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「絞り込み」をクリック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</a:rPr>
              <a:t>一般に研究業績と見なされるもの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のみに限定。分野によっては、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他のものを含める場合もある</a:t>
            </a:r>
          </a:p>
        </p:txBody>
      </p:sp>
    </p:spTree>
    <p:extLst>
      <p:ext uri="{BB962C8B-B14F-4D97-AF65-F5344CB8AC3E}">
        <p14:creationId xmlns:p14="http://schemas.microsoft.com/office/powerpoint/2010/main" val="221624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1.</a:t>
            </a:r>
            <a:r>
              <a:rPr kumimoji="1" lang="ja-JP" altLang="en-US" sz="2600" dirty="0"/>
              <a:t>　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（インサイツ）とは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683FD6-C45C-4964-9918-ED97ED55FA94}"/>
              </a:ext>
            </a:extLst>
          </p:cNvPr>
          <p:cNvSpPr txBox="1"/>
          <p:nvPr/>
        </p:nvSpPr>
        <p:spPr>
          <a:xfrm>
            <a:off x="803988" y="1083594"/>
            <a:ext cx="81578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＜利用可能な指標の例＞</a:t>
            </a:r>
            <a:endParaRPr lang="en-US" altLang="ja-JP" sz="2400" b="1" dirty="0"/>
          </a:p>
          <a:p>
            <a:endParaRPr lang="ja-JP" altLang="en-U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ja-JP" altLang="en-US" sz="2400" dirty="0"/>
              <a:t>基本的な指標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2400" b="1" dirty="0"/>
              <a:t>Web of Science Documents</a:t>
            </a:r>
            <a:r>
              <a:rPr lang="en-US" altLang="ja-JP" sz="2400" dirty="0"/>
              <a:t> - Web of Science </a:t>
            </a:r>
            <a:r>
              <a:rPr lang="ja-JP" altLang="en-US" sz="2400" dirty="0" err="1"/>
              <a:t>に収</a:t>
            </a:r>
            <a:r>
              <a:rPr lang="ja-JP" altLang="en-US" sz="2400" dirty="0"/>
              <a:t>録されている論文数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2400" b="1" dirty="0"/>
              <a:t>Times Cited</a:t>
            </a:r>
            <a:r>
              <a:rPr lang="en-US" altLang="ja-JP" sz="2400" dirty="0"/>
              <a:t> - </a:t>
            </a:r>
            <a:r>
              <a:rPr lang="ja-JP" altLang="en-US" sz="2400" dirty="0"/>
              <a:t>論文集合の被引用数の総数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2400" b="1" dirty="0"/>
              <a:t>Citation Impact</a:t>
            </a:r>
            <a:r>
              <a:rPr lang="en-US" altLang="ja-JP" sz="2400" dirty="0"/>
              <a:t> - 1</a:t>
            </a:r>
            <a:r>
              <a:rPr lang="ja-JP" altLang="en-US" sz="2400" dirty="0"/>
              <a:t>論文あたりの平均被引用数 </a:t>
            </a:r>
            <a:r>
              <a:rPr lang="en-US" altLang="ja-JP" sz="2400" dirty="0"/>
              <a:t>(Times Cited ÷ Web of Science Documents)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ja-JP" altLang="en-US" sz="2400" dirty="0"/>
              <a:t>分野別被引用数による指標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2400" b="1" dirty="0"/>
              <a:t>% Documents in Top 10%</a:t>
            </a:r>
            <a:r>
              <a:rPr lang="en-US" altLang="ja-JP" sz="2400" dirty="0"/>
              <a:t> - </a:t>
            </a:r>
            <a:r>
              <a:rPr lang="ja-JP" altLang="en-US" sz="2400" dirty="0"/>
              <a:t>分野、出版年、ドキュメントタイプが同じ論文集合の中で被引用数が上位</a:t>
            </a:r>
            <a:r>
              <a:rPr lang="en-US" altLang="ja-JP" sz="2400" dirty="0"/>
              <a:t>10%</a:t>
            </a:r>
            <a:r>
              <a:rPr lang="ja-JP" altLang="en-US" sz="2400" dirty="0"/>
              <a:t>に入っている論文の割合。研究の卓越性を示す</a:t>
            </a:r>
          </a:p>
        </p:txBody>
      </p:sp>
    </p:spTree>
    <p:extLst>
      <p:ext uri="{BB962C8B-B14F-4D97-AF65-F5344CB8AC3E}">
        <p14:creationId xmlns:p14="http://schemas.microsoft.com/office/powerpoint/2010/main" val="32717987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20923F0-2A34-497E-AB4E-4A842396A0F8}"/>
              </a:ext>
            </a:extLst>
          </p:cNvPr>
          <p:cNvGrpSpPr/>
          <p:nvPr/>
        </p:nvGrpSpPr>
        <p:grpSpPr>
          <a:xfrm>
            <a:off x="49764" y="1061991"/>
            <a:ext cx="7924799" cy="4565219"/>
            <a:chOff x="49764" y="856709"/>
            <a:chExt cx="7924799" cy="4565219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CA52030-E74A-4E5A-BBEF-DFD5485FD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160" r="21318"/>
            <a:stretch/>
          </p:blipFill>
          <p:spPr>
            <a:xfrm>
              <a:off x="177281" y="1035694"/>
              <a:ext cx="7399176" cy="41063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小波 11">
              <a:extLst>
                <a:ext uri="{FF2B5EF4-FFF2-40B4-BE49-F238E27FC236}">
                  <a16:creationId xmlns:a16="http://schemas.microsoft.com/office/drawing/2014/main" id="{14FA6201-5B53-47F6-836A-B2EA47B691E9}"/>
                </a:ext>
              </a:extLst>
            </p:cNvPr>
            <p:cNvSpPr/>
            <p:nvPr/>
          </p:nvSpPr>
          <p:spPr>
            <a:xfrm>
              <a:off x="74649" y="4936795"/>
              <a:ext cx="7576456" cy="485133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小波 13">
              <a:extLst>
                <a:ext uri="{FF2B5EF4-FFF2-40B4-BE49-F238E27FC236}">
                  <a16:creationId xmlns:a16="http://schemas.microsoft.com/office/drawing/2014/main" id="{2E9726A5-EFB7-4CFE-BE75-0B6E18AC8624}"/>
                </a:ext>
              </a:extLst>
            </p:cNvPr>
            <p:cNvSpPr/>
            <p:nvPr/>
          </p:nvSpPr>
          <p:spPr>
            <a:xfrm rot="16200000">
              <a:off x="5683461" y="2761356"/>
              <a:ext cx="4106343" cy="475861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小波 24">
              <a:extLst>
                <a:ext uri="{FF2B5EF4-FFF2-40B4-BE49-F238E27FC236}">
                  <a16:creationId xmlns:a16="http://schemas.microsoft.com/office/drawing/2014/main" id="{413B01F1-D8F5-4D49-8664-E3F28E83C4C6}"/>
                </a:ext>
              </a:extLst>
            </p:cNvPr>
            <p:cNvSpPr/>
            <p:nvPr/>
          </p:nvSpPr>
          <p:spPr>
            <a:xfrm>
              <a:off x="49764" y="856709"/>
              <a:ext cx="7576456" cy="485133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7A5628DF-C7F5-4E6A-93A4-1AD309C31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27" y="3084838"/>
            <a:ext cx="3977640" cy="3421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C050E5B-D166-4CE8-929C-0F1F827C19B1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6.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181A943-95A7-4DD9-858F-A44B8C31F1F8}"/>
              </a:ext>
            </a:extLst>
          </p:cNvPr>
          <p:cNvSpPr/>
          <p:nvPr/>
        </p:nvSpPr>
        <p:spPr>
          <a:xfrm>
            <a:off x="4786204" y="2180917"/>
            <a:ext cx="1633257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A5F0B220-93FF-4100-A6DE-6613482236D2}"/>
              </a:ext>
            </a:extLst>
          </p:cNvPr>
          <p:cNvSpPr/>
          <p:nvPr/>
        </p:nvSpPr>
        <p:spPr>
          <a:xfrm>
            <a:off x="6949062" y="1491363"/>
            <a:ext cx="2351926" cy="646331"/>
          </a:xfrm>
          <a:prstGeom prst="wedgeRectCallout">
            <a:avLst>
              <a:gd name="adj1" fmla="val -66928"/>
              <a:gd name="adj2" fmla="val 7646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①「エクスポート」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8C43F50-1A82-4D1E-8525-887B9D24C3A3}"/>
              </a:ext>
            </a:extLst>
          </p:cNvPr>
          <p:cNvSpPr/>
          <p:nvPr/>
        </p:nvSpPr>
        <p:spPr>
          <a:xfrm>
            <a:off x="4786204" y="3798223"/>
            <a:ext cx="2622302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69A335B6-EE09-4065-8E7E-BACB8E909389}"/>
              </a:ext>
            </a:extLst>
          </p:cNvPr>
          <p:cNvSpPr/>
          <p:nvPr/>
        </p:nvSpPr>
        <p:spPr>
          <a:xfrm>
            <a:off x="6949062" y="2790067"/>
            <a:ext cx="2084225" cy="646331"/>
          </a:xfrm>
          <a:prstGeom prst="wedgeRectCallout">
            <a:avLst>
              <a:gd name="adj1" fmla="val -37290"/>
              <a:gd name="adj2" fmla="val 101005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プルダウンから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 err="1">
                <a:solidFill>
                  <a:schemeClr val="tx1"/>
                </a:solidFill>
              </a:rPr>
              <a:t>InCites</a:t>
            </a:r>
            <a:r>
              <a:rPr kumimoji="1" lang="ja-JP" altLang="en-US" dirty="0">
                <a:solidFill>
                  <a:schemeClr val="tx1"/>
                </a:solidFill>
              </a:rPr>
              <a:t>」を選択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ED560D1-9317-4D4C-A00C-7A504C5CA2A0}"/>
              </a:ext>
            </a:extLst>
          </p:cNvPr>
          <p:cNvSpPr/>
          <p:nvPr/>
        </p:nvSpPr>
        <p:spPr>
          <a:xfrm>
            <a:off x="334412" y="3003646"/>
            <a:ext cx="4109671" cy="35837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76AFAAC-D44E-4201-89FD-8E5EB670594A}"/>
              </a:ext>
            </a:extLst>
          </p:cNvPr>
          <p:cNvSpPr/>
          <p:nvPr/>
        </p:nvSpPr>
        <p:spPr>
          <a:xfrm>
            <a:off x="2389247" y="5983075"/>
            <a:ext cx="437443" cy="268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D23E105-03A9-45FA-8C06-B1B7958385E8}"/>
              </a:ext>
            </a:extLst>
          </p:cNvPr>
          <p:cNvSpPr/>
          <p:nvPr/>
        </p:nvSpPr>
        <p:spPr>
          <a:xfrm>
            <a:off x="600879" y="5554077"/>
            <a:ext cx="798714" cy="268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6491BE41-4375-46F8-9DA4-3C166481E9FE}"/>
              </a:ext>
            </a:extLst>
          </p:cNvPr>
          <p:cNvSpPr/>
          <p:nvPr/>
        </p:nvSpPr>
        <p:spPr>
          <a:xfrm>
            <a:off x="5084156" y="5119979"/>
            <a:ext cx="3584635" cy="1600438"/>
          </a:xfrm>
          <a:prstGeom prst="wedgeRectCallout">
            <a:avLst>
              <a:gd name="adj1" fmla="val -67833"/>
              <a:gd name="adj2" fmla="val -2736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 「データセット名」欄に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任意の名前（* 半角英数字のみ）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を入力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 最後に「保存」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20" name="スライド番号プレースホルダー 1">
            <a:extLst>
              <a:ext uri="{FF2B5EF4-FFF2-40B4-BE49-F238E27FC236}">
                <a16:creationId xmlns:a16="http://schemas.microsoft.com/office/drawing/2014/main" id="{4AB37288-F9B8-4308-B4E6-D6CDCC33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60</a:t>
            </a:fld>
            <a:endParaRPr kumimoji="1" lang="ja-JP" altLang="en-US" dirty="0"/>
          </a:p>
        </p:txBody>
      </p:sp>
      <p:sp>
        <p:nvSpPr>
          <p:cNvPr id="31" name="矢印: 下 30">
            <a:extLst>
              <a:ext uri="{FF2B5EF4-FFF2-40B4-BE49-F238E27FC236}">
                <a16:creationId xmlns:a16="http://schemas.microsoft.com/office/drawing/2014/main" id="{236B7370-7DCD-486B-AC77-B8E1279D00C6}"/>
              </a:ext>
            </a:extLst>
          </p:cNvPr>
          <p:cNvSpPr/>
          <p:nvPr/>
        </p:nvSpPr>
        <p:spPr>
          <a:xfrm rot="3956985">
            <a:off x="4202727" y="4525603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0B0FAF86-7117-4829-82EE-C8865FC12A34}"/>
              </a:ext>
            </a:extLst>
          </p:cNvPr>
          <p:cNvSpPr/>
          <p:nvPr/>
        </p:nvSpPr>
        <p:spPr>
          <a:xfrm>
            <a:off x="435516" y="951682"/>
            <a:ext cx="6129307" cy="369332"/>
          </a:xfrm>
          <a:prstGeom prst="wedgeRectCallout">
            <a:avLst>
              <a:gd name="adj1" fmla="val -25791"/>
              <a:gd name="adj2" fmla="val 9440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ヒットした論文データを「</a:t>
            </a:r>
            <a:r>
              <a:rPr kumimoji="1" lang="en-US" altLang="ja-JP" dirty="0" err="1">
                <a:solidFill>
                  <a:schemeClr val="tx1"/>
                </a:solidFill>
              </a:rPr>
              <a:t>InCites</a:t>
            </a:r>
            <a:r>
              <a:rPr kumimoji="1" lang="ja-JP" altLang="en-US" dirty="0">
                <a:solidFill>
                  <a:schemeClr val="tx1"/>
                </a:solidFill>
              </a:rPr>
              <a:t>」用にエクスポートする</a:t>
            </a:r>
          </a:p>
        </p:txBody>
      </p:sp>
    </p:spTree>
    <p:extLst>
      <p:ext uri="{BB962C8B-B14F-4D97-AF65-F5344CB8AC3E}">
        <p14:creationId xmlns:p14="http://schemas.microsoft.com/office/powerpoint/2010/main" val="27024655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FD55FA9-187B-4548-9BE0-BC1EFE29A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804" y="1973683"/>
            <a:ext cx="2506599" cy="3202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ECA1E13-B73F-452A-B00E-A4D1D21DD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13" y="1517779"/>
            <a:ext cx="1206818" cy="1446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08411BC-54BB-4AED-B918-9BB7DAA6547A}"/>
              </a:ext>
            </a:extLst>
          </p:cNvPr>
          <p:cNvSpPr/>
          <p:nvPr/>
        </p:nvSpPr>
        <p:spPr>
          <a:xfrm>
            <a:off x="863185" y="1452055"/>
            <a:ext cx="1377694" cy="15803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1" name="矢印: 上向き折線 10">
            <a:extLst>
              <a:ext uri="{FF2B5EF4-FFF2-40B4-BE49-F238E27FC236}">
                <a16:creationId xmlns:a16="http://schemas.microsoft.com/office/drawing/2014/main" id="{A79D759A-6559-4F7E-955F-1BED5673EF70}"/>
              </a:ext>
            </a:extLst>
          </p:cNvPr>
          <p:cNvSpPr/>
          <p:nvPr/>
        </p:nvSpPr>
        <p:spPr>
          <a:xfrm rot="5400000">
            <a:off x="1662691" y="2895416"/>
            <a:ext cx="592126" cy="9532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869325-717D-41C3-AE67-35CCD901DF86}"/>
              </a:ext>
            </a:extLst>
          </p:cNvPr>
          <p:cNvSpPr/>
          <p:nvPr/>
        </p:nvSpPr>
        <p:spPr>
          <a:xfrm>
            <a:off x="2517804" y="1523972"/>
            <a:ext cx="2170991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条件設定フィルター</a:t>
            </a:r>
          </a:p>
        </p:txBody>
      </p:sp>
      <p:sp>
        <p:nvSpPr>
          <p:cNvPr id="17" name="小波 16">
            <a:extLst>
              <a:ext uri="{FF2B5EF4-FFF2-40B4-BE49-F238E27FC236}">
                <a16:creationId xmlns:a16="http://schemas.microsoft.com/office/drawing/2014/main" id="{2F857763-C186-49FF-8DAE-D2772E4CAF14}"/>
              </a:ext>
            </a:extLst>
          </p:cNvPr>
          <p:cNvSpPr/>
          <p:nvPr/>
        </p:nvSpPr>
        <p:spPr>
          <a:xfrm>
            <a:off x="2337102" y="4923112"/>
            <a:ext cx="2929812" cy="833870"/>
          </a:xfrm>
          <a:prstGeom prst="doubleWav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A15ADBE-B186-4E35-8D36-C377D620EFEA}"/>
              </a:ext>
            </a:extLst>
          </p:cNvPr>
          <p:cNvSpPr/>
          <p:nvPr/>
        </p:nvSpPr>
        <p:spPr>
          <a:xfrm>
            <a:off x="4028025" y="4734059"/>
            <a:ext cx="879874" cy="202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AE7B7183-12E4-4D14-80F3-CEDBC780B765}"/>
              </a:ext>
            </a:extLst>
          </p:cNvPr>
          <p:cNvSpPr/>
          <p:nvPr/>
        </p:nvSpPr>
        <p:spPr>
          <a:xfrm>
            <a:off x="5183295" y="3646920"/>
            <a:ext cx="2118488" cy="1200329"/>
          </a:xfrm>
          <a:prstGeom prst="wedgeRectCallout">
            <a:avLst>
              <a:gd name="adj1" fmla="val -61425"/>
              <a:gd name="adj2" fmla="val 41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以前の条件設定をクリアするため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Clear Filters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61</a:t>
            </a:fld>
            <a:endParaRPr kumimoji="1" lang="ja-JP" altLang="en-US"/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5DD6F93A-DCC3-4630-A6FC-FDC8A8300B11}"/>
              </a:ext>
            </a:extLst>
          </p:cNvPr>
          <p:cNvSpPr/>
          <p:nvPr/>
        </p:nvSpPr>
        <p:spPr>
          <a:xfrm>
            <a:off x="435516" y="951682"/>
            <a:ext cx="8030019" cy="369332"/>
          </a:xfrm>
          <a:prstGeom prst="wedgeRectCallout">
            <a:avLst>
              <a:gd name="adj1" fmla="val -25791"/>
              <a:gd name="adj2" fmla="val 9440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 err="1">
                <a:solidFill>
                  <a:schemeClr val="tx1"/>
                </a:solidFill>
              </a:rPr>
              <a:t>InCites</a:t>
            </a:r>
            <a:r>
              <a:rPr kumimoji="1" lang="ja-JP" altLang="en-US" dirty="0">
                <a:solidFill>
                  <a:schemeClr val="tx1"/>
                </a:solidFill>
              </a:rPr>
              <a:t>」を開き、</a:t>
            </a:r>
            <a:r>
              <a:rPr kumimoji="1" lang="en-US" altLang="ja-JP" dirty="0">
                <a:solidFill>
                  <a:schemeClr val="tx1"/>
                </a:solidFill>
              </a:rPr>
              <a:t>Web of Science</a:t>
            </a:r>
            <a:r>
              <a:rPr kumimoji="1" lang="ja-JP" altLang="en-US" dirty="0">
                <a:solidFill>
                  <a:schemeClr val="tx1"/>
                </a:solidFill>
              </a:rPr>
              <a:t>でエクスポートした論文データを読み込む</a:t>
            </a:r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43266E06-8597-406D-AB52-9F5E2A03B2FB}"/>
              </a:ext>
            </a:extLst>
          </p:cNvPr>
          <p:cNvSpPr/>
          <p:nvPr/>
        </p:nvSpPr>
        <p:spPr>
          <a:xfrm>
            <a:off x="5183295" y="1829179"/>
            <a:ext cx="2031325" cy="1477328"/>
          </a:xfrm>
          <a:prstGeom prst="wedgeRectCallout">
            <a:avLst>
              <a:gd name="adj1" fmla="val -71943"/>
              <a:gd name="adj2" fmla="val 6041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</a:t>
            </a:r>
            <a:r>
              <a:rPr kumimoji="1" lang="en-US" altLang="ja-JP" dirty="0">
                <a:solidFill>
                  <a:schemeClr val="tx1"/>
                </a:solidFill>
              </a:rPr>
              <a:t>Dataset</a:t>
            </a:r>
            <a:r>
              <a:rPr kumimoji="1" lang="ja-JP" altLang="en-US" dirty="0">
                <a:solidFill>
                  <a:schemeClr val="tx1"/>
                </a:solidFill>
              </a:rPr>
              <a:t>」の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プルダウンを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読み込みたいもの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を選択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B6D8468-B313-44CF-A4ED-67CB3F713D11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6.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</a:p>
        </p:txBody>
      </p:sp>
    </p:spTree>
    <p:extLst>
      <p:ext uri="{BB962C8B-B14F-4D97-AF65-F5344CB8AC3E}">
        <p14:creationId xmlns:p14="http://schemas.microsoft.com/office/powerpoint/2010/main" val="10759534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3FFDBAA-38B4-46E4-BF42-F3FD5CC769DA}"/>
              </a:ext>
            </a:extLst>
          </p:cNvPr>
          <p:cNvGrpSpPr/>
          <p:nvPr/>
        </p:nvGrpSpPr>
        <p:grpSpPr>
          <a:xfrm>
            <a:off x="345233" y="1407263"/>
            <a:ext cx="8963709" cy="5396504"/>
            <a:chOff x="345233" y="1407263"/>
            <a:chExt cx="8963709" cy="5396504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FB52DE95-9130-48D7-9ACE-9CEA3529E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8654"/>
            <a:stretch/>
          </p:blipFill>
          <p:spPr>
            <a:xfrm>
              <a:off x="440091" y="1407263"/>
              <a:ext cx="8839200" cy="53384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小波 11">
              <a:extLst>
                <a:ext uri="{FF2B5EF4-FFF2-40B4-BE49-F238E27FC236}">
                  <a16:creationId xmlns:a16="http://schemas.microsoft.com/office/drawing/2014/main" id="{58C519AE-587E-4AE4-BBDB-46C4AA4AB7D5}"/>
                </a:ext>
              </a:extLst>
            </p:cNvPr>
            <p:cNvSpPr/>
            <p:nvPr/>
          </p:nvSpPr>
          <p:spPr>
            <a:xfrm>
              <a:off x="345233" y="6482250"/>
              <a:ext cx="8963709" cy="321517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869325-717D-41C3-AE67-35CCD901DF86}"/>
              </a:ext>
            </a:extLst>
          </p:cNvPr>
          <p:cNvSpPr/>
          <p:nvPr/>
        </p:nvSpPr>
        <p:spPr>
          <a:xfrm>
            <a:off x="428625" y="954257"/>
            <a:ext cx="1721191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結果表示エリア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0C71895-3E3B-4F9E-BF24-5E0BCE38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62</a:t>
            </a:fld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D25F21-7D49-4A10-86D9-387F02E5794C}"/>
              </a:ext>
            </a:extLst>
          </p:cNvPr>
          <p:cNvSpPr/>
          <p:nvPr/>
        </p:nvSpPr>
        <p:spPr>
          <a:xfrm>
            <a:off x="521285" y="3250720"/>
            <a:ext cx="2815673" cy="3327362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3642816" y="3844011"/>
            <a:ext cx="3185487" cy="2154436"/>
          </a:xfrm>
          <a:prstGeom prst="wedgeRectCallout">
            <a:avLst>
              <a:gd name="adj1" fmla="val -58565"/>
              <a:gd name="adj2" fmla="val 15088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当該研究者の所属だけでなく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共著者の所属も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それぞれ集計されている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しかし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北海道大学工学部の業績は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Hokkaido University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の数値だけを見ればわかる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4C57896-D084-415C-92AC-165652805667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6.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7A80B76-812E-4D68-8B24-DCCAA09B48D8}"/>
              </a:ext>
            </a:extLst>
          </p:cNvPr>
          <p:cNvCxnSpPr>
            <a:cxnSpLocks/>
          </p:cNvCxnSpPr>
          <p:nvPr/>
        </p:nvCxnSpPr>
        <p:spPr>
          <a:xfrm>
            <a:off x="858156" y="3581977"/>
            <a:ext cx="8276513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7452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15788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>
                <a:solidFill>
                  <a:srgbClr val="C00000"/>
                </a:solidFill>
              </a:rPr>
              <a:t>　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7.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　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Web of Science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における検索履歴・論文データの</a:t>
            </a:r>
            <a:endParaRPr kumimoji="1" lang="en-US" altLang="ja-JP" sz="2600" u="sng" dirty="0">
              <a:solidFill>
                <a:srgbClr val="C00000"/>
              </a:solidFill>
            </a:endParaRPr>
          </a:p>
          <a:p>
            <a:r>
              <a:rPr kumimoji="1" lang="ja-JP" altLang="en-US" sz="2600" dirty="0">
                <a:solidFill>
                  <a:srgbClr val="C00000"/>
                </a:solidFill>
              </a:rPr>
              <a:t>　　　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保存と読み出し</a:t>
            </a:r>
            <a:endParaRPr kumimoji="1" lang="en-US" altLang="ja-JP" sz="2600" u="sng" dirty="0">
              <a:solidFill>
                <a:srgbClr val="C00000"/>
              </a:solidFill>
            </a:endParaRPr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）検索履歴の保存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）検索履歴の読み出し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）論文データのマークリストへの追加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）マークリスト上の論文データの保存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5</a:t>
            </a:r>
            <a:r>
              <a:rPr kumimoji="1" lang="ja-JP" altLang="en-US" sz="2600" dirty="0"/>
              <a:t>）マークリスト上の論文データの削除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6</a:t>
            </a:r>
            <a:r>
              <a:rPr kumimoji="1" lang="ja-JP" altLang="en-US" sz="2600" dirty="0"/>
              <a:t>）マークリスト上の論文データのエクス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　　　ポート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7</a:t>
            </a:r>
            <a:r>
              <a:rPr kumimoji="1" lang="ja-JP" altLang="en-US" sz="2600" dirty="0"/>
              <a:t>）マークリストへの論文データの読み出し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8.</a:t>
            </a:r>
            <a:r>
              <a:rPr kumimoji="1" lang="ja-JP" altLang="en-US" sz="2600" dirty="0"/>
              <a:t>　マニュアル・参考情報</a:t>
            </a:r>
            <a:endParaRPr kumimoji="1" lang="en-US" altLang="ja-JP" sz="2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4811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F54E7F4-3CA1-4223-B5B9-1867850DE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079" y="1165413"/>
            <a:ext cx="4122777" cy="2446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211636A-3BFE-469F-910B-EB5636549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44" y="1165413"/>
            <a:ext cx="4008467" cy="2446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小波 11">
            <a:extLst>
              <a:ext uri="{FF2B5EF4-FFF2-40B4-BE49-F238E27FC236}">
                <a16:creationId xmlns:a16="http://schemas.microsoft.com/office/drawing/2014/main" id="{7F944E87-20D7-4F60-846D-EEE2BA8EDC08}"/>
              </a:ext>
            </a:extLst>
          </p:cNvPr>
          <p:cNvSpPr/>
          <p:nvPr/>
        </p:nvSpPr>
        <p:spPr>
          <a:xfrm>
            <a:off x="102284" y="3497897"/>
            <a:ext cx="8883095" cy="861902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小波 12">
            <a:extLst>
              <a:ext uri="{FF2B5EF4-FFF2-40B4-BE49-F238E27FC236}">
                <a16:creationId xmlns:a16="http://schemas.microsoft.com/office/drawing/2014/main" id="{BD197A9A-E77D-4BD9-9C34-775FFDBC7A13}"/>
              </a:ext>
            </a:extLst>
          </p:cNvPr>
          <p:cNvSpPr/>
          <p:nvPr/>
        </p:nvSpPr>
        <p:spPr>
          <a:xfrm rot="16200000">
            <a:off x="3040464" y="2048183"/>
            <a:ext cx="3252899" cy="805689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4CFA97-D95B-48E4-B847-01C5EFE0EB6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7.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）検索履歴の保存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64</a:t>
            </a:fld>
            <a:endParaRPr kumimoji="1" lang="ja-JP" altLang="en-US" dirty="0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6242738" y="987953"/>
            <a:ext cx="1569660" cy="646331"/>
          </a:xfrm>
          <a:prstGeom prst="wedgeRectCallout">
            <a:avLst>
              <a:gd name="adj1" fmla="val -23908"/>
              <a:gd name="adj2" fmla="val 8504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「検索履歴」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14E3F06-574D-4C5B-924F-7C9B1C661CAC}"/>
              </a:ext>
            </a:extLst>
          </p:cNvPr>
          <p:cNvSpPr/>
          <p:nvPr/>
        </p:nvSpPr>
        <p:spPr>
          <a:xfrm>
            <a:off x="6490758" y="1885000"/>
            <a:ext cx="796450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2" name="矢印: 下 31">
            <a:extLst>
              <a:ext uri="{FF2B5EF4-FFF2-40B4-BE49-F238E27FC236}">
                <a16:creationId xmlns:a16="http://schemas.microsoft.com/office/drawing/2014/main" id="{E8C90E03-7CE0-478A-80E0-E957B2F38014}"/>
              </a:ext>
            </a:extLst>
          </p:cNvPr>
          <p:cNvSpPr/>
          <p:nvPr/>
        </p:nvSpPr>
        <p:spPr>
          <a:xfrm>
            <a:off x="4264069" y="3915155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33447764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97864F4-7190-48D2-B375-CADDF129C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08" y="1411337"/>
            <a:ext cx="9437426" cy="50342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5613077" y="2021300"/>
            <a:ext cx="3611886" cy="1508105"/>
          </a:xfrm>
          <a:prstGeom prst="wedgeRectCallout">
            <a:avLst>
              <a:gd name="adj1" fmla="val -76192"/>
              <a:gd name="adj2" fmla="val 473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「履歴の保存 </a:t>
            </a:r>
            <a:r>
              <a:rPr kumimoji="1" lang="en-US" altLang="ja-JP" dirty="0">
                <a:solidFill>
                  <a:schemeClr val="tx1"/>
                </a:solidFill>
              </a:rPr>
              <a:t>/ </a:t>
            </a:r>
            <a:r>
              <a:rPr kumimoji="1" lang="ja-JP" altLang="en-US" dirty="0">
                <a:solidFill>
                  <a:schemeClr val="tx1"/>
                </a:solidFill>
              </a:rPr>
              <a:t>アラートの作成」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</a:rPr>
              <a:t>サインインしていない場合は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サインインを促される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（</a:t>
            </a:r>
            <a:r>
              <a:rPr kumimoji="1" lang="en-US" altLang="ja-JP" sz="1600" dirty="0">
                <a:solidFill>
                  <a:schemeClr val="tx1"/>
                </a:solidFill>
              </a:rPr>
              <a:t>ID/</a:t>
            </a:r>
            <a:r>
              <a:rPr kumimoji="1" lang="ja-JP" altLang="en-US" sz="1600" dirty="0">
                <a:solidFill>
                  <a:schemeClr val="tx1"/>
                </a:solidFill>
              </a:rPr>
              <a:t>パスワードは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InCites</a:t>
            </a:r>
            <a:r>
              <a:rPr kumimoji="1" lang="ja-JP" altLang="en-US" sz="1600" dirty="0">
                <a:solidFill>
                  <a:schemeClr val="tx1"/>
                </a:solidFill>
              </a:rPr>
              <a:t>と共通）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FE478DA-489F-4973-A68F-E5D94C747194}"/>
              </a:ext>
            </a:extLst>
          </p:cNvPr>
          <p:cNvSpPr/>
          <p:nvPr/>
        </p:nvSpPr>
        <p:spPr>
          <a:xfrm>
            <a:off x="238359" y="954257"/>
            <a:ext cx="1485893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検索履歴画面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27D89BA-10CD-49C9-B17A-7FBAEDB90BB1}"/>
              </a:ext>
            </a:extLst>
          </p:cNvPr>
          <p:cNvSpPr/>
          <p:nvPr/>
        </p:nvSpPr>
        <p:spPr>
          <a:xfrm>
            <a:off x="1065085" y="3928441"/>
            <a:ext cx="567772" cy="31256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3152349E-0E35-4280-B407-27EABB8D6A3D}"/>
              </a:ext>
            </a:extLst>
          </p:cNvPr>
          <p:cNvSpPr/>
          <p:nvPr/>
        </p:nvSpPr>
        <p:spPr>
          <a:xfrm>
            <a:off x="1724253" y="4771997"/>
            <a:ext cx="2492990" cy="923330"/>
          </a:xfrm>
          <a:prstGeom prst="wedgeRectCallout">
            <a:avLst>
              <a:gd name="adj1" fmla="val -51977"/>
              <a:gd name="adj2" fmla="val -10412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数字をクリックすると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ヒットした論文の一覧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が表示される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7.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）検索履歴の保存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3A02621-7CD9-4026-9C1A-B3FC19C285D9}"/>
              </a:ext>
            </a:extLst>
          </p:cNvPr>
          <p:cNvSpPr/>
          <p:nvPr/>
        </p:nvSpPr>
        <p:spPr>
          <a:xfrm>
            <a:off x="2847157" y="2713061"/>
            <a:ext cx="1743504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7" name="小波 16">
            <a:extLst>
              <a:ext uri="{FF2B5EF4-FFF2-40B4-BE49-F238E27FC236}">
                <a16:creationId xmlns:a16="http://schemas.microsoft.com/office/drawing/2014/main" id="{FB55E044-A946-48A9-B47F-BCDB4FBA86B8}"/>
              </a:ext>
            </a:extLst>
          </p:cNvPr>
          <p:cNvSpPr/>
          <p:nvPr/>
        </p:nvSpPr>
        <p:spPr>
          <a:xfrm>
            <a:off x="149113" y="5717649"/>
            <a:ext cx="9629369" cy="861902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0154E578-F259-4E5D-AC07-DE98A9D42CCC}"/>
              </a:ext>
            </a:extLst>
          </p:cNvPr>
          <p:cNvSpPr/>
          <p:nvPr/>
        </p:nvSpPr>
        <p:spPr>
          <a:xfrm>
            <a:off x="4632806" y="5630929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9B2783CD-F731-4432-A2CD-2625040B5898}"/>
              </a:ext>
            </a:extLst>
          </p:cNvPr>
          <p:cNvSpPr/>
          <p:nvPr/>
        </p:nvSpPr>
        <p:spPr>
          <a:xfrm>
            <a:off x="1817623" y="982589"/>
            <a:ext cx="3416320" cy="923330"/>
          </a:xfrm>
          <a:prstGeom prst="wedgeRectCallout">
            <a:avLst>
              <a:gd name="adj1" fmla="val -25791"/>
              <a:gd name="adj2" fmla="val 9440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「検索履歴画面」が開き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これまでの検索や、絞り込みの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履歴を見ることができる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65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43163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947A4F-B0BF-4F11-B3AC-604345123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77" y="954257"/>
            <a:ext cx="5715000" cy="58140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66</a:t>
            </a:fld>
            <a:endParaRPr kumimoji="1" lang="ja-JP" altLang="en-US" dirty="0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6108225" y="1628140"/>
            <a:ext cx="2776722" cy="369332"/>
          </a:xfrm>
          <a:prstGeom prst="wedgeRectCallout">
            <a:avLst>
              <a:gd name="adj1" fmla="val -75744"/>
              <a:gd name="adj2" fmla="val 821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 任意の「名前」を入力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7.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）検索履歴の保存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3A02621-7CD9-4026-9C1A-B3FC19C285D9}"/>
              </a:ext>
            </a:extLst>
          </p:cNvPr>
          <p:cNvSpPr/>
          <p:nvPr/>
        </p:nvSpPr>
        <p:spPr>
          <a:xfrm>
            <a:off x="3487373" y="1656527"/>
            <a:ext cx="1743504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5ADDC7B1-0007-4E2F-9503-C1A0052D51E1}"/>
              </a:ext>
            </a:extLst>
          </p:cNvPr>
          <p:cNvSpPr/>
          <p:nvPr/>
        </p:nvSpPr>
        <p:spPr>
          <a:xfrm>
            <a:off x="6108225" y="2339284"/>
            <a:ext cx="2544287" cy="646331"/>
          </a:xfrm>
          <a:prstGeom prst="wedgeRectCallout">
            <a:avLst>
              <a:gd name="adj1" fmla="val -79621"/>
              <a:gd name="adj2" fmla="val 460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</a:t>
            </a:r>
            <a:r>
              <a:rPr kumimoji="1" lang="en-US" altLang="ja-JP" dirty="0">
                <a:solidFill>
                  <a:schemeClr val="tx1"/>
                </a:solidFill>
              </a:rPr>
              <a:t>Email</a:t>
            </a:r>
            <a:r>
              <a:rPr kumimoji="1" lang="ja-JP" altLang="en-US" dirty="0">
                <a:solidFill>
                  <a:schemeClr val="tx1"/>
                </a:solidFill>
              </a:rPr>
              <a:t>アラート」の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チェックを外す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05FDEEA-F5BE-4F31-BA99-6AA79834C406}"/>
              </a:ext>
            </a:extLst>
          </p:cNvPr>
          <p:cNvSpPr/>
          <p:nvPr/>
        </p:nvSpPr>
        <p:spPr>
          <a:xfrm>
            <a:off x="3487373" y="2506170"/>
            <a:ext cx="1743504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5E714202-25CD-430A-8F81-02E8F6FC0091}"/>
              </a:ext>
            </a:extLst>
          </p:cNvPr>
          <p:cNvSpPr/>
          <p:nvPr/>
        </p:nvSpPr>
        <p:spPr>
          <a:xfrm>
            <a:off x="6114528" y="4759118"/>
            <a:ext cx="1800493" cy="923330"/>
          </a:xfrm>
          <a:prstGeom prst="wedgeRectCallout">
            <a:avLst>
              <a:gd name="adj1" fmla="val -19962"/>
              <a:gd name="adj2" fmla="val 11533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③「保存」を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クリックすると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保存される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2A5BF9B-4FF5-48CD-A912-C8E78C71B650}"/>
              </a:ext>
            </a:extLst>
          </p:cNvPr>
          <p:cNvSpPr/>
          <p:nvPr/>
        </p:nvSpPr>
        <p:spPr>
          <a:xfrm>
            <a:off x="6385696" y="6272970"/>
            <a:ext cx="629079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3599169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3136FD3-283A-4930-A627-F1F6386D7E99}"/>
              </a:ext>
            </a:extLst>
          </p:cNvPr>
          <p:cNvGrpSpPr/>
          <p:nvPr/>
        </p:nvGrpSpPr>
        <p:grpSpPr>
          <a:xfrm>
            <a:off x="149113" y="888601"/>
            <a:ext cx="5828772" cy="3610224"/>
            <a:chOff x="149113" y="888601"/>
            <a:chExt cx="5828772" cy="3610224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C0D3097-C1B8-4909-9F5F-74F0A3312A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4644" b="25081"/>
            <a:stretch/>
          </p:blipFill>
          <p:spPr>
            <a:xfrm>
              <a:off x="251931" y="1393177"/>
              <a:ext cx="5225138" cy="25070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小波 16">
              <a:extLst>
                <a:ext uri="{FF2B5EF4-FFF2-40B4-BE49-F238E27FC236}">
                  <a16:creationId xmlns:a16="http://schemas.microsoft.com/office/drawing/2014/main" id="{FB55E044-A946-48A9-B47F-BCDB4FBA86B8}"/>
                </a:ext>
              </a:extLst>
            </p:cNvPr>
            <p:cNvSpPr/>
            <p:nvPr/>
          </p:nvSpPr>
          <p:spPr>
            <a:xfrm>
              <a:off x="149113" y="3636923"/>
              <a:ext cx="5523899" cy="861902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小波 19">
              <a:extLst>
                <a:ext uri="{FF2B5EF4-FFF2-40B4-BE49-F238E27FC236}">
                  <a16:creationId xmlns:a16="http://schemas.microsoft.com/office/drawing/2014/main" id="{DC2E19F9-51D5-404C-B02D-A27F0F5BFF6F}"/>
                </a:ext>
              </a:extLst>
            </p:cNvPr>
            <p:cNvSpPr/>
            <p:nvPr/>
          </p:nvSpPr>
          <p:spPr>
            <a:xfrm rot="16200000">
              <a:off x="3948591" y="2112206"/>
              <a:ext cx="3252899" cy="805689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F88DFFBF-ED20-4D8F-BE65-923014A88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801"/>
          <a:stretch/>
        </p:blipFill>
        <p:spPr>
          <a:xfrm>
            <a:off x="5666298" y="1531003"/>
            <a:ext cx="4006364" cy="49804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小波 20">
            <a:extLst>
              <a:ext uri="{FF2B5EF4-FFF2-40B4-BE49-F238E27FC236}">
                <a16:creationId xmlns:a16="http://schemas.microsoft.com/office/drawing/2014/main" id="{7D799829-789D-4592-B64C-5779D9302FEF}"/>
              </a:ext>
            </a:extLst>
          </p:cNvPr>
          <p:cNvSpPr/>
          <p:nvPr/>
        </p:nvSpPr>
        <p:spPr>
          <a:xfrm>
            <a:off x="4382101" y="5969400"/>
            <a:ext cx="5523899" cy="861902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375566" y="1834576"/>
            <a:ext cx="3261854" cy="1508105"/>
          </a:xfrm>
          <a:prstGeom prst="wedgeRectCallout">
            <a:avLst>
              <a:gd name="adj1" fmla="val 50374"/>
              <a:gd name="adj2" fmla="val 5912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①「保存した履歴を開く」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</a:rPr>
              <a:t>サインインしていない場合は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サインインを促される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（</a:t>
            </a:r>
            <a:r>
              <a:rPr kumimoji="1" lang="en-US" altLang="ja-JP" sz="1600" dirty="0">
                <a:solidFill>
                  <a:schemeClr val="tx1"/>
                </a:solidFill>
              </a:rPr>
              <a:t>ID/</a:t>
            </a:r>
            <a:r>
              <a:rPr kumimoji="1" lang="ja-JP" altLang="en-US" sz="1600" dirty="0">
                <a:solidFill>
                  <a:schemeClr val="tx1"/>
                </a:solidFill>
              </a:rPr>
              <a:t>パスワードは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InCites</a:t>
            </a:r>
            <a:r>
              <a:rPr kumimoji="1" lang="ja-JP" altLang="en-US" sz="1600" dirty="0">
                <a:solidFill>
                  <a:schemeClr val="tx1"/>
                </a:solidFill>
              </a:rPr>
              <a:t>と共通）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FE478DA-489F-4973-A68F-E5D94C747194}"/>
              </a:ext>
            </a:extLst>
          </p:cNvPr>
          <p:cNvSpPr/>
          <p:nvPr/>
        </p:nvSpPr>
        <p:spPr>
          <a:xfrm>
            <a:off x="238359" y="954257"/>
            <a:ext cx="1485893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検索履歴画面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7.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）検索履歴の読み出し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3A02621-7CD9-4026-9C1A-B3FC19C285D9}"/>
              </a:ext>
            </a:extLst>
          </p:cNvPr>
          <p:cNvSpPr/>
          <p:nvPr/>
        </p:nvSpPr>
        <p:spPr>
          <a:xfrm>
            <a:off x="3761054" y="3308806"/>
            <a:ext cx="1324130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67</a:t>
            </a:fld>
            <a:endParaRPr kumimoji="1" lang="ja-JP" altLang="en-US" dirty="0"/>
          </a:p>
        </p:txBody>
      </p:sp>
      <p:sp>
        <p:nvSpPr>
          <p:cNvPr id="22" name="小波 21">
            <a:extLst>
              <a:ext uri="{FF2B5EF4-FFF2-40B4-BE49-F238E27FC236}">
                <a16:creationId xmlns:a16="http://schemas.microsoft.com/office/drawing/2014/main" id="{50A70D78-A9B2-443B-B6DE-F01DA177F7BB}"/>
              </a:ext>
            </a:extLst>
          </p:cNvPr>
          <p:cNvSpPr/>
          <p:nvPr/>
        </p:nvSpPr>
        <p:spPr>
          <a:xfrm rot="16200000">
            <a:off x="7069966" y="3389632"/>
            <a:ext cx="4768774" cy="805689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6A9B815-8181-4A29-8C41-FCB29D8C1472}"/>
              </a:ext>
            </a:extLst>
          </p:cNvPr>
          <p:cNvSpPr/>
          <p:nvPr/>
        </p:nvSpPr>
        <p:spPr>
          <a:xfrm>
            <a:off x="6300774" y="5690799"/>
            <a:ext cx="631878" cy="4394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E1A605D-8F59-4504-9F7A-F252A8336458}"/>
              </a:ext>
            </a:extLst>
          </p:cNvPr>
          <p:cNvSpPr/>
          <p:nvPr/>
        </p:nvSpPr>
        <p:spPr>
          <a:xfrm>
            <a:off x="6039949" y="3929830"/>
            <a:ext cx="304873" cy="3159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D40A161-35A5-48E5-8CE8-EC2617E1BEB3}"/>
              </a:ext>
            </a:extLst>
          </p:cNvPr>
          <p:cNvSpPr/>
          <p:nvPr/>
        </p:nvSpPr>
        <p:spPr>
          <a:xfrm>
            <a:off x="5596969" y="1471075"/>
            <a:ext cx="3759412" cy="47754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4CDFF47F-62B3-4B99-83DD-6BF1B097DF98}"/>
              </a:ext>
            </a:extLst>
          </p:cNvPr>
          <p:cNvSpPr/>
          <p:nvPr/>
        </p:nvSpPr>
        <p:spPr>
          <a:xfrm rot="17090729">
            <a:off x="5099783" y="2455058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B5F1B709-9E2C-4322-82E3-5E354AC204A2}"/>
              </a:ext>
            </a:extLst>
          </p:cNvPr>
          <p:cNvSpPr/>
          <p:nvPr/>
        </p:nvSpPr>
        <p:spPr>
          <a:xfrm>
            <a:off x="2381122" y="4692128"/>
            <a:ext cx="2776722" cy="1046440"/>
          </a:xfrm>
          <a:prstGeom prst="wedgeRectCallout">
            <a:avLst>
              <a:gd name="adj1" fmla="val 64823"/>
              <a:gd name="adj2" fmla="val -1666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読み出したい検索履歴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にチェックし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③「開く」をクリック</a:t>
            </a:r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A36497D3-FEA6-40DB-98A0-8392802A7367}"/>
              </a:ext>
            </a:extLst>
          </p:cNvPr>
          <p:cNvSpPr/>
          <p:nvPr/>
        </p:nvSpPr>
        <p:spPr>
          <a:xfrm>
            <a:off x="7200689" y="5997444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14596196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9565011-6972-44FE-AF4E-47E14F1DF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007"/>
          <a:stretch/>
        </p:blipFill>
        <p:spPr>
          <a:xfrm>
            <a:off x="440897" y="991555"/>
            <a:ext cx="5160645" cy="3319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小波 20">
            <a:extLst>
              <a:ext uri="{FF2B5EF4-FFF2-40B4-BE49-F238E27FC236}">
                <a16:creationId xmlns:a16="http://schemas.microsoft.com/office/drawing/2014/main" id="{7D799829-789D-4592-B64C-5779D9302FEF}"/>
              </a:ext>
            </a:extLst>
          </p:cNvPr>
          <p:cNvSpPr/>
          <p:nvPr/>
        </p:nvSpPr>
        <p:spPr>
          <a:xfrm>
            <a:off x="292903" y="3669530"/>
            <a:ext cx="5523899" cy="861902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012154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小波 21">
            <a:extLst>
              <a:ext uri="{FF2B5EF4-FFF2-40B4-BE49-F238E27FC236}">
                <a16:creationId xmlns:a16="http://schemas.microsoft.com/office/drawing/2014/main" id="{50A70D78-A9B2-443B-B6DE-F01DA177F7BB}"/>
              </a:ext>
            </a:extLst>
          </p:cNvPr>
          <p:cNvSpPr/>
          <p:nvPr/>
        </p:nvSpPr>
        <p:spPr>
          <a:xfrm rot="16200000">
            <a:off x="3252718" y="2811542"/>
            <a:ext cx="4768774" cy="805689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6A9B815-8181-4A29-8C41-FCB29D8C1472}"/>
              </a:ext>
            </a:extLst>
          </p:cNvPr>
          <p:cNvSpPr/>
          <p:nvPr/>
        </p:nvSpPr>
        <p:spPr>
          <a:xfrm>
            <a:off x="1364880" y="2603232"/>
            <a:ext cx="631878" cy="403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E1A605D-8F59-4504-9F7A-F252A8336458}"/>
              </a:ext>
            </a:extLst>
          </p:cNvPr>
          <p:cNvSpPr/>
          <p:nvPr/>
        </p:nvSpPr>
        <p:spPr>
          <a:xfrm>
            <a:off x="6039949" y="3715217"/>
            <a:ext cx="304873" cy="3159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B5F1B709-9E2C-4322-82E3-5E354AC204A2}"/>
              </a:ext>
            </a:extLst>
          </p:cNvPr>
          <p:cNvSpPr/>
          <p:nvPr/>
        </p:nvSpPr>
        <p:spPr>
          <a:xfrm>
            <a:off x="2152919" y="1635789"/>
            <a:ext cx="1338829" cy="646331"/>
          </a:xfrm>
          <a:prstGeom prst="wedgeRectCallout">
            <a:avLst>
              <a:gd name="adj1" fmla="val -57139"/>
              <a:gd name="adj2" fmla="val 9304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①「実行」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55450F5-4DF8-4BE6-A6BA-53260899FE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614"/>
          <a:stretch/>
        </p:blipFill>
        <p:spPr>
          <a:xfrm>
            <a:off x="5668913" y="1485740"/>
            <a:ext cx="3866973" cy="4488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小波 29">
            <a:extLst>
              <a:ext uri="{FF2B5EF4-FFF2-40B4-BE49-F238E27FC236}">
                <a16:creationId xmlns:a16="http://schemas.microsoft.com/office/drawing/2014/main" id="{219960F3-765F-49D4-BE30-8C8D44A790AC}"/>
              </a:ext>
            </a:extLst>
          </p:cNvPr>
          <p:cNvSpPr/>
          <p:nvPr/>
        </p:nvSpPr>
        <p:spPr>
          <a:xfrm>
            <a:off x="5483734" y="5781424"/>
            <a:ext cx="4205716" cy="536654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68</a:t>
            </a:fld>
            <a:endParaRPr kumimoji="1" lang="ja-JP" altLang="en-US" dirty="0"/>
          </a:p>
        </p:txBody>
      </p:sp>
      <p:sp>
        <p:nvSpPr>
          <p:cNvPr id="31" name="小波 30">
            <a:extLst>
              <a:ext uri="{FF2B5EF4-FFF2-40B4-BE49-F238E27FC236}">
                <a16:creationId xmlns:a16="http://schemas.microsoft.com/office/drawing/2014/main" id="{ABCA6E74-2743-4700-9E59-E0339ACA97F1}"/>
              </a:ext>
            </a:extLst>
          </p:cNvPr>
          <p:cNvSpPr/>
          <p:nvPr/>
        </p:nvSpPr>
        <p:spPr>
          <a:xfrm rot="16200000">
            <a:off x="7072761" y="3263183"/>
            <a:ext cx="4768774" cy="805689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4CDFF47F-62B3-4B99-83DD-6BF1B097DF98}"/>
              </a:ext>
            </a:extLst>
          </p:cNvPr>
          <p:cNvSpPr/>
          <p:nvPr/>
        </p:nvSpPr>
        <p:spPr>
          <a:xfrm rot="17090729">
            <a:off x="5099783" y="2240445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A1EC551-9D22-4D9A-AA22-973249EB9F58}"/>
              </a:ext>
            </a:extLst>
          </p:cNvPr>
          <p:cNvSpPr/>
          <p:nvPr/>
        </p:nvSpPr>
        <p:spPr>
          <a:xfrm>
            <a:off x="5849065" y="2878459"/>
            <a:ext cx="3428388" cy="28844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BE7ED47-F9C7-4924-BF50-CBCF3CE06B5D}"/>
              </a:ext>
            </a:extLst>
          </p:cNvPr>
          <p:cNvCxnSpPr>
            <a:cxnSpLocks/>
          </p:cNvCxnSpPr>
          <p:nvPr/>
        </p:nvCxnSpPr>
        <p:spPr>
          <a:xfrm>
            <a:off x="8229341" y="3469680"/>
            <a:ext cx="662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A8BEE65D-600A-4A3B-855A-E5633F64B532}"/>
              </a:ext>
            </a:extLst>
          </p:cNvPr>
          <p:cNvSpPr/>
          <p:nvPr/>
        </p:nvSpPr>
        <p:spPr>
          <a:xfrm>
            <a:off x="2234626" y="3924627"/>
            <a:ext cx="3283784" cy="2616101"/>
          </a:xfrm>
          <a:prstGeom prst="wedgeRectCallout">
            <a:avLst>
              <a:gd name="adj1" fmla="val 59438"/>
              <a:gd name="adj2" fmla="val -2132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データベースと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タイムスパンを設定する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＜今回は以下のとおり＞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（</a:t>
            </a:r>
            <a:r>
              <a:rPr kumimoji="1" lang="en-US" altLang="ja-JP" sz="1600" dirty="0">
                <a:solidFill>
                  <a:schemeClr val="tx1"/>
                </a:solidFill>
              </a:rPr>
              <a:t>a</a:t>
            </a:r>
            <a:r>
              <a:rPr kumimoji="1" lang="ja-JP" altLang="en-US" sz="1600" dirty="0">
                <a:solidFill>
                  <a:schemeClr val="tx1"/>
                </a:solidFill>
              </a:rPr>
              <a:t>）「タイムスパン」で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「カスタム年範囲」を選択し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前の入力域に「</a:t>
            </a:r>
            <a:r>
              <a:rPr kumimoji="1" lang="en-US" altLang="ja-JP" sz="1600" dirty="0">
                <a:solidFill>
                  <a:schemeClr val="tx1"/>
                </a:solidFill>
              </a:rPr>
              <a:t>1980</a:t>
            </a:r>
            <a:r>
              <a:rPr kumimoji="1" lang="ja-JP" altLang="en-US" sz="1600" dirty="0">
                <a:solidFill>
                  <a:schemeClr val="tx1"/>
                </a:solidFill>
              </a:rPr>
              <a:t>」と入力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（</a:t>
            </a:r>
            <a:r>
              <a:rPr kumimoji="1" lang="en-US" altLang="ja-JP" sz="1600" dirty="0">
                <a:solidFill>
                  <a:schemeClr val="tx1"/>
                </a:solidFill>
              </a:rPr>
              <a:t>b</a:t>
            </a:r>
            <a:r>
              <a:rPr kumimoji="1" lang="ja-JP" altLang="en-US" sz="1600" dirty="0">
                <a:solidFill>
                  <a:schemeClr val="tx1"/>
                </a:solidFill>
              </a:rPr>
              <a:t>）「詳細設定」で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「</a:t>
            </a:r>
            <a:r>
              <a:rPr kumimoji="1" lang="en-US" altLang="ja-JP" sz="1600" dirty="0">
                <a:solidFill>
                  <a:schemeClr val="tx1"/>
                </a:solidFill>
              </a:rPr>
              <a:t>Science Citation Index Expanded</a:t>
            </a:r>
            <a:r>
              <a:rPr kumimoji="1" lang="ja-JP" altLang="en-US" sz="1600" dirty="0">
                <a:solidFill>
                  <a:schemeClr val="tx1"/>
                </a:solidFill>
              </a:rPr>
              <a:t>」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のみを指定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65614DC-A277-4224-AB4D-6E7BE3527B79}"/>
              </a:ext>
            </a:extLst>
          </p:cNvPr>
          <p:cNvCxnSpPr>
            <a:cxnSpLocks/>
          </p:cNvCxnSpPr>
          <p:nvPr/>
        </p:nvCxnSpPr>
        <p:spPr>
          <a:xfrm>
            <a:off x="6115958" y="3469680"/>
            <a:ext cx="9939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3A5A6C99-C1E2-4F26-8F8A-54B382CB2077}"/>
              </a:ext>
            </a:extLst>
          </p:cNvPr>
          <p:cNvCxnSpPr>
            <a:cxnSpLocks/>
          </p:cNvCxnSpPr>
          <p:nvPr/>
        </p:nvCxnSpPr>
        <p:spPr>
          <a:xfrm>
            <a:off x="6030937" y="4667431"/>
            <a:ext cx="31223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D9BAF7F-C594-49E2-815C-331327FFBCA5}"/>
              </a:ext>
            </a:extLst>
          </p:cNvPr>
          <p:cNvSpPr/>
          <p:nvPr/>
        </p:nvSpPr>
        <p:spPr>
          <a:xfrm>
            <a:off x="6039949" y="2383999"/>
            <a:ext cx="631878" cy="403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952D05A-D57F-4058-8F5F-48167AF6116B}"/>
              </a:ext>
            </a:extLst>
          </p:cNvPr>
          <p:cNvSpPr/>
          <p:nvPr/>
        </p:nvSpPr>
        <p:spPr>
          <a:xfrm>
            <a:off x="5930037" y="3710497"/>
            <a:ext cx="884732" cy="23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id="{C446D3FD-0F29-47E9-B244-6E0CC2E971A2}"/>
              </a:ext>
            </a:extLst>
          </p:cNvPr>
          <p:cNvSpPr/>
          <p:nvPr/>
        </p:nvSpPr>
        <p:spPr>
          <a:xfrm>
            <a:off x="7237371" y="2005510"/>
            <a:ext cx="2084225" cy="646331"/>
          </a:xfrm>
          <a:prstGeom prst="wedgeRectCallout">
            <a:avLst>
              <a:gd name="adj1" fmla="val -73703"/>
              <a:gd name="adj2" fmla="val 3097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 最後に「続行」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41" name="吹き出し: 四角形 40">
            <a:extLst>
              <a:ext uri="{FF2B5EF4-FFF2-40B4-BE49-F238E27FC236}">
                <a16:creationId xmlns:a16="http://schemas.microsoft.com/office/drawing/2014/main" id="{5D8E690A-62ED-493F-AED1-B0AAA08EAD13}"/>
              </a:ext>
            </a:extLst>
          </p:cNvPr>
          <p:cNvSpPr/>
          <p:nvPr/>
        </p:nvSpPr>
        <p:spPr>
          <a:xfrm>
            <a:off x="6560850" y="6067720"/>
            <a:ext cx="2084225" cy="646331"/>
          </a:xfrm>
          <a:prstGeom prst="wedgeRectCallout">
            <a:avLst>
              <a:gd name="adj1" fmla="val -22220"/>
              <a:gd name="adj2" fmla="val 1364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 指定した検索が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実行される</a:t>
            </a:r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A36497D3-FEA6-40DB-98A0-8392802A7367}"/>
              </a:ext>
            </a:extLst>
          </p:cNvPr>
          <p:cNvSpPr/>
          <p:nvPr/>
        </p:nvSpPr>
        <p:spPr>
          <a:xfrm>
            <a:off x="7183890" y="5317122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7.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）検索履歴の読み出し</a:t>
            </a:r>
          </a:p>
        </p:txBody>
      </p:sp>
    </p:spTree>
    <p:extLst>
      <p:ext uri="{BB962C8B-B14F-4D97-AF65-F5344CB8AC3E}">
        <p14:creationId xmlns:p14="http://schemas.microsoft.com/office/powerpoint/2010/main" val="12300503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44F084E-FDDE-4C4B-B9E9-019C91793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44"/>
          <a:stretch/>
        </p:blipFill>
        <p:spPr>
          <a:xfrm>
            <a:off x="390950" y="941473"/>
            <a:ext cx="4275963" cy="3432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E5AA09D-49EA-47B4-AF44-68E8E3EA8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68"/>
          <a:stretch/>
        </p:blipFill>
        <p:spPr>
          <a:xfrm>
            <a:off x="4837772" y="941473"/>
            <a:ext cx="4744767" cy="3432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小波 11">
            <a:extLst>
              <a:ext uri="{FF2B5EF4-FFF2-40B4-BE49-F238E27FC236}">
                <a16:creationId xmlns:a16="http://schemas.microsoft.com/office/drawing/2014/main" id="{7F944E87-20D7-4F60-846D-EEE2BA8EDC08}"/>
              </a:ext>
            </a:extLst>
          </p:cNvPr>
          <p:cNvSpPr/>
          <p:nvPr/>
        </p:nvSpPr>
        <p:spPr>
          <a:xfrm>
            <a:off x="310795" y="3653312"/>
            <a:ext cx="9365050" cy="861902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小波 12">
            <a:extLst>
              <a:ext uri="{FF2B5EF4-FFF2-40B4-BE49-F238E27FC236}">
                <a16:creationId xmlns:a16="http://schemas.microsoft.com/office/drawing/2014/main" id="{BD197A9A-E77D-4BD9-9C34-775FFDBC7A13}"/>
              </a:ext>
            </a:extLst>
          </p:cNvPr>
          <p:cNvSpPr/>
          <p:nvPr/>
        </p:nvSpPr>
        <p:spPr>
          <a:xfrm rot="16200000">
            <a:off x="3062772" y="2315136"/>
            <a:ext cx="3432237" cy="581735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69</a:t>
            </a:fld>
            <a:endParaRPr kumimoji="1" lang="ja-JP" altLang="en-US" dirty="0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5944578" y="2082603"/>
            <a:ext cx="2954656" cy="646331"/>
          </a:xfrm>
          <a:prstGeom prst="wedgeRectCallout">
            <a:avLst>
              <a:gd name="adj1" fmla="val -15344"/>
              <a:gd name="adj2" fmla="val 9659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①「マークリストに追加」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14E3F06-574D-4C5B-924F-7C9B1C661CAC}"/>
              </a:ext>
            </a:extLst>
          </p:cNvPr>
          <p:cNvSpPr/>
          <p:nvPr/>
        </p:nvSpPr>
        <p:spPr>
          <a:xfrm>
            <a:off x="6638673" y="3032444"/>
            <a:ext cx="1758877" cy="373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小波 13">
            <a:extLst>
              <a:ext uri="{FF2B5EF4-FFF2-40B4-BE49-F238E27FC236}">
                <a16:creationId xmlns:a16="http://schemas.microsoft.com/office/drawing/2014/main" id="{7C7FF601-2CEA-4A30-846D-7363637338A0}"/>
              </a:ext>
            </a:extLst>
          </p:cNvPr>
          <p:cNvSpPr/>
          <p:nvPr/>
        </p:nvSpPr>
        <p:spPr>
          <a:xfrm rot="16200000">
            <a:off x="7727741" y="2207588"/>
            <a:ext cx="3432237" cy="805689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6F380AA-1C02-4BAA-9088-55D6796D0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27" y="3562509"/>
            <a:ext cx="4284155" cy="3137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4CFA97-D95B-48E4-B847-01C5EFE0EB6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7.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400" dirty="0"/>
              <a:t>における検索履歴・検索結果の保存と読み出し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）論文データのマークリストへの追加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F173BC4-5CEA-464E-BA6F-082032345392}"/>
              </a:ext>
            </a:extLst>
          </p:cNvPr>
          <p:cNvSpPr/>
          <p:nvPr/>
        </p:nvSpPr>
        <p:spPr>
          <a:xfrm>
            <a:off x="495286" y="3531130"/>
            <a:ext cx="4410161" cy="319967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88250AF-50F6-4271-8AFF-0D99255D63C6}"/>
              </a:ext>
            </a:extLst>
          </p:cNvPr>
          <p:cNvSpPr/>
          <p:nvPr/>
        </p:nvSpPr>
        <p:spPr>
          <a:xfrm>
            <a:off x="3809932" y="5972807"/>
            <a:ext cx="678091" cy="403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D6035B5-7C1E-418F-B729-43B3C5E4AD77}"/>
              </a:ext>
            </a:extLst>
          </p:cNvPr>
          <p:cNvSpPr/>
          <p:nvPr/>
        </p:nvSpPr>
        <p:spPr>
          <a:xfrm>
            <a:off x="779539" y="4762858"/>
            <a:ext cx="2588812" cy="406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EEC5718-1731-4E68-A8FC-A74CD441F7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740" b="32323"/>
          <a:stretch/>
        </p:blipFill>
        <p:spPr>
          <a:xfrm>
            <a:off x="5552780" y="5687631"/>
            <a:ext cx="3371850" cy="1009910"/>
          </a:xfrm>
          <a:prstGeom prst="rect">
            <a:avLst/>
          </a:prstGeom>
        </p:spPr>
      </p:pic>
      <p:sp>
        <p:nvSpPr>
          <p:cNvPr id="21" name="矢印: 下 20">
            <a:extLst>
              <a:ext uri="{FF2B5EF4-FFF2-40B4-BE49-F238E27FC236}">
                <a16:creationId xmlns:a16="http://schemas.microsoft.com/office/drawing/2014/main" id="{599C3055-3C0D-40DE-B835-EF443580E695}"/>
              </a:ext>
            </a:extLst>
          </p:cNvPr>
          <p:cNvSpPr/>
          <p:nvPr/>
        </p:nvSpPr>
        <p:spPr>
          <a:xfrm rot="16200000">
            <a:off x="4810397" y="5782900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6B92E05-1FF8-4D33-87D7-E830528058B5}"/>
              </a:ext>
            </a:extLst>
          </p:cNvPr>
          <p:cNvSpPr/>
          <p:nvPr/>
        </p:nvSpPr>
        <p:spPr>
          <a:xfrm>
            <a:off x="6638673" y="5870583"/>
            <a:ext cx="1820996" cy="403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2" name="矢印: 下 31">
            <a:extLst>
              <a:ext uri="{FF2B5EF4-FFF2-40B4-BE49-F238E27FC236}">
                <a16:creationId xmlns:a16="http://schemas.microsoft.com/office/drawing/2014/main" id="{E8C90E03-7CE0-478A-80E0-E957B2F38014}"/>
              </a:ext>
            </a:extLst>
          </p:cNvPr>
          <p:cNvSpPr/>
          <p:nvPr/>
        </p:nvSpPr>
        <p:spPr>
          <a:xfrm rot="4395586">
            <a:off x="5029058" y="3182618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E9BE78D3-339F-41E4-9B12-7005C344AF47}"/>
              </a:ext>
            </a:extLst>
          </p:cNvPr>
          <p:cNvSpPr/>
          <p:nvPr/>
        </p:nvSpPr>
        <p:spPr>
          <a:xfrm>
            <a:off x="7773448" y="3758212"/>
            <a:ext cx="2084225" cy="1785104"/>
          </a:xfrm>
          <a:prstGeom prst="wedgeRectCallout">
            <a:avLst>
              <a:gd name="adj1" fmla="val -26984"/>
              <a:gd name="adj2" fmla="val 6816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 マークリストに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150</a:t>
            </a:r>
            <a:r>
              <a:rPr kumimoji="1" lang="ja-JP" altLang="en-US" dirty="0">
                <a:solidFill>
                  <a:schemeClr val="tx1"/>
                </a:solidFill>
              </a:rPr>
              <a:t>件の論文が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追加された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</a:rPr>
              <a:t>クリックすると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マークリストの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内容が表示される</a:t>
            </a: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73D253A6-8180-4193-9EE2-E8EA8FCFF49D}"/>
              </a:ext>
            </a:extLst>
          </p:cNvPr>
          <p:cNvSpPr/>
          <p:nvPr/>
        </p:nvSpPr>
        <p:spPr>
          <a:xfrm>
            <a:off x="5185824" y="3939725"/>
            <a:ext cx="2499402" cy="1600438"/>
          </a:xfrm>
          <a:prstGeom prst="wedgeRectCallout">
            <a:avLst>
              <a:gd name="adj1" fmla="val -60264"/>
              <a:gd name="adj2" fmla="val 2005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②「レコード」で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全ての論文を指定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（この場合は</a:t>
            </a:r>
            <a:r>
              <a:rPr kumimoji="1" lang="en-US" altLang="ja-JP" dirty="0">
                <a:solidFill>
                  <a:schemeClr val="tx1"/>
                </a:solidFill>
              </a:rPr>
              <a:t>1</a:t>
            </a:r>
            <a:r>
              <a:rPr kumimoji="1" lang="ja-JP" altLang="en-US" dirty="0">
                <a:solidFill>
                  <a:schemeClr val="tx1"/>
                </a:solidFill>
              </a:rPr>
              <a:t>～</a:t>
            </a:r>
            <a:r>
              <a:rPr kumimoji="1" lang="en-US" altLang="ja-JP" dirty="0">
                <a:solidFill>
                  <a:schemeClr val="tx1"/>
                </a:solidFill>
              </a:rPr>
              <a:t>150</a:t>
            </a:r>
            <a:r>
              <a:rPr kumimoji="1" lang="ja-JP" altLang="en-US" dirty="0">
                <a:solidFill>
                  <a:schemeClr val="tx1"/>
                </a:solidFill>
              </a:rPr>
              <a:t>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 最後に「続行」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B40D6079-C84F-421A-839F-6D31AA513CCB}"/>
              </a:ext>
            </a:extLst>
          </p:cNvPr>
          <p:cNvSpPr/>
          <p:nvPr/>
        </p:nvSpPr>
        <p:spPr>
          <a:xfrm>
            <a:off x="3324093" y="1009371"/>
            <a:ext cx="4339650" cy="646331"/>
          </a:xfrm>
          <a:prstGeom prst="wedgeRectCallout">
            <a:avLst>
              <a:gd name="adj1" fmla="val -14699"/>
              <a:gd name="adj2" fmla="val 12867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検索した論文を「マークリスト」という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一時保存領域に追加することができる</a:t>
            </a:r>
          </a:p>
        </p:txBody>
      </p:sp>
    </p:spTree>
    <p:extLst>
      <p:ext uri="{BB962C8B-B14F-4D97-AF65-F5344CB8AC3E}">
        <p14:creationId xmlns:p14="http://schemas.microsoft.com/office/powerpoint/2010/main" val="146514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1.</a:t>
            </a:r>
            <a:r>
              <a:rPr kumimoji="1" lang="ja-JP" altLang="en-US" sz="2600" dirty="0"/>
              <a:t>　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（インサイツ）とは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683FD6-C45C-4964-9918-ED97ED55FA94}"/>
              </a:ext>
            </a:extLst>
          </p:cNvPr>
          <p:cNvSpPr txBox="1"/>
          <p:nvPr/>
        </p:nvSpPr>
        <p:spPr>
          <a:xfrm>
            <a:off x="803988" y="1083594"/>
            <a:ext cx="81578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ja-JP" altLang="en-US" sz="2400" dirty="0"/>
              <a:t>世界水準との比較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2400" b="1" dirty="0"/>
              <a:t>Category Normalized Citation Impact (CNCI)</a:t>
            </a:r>
            <a:r>
              <a:rPr lang="en-US" altLang="ja-JP" sz="2400" dirty="0"/>
              <a:t> - </a:t>
            </a:r>
            <a:r>
              <a:rPr lang="ja-JP" altLang="en-US" sz="2400" dirty="0"/>
              <a:t>相対被引用度と訳される。分野、出版年、ドキュメントタイプが同じ論文集合で </a:t>
            </a:r>
            <a:r>
              <a:rPr lang="en-US" altLang="ja-JP" sz="2400" dirty="0"/>
              <a:t>Citation impact </a:t>
            </a:r>
            <a:r>
              <a:rPr lang="ja-JP" altLang="en-US" sz="2400" dirty="0"/>
              <a:t>を比較したときの相対値</a:t>
            </a:r>
            <a:endParaRPr lang="en-US" altLang="ja-JP" sz="2400" dirty="0"/>
          </a:p>
          <a:p>
            <a:pPr lvl="2"/>
            <a:endParaRPr lang="ja-JP" altLang="en-U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ja-JP" altLang="en-US" sz="2400" dirty="0"/>
              <a:t>国際共著をはかる指標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2400" b="1" dirty="0"/>
              <a:t>% International Collaborations</a:t>
            </a:r>
            <a:r>
              <a:rPr lang="en-US" altLang="ja-JP" sz="2400" dirty="0"/>
              <a:t> - </a:t>
            </a:r>
            <a:r>
              <a:rPr lang="ja-JP" altLang="en-US" sz="2400" dirty="0"/>
              <a:t>国際共著論文の割合。研究の国際性を示す</a:t>
            </a:r>
          </a:p>
        </p:txBody>
      </p:sp>
    </p:spTree>
    <p:extLst>
      <p:ext uri="{BB962C8B-B14F-4D97-AF65-F5344CB8AC3E}">
        <p14:creationId xmlns:p14="http://schemas.microsoft.com/office/powerpoint/2010/main" val="41001731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59DBE0D-F327-4B3C-819B-B54617ACD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7" y="1394034"/>
            <a:ext cx="9427845" cy="3553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70</a:t>
            </a:fld>
            <a:endParaRPr kumimoji="1" lang="ja-JP" altLang="en-US" dirty="0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449363" y="3112243"/>
            <a:ext cx="3261854" cy="1231106"/>
          </a:xfrm>
          <a:prstGeom prst="wedgeRectCallout">
            <a:avLst>
              <a:gd name="adj1" fmla="val -39905"/>
              <a:gd name="adj2" fmla="val -8297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①「保存」をクリック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</a:rPr>
              <a:t>サインインしていない場合は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サインインを促される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（</a:t>
            </a:r>
            <a:r>
              <a:rPr kumimoji="1" lang="en-US" altLang="ja-JP" sz="1600" dirty="0">
                <a:solidFill>
                  <a:schemeClr val="tx1"/>
                </a:solidFill>
              </a:rPr>
              <a:t>ID/</a:t>
            </a:r>
            <a:r>
              <a:rPr kumimoji="1" lang="ja-JP" altLang="en-US" sz="1600" dirty="0">
                <a:solidFill>
                  <a:schemeClr val="tx1"/>
                </a:solidFill>
              </a:rPr>
              <a:t>パスワードは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InCites</a:t>
            </a:r>
            <a:r>
              <a:rPr kumimoji="1" lang="ja-JP" altLang="en-US" sz="1600" dirty="0">
                <a:solidFill>
                  <a:schemeClr val="tx1"/>
                </a:solidFill>
              </a:rPr>
              <a:t>と共通）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FE478DA-489F-4973-A68F-E5D94C747194}"/>
              </a:ext>
            </a:extLst>
          </p:cNvPr>
          <p:cNvSpPr/>
          <p:nvPr/>
        </p:nvSpPr>
        <p:spPr>
          <a:xfrm>
            <a:off x="245611" y="954257"/>
            <a:ext cx="1937925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マークリスト画面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7.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）マークリスト上の論文データの保存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3A02621-7CD9-4026-9C1A-B3FC19C285D9}"/>
              </a:ext>
            </a:extLst>
          </p:cNvPr>
          <p:cNvSpPr/>
          <p:nvPr/>
        </p:nvSpPr>
        <p:spPr>
          <a:xfrm>
            <a:off x="449363" y="2363072"/>
            <a:ext cx="502360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7" name="小波 16">
            <a:extLst>
              <a:ext uri="{FF2B5EF4-FFF2-40B4-BE49-F238E27FC236}">
                <a16:creationId xmlns:a16="http://schemas.microsoft.com/office/drawing/2014/main" id="{FB55E044-A946-48A9-B47F-BCDB4FBA86B8}"/>
              </a:ext>
            </a:extLst>
          </p:cNvPr>
          <p:cNvSpPr/>
          <p:nvPr/>
        </p:nvSpPr>
        <p:spPr>
          <a:xfrm>
            <a:off x="149113" y="4513992"/>
            <a:ext cx="9629369" cy="861902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A19C620E-4DD2-4473-A347-08E9DDC72944}"/>
              </a:ext>
            </a:extLst>
          </p:cNvPr>
          <p:cNvSpPr/>
          <p:nvPr/>
        </p:nvSpPr>
        <p:spPr>
          <a:xfrm>
            <a:off x="2420236" y="981164"/>
            <a:ext cx="4801314" cy="1785104"/>
          </a:xfrm>
          <a:prstGeom prst="wedgeRectCallout">
            <a:avLst>
              <a:gd name="adj1" fmla="val -14699"/>
              <a:gd name="adj2" fmla="val 12867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「マークリスト」は一時的な保存領域であり</a:t>
            </a:r>
            <a:endParaRPr kumimoji="1"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ここに追加した論文データは</a:t>
            </a:r>
            <a:endParaRPr kumimoji="1"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検索を終了すると消えてしまう</a:t>
            </a:r>
            <a:endParaRPr kumimoji="1"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↓</a:t>
            </a:r>
            <a:endParaRPr kumimoji="1"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後で同じ論文データを使用したい場合は</a:t>
            </a:r>
            <a:endParaRPr kumimoji="1"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保存しておく方が良い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9421CCA-694C-4FED-9D6B-AED4C6A925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541"/>
          <a:stretch/>
        </p:blipFill>
        <p:spPr>
          <a:xfrm>
            <a:off x="5901711" y="3122086"/>
            <a:ext cx="3768731" cy="3047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39EA4D1-366B-4A47-9987-FFA1CBD61818}"/>
              </a:ext>
            </a:extLst>
          </p:cNvPr>
          <p:cNvSpPr/>
          <p:nvPr/>
        </p:nvSpPr>
        <p:spPr>
          <a:xfrm>
            <a:off x="7329133" y="3872397"/>
            <a:ext cx="1628254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D177938-87A3-4B0E-9085-7A93316B75AA}"/>
              </a:ext>
            </a:extLst>
          </p:cNvPr>
          <p:cNvSpPr/>
          <p:nvPr/>
        </p:nvSpPr>
        <p:spPr>
          <a:xfrm>
            <a:off x="8133932" y="5614187"/>
            <a:ext cx="599523" cy="383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3E25E203-270A-4745-992A-7567B1F79CD3}"/>
              </a:ext>
            </a:extLst>
          </p:cNvPr>
          <p:cNvSpPr/>
          <p:nvPr/>
        </p:nvSpPr>
        <p:spPr>
          <a:xfrm>
            <a:off x="3425865" y="4654423"/>
            <a:ext cx="2084225" cy="1600438"/>
          </a:xfrm>
          <a:prstGeom prst="wedgeRectCallout">
            <a:avLst>
              <a:gd name="adj1" fmla="val 64798"/>
              <a:gd name="adj2" fmla="val 1852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②「名前」欄に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任意の名前を入力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 最後に「保存」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をクリックすると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保存される</a:t>
            </a:r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0154E578-F259-4E5D-AC07-DE98A9D42CCC}"/>
              </a:ext>
            </a:extLst>
          </p:cNvPr>
          <p:cNvSpPr/>
          <p:nvPr/>
        </p:nvSpPr>
        <p:spPr>
          <a:xfrm rot="16200000">
            <a:off x="5035502" y="3231485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1" name="小波 20">
            <a:extLst>
              <a:ext uri="{FF2B5EF4-FFF2-40B4-BE49-F238E27FC236}">
                <a16:creationId xmlns:a16="http://schemas.microsoft.com/office/drawing/2014/main" id="{4978F5A9-CEC1-4E6F-873D-E983C253E8EA}"/>
              </a:ext>
            </a:extLst>
          </p:cNvPr>
          <p:cNvSpPr/>
          <p:nvPr/>
        </p:nvSpPr>
        <p:spPr>
          <a:xfrm rot="16200000">
            <a:off x="7956525" y="4343944"/>
            <a:ext cx="3160356" cy="636116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BB8812B-1A63-42EB-B135-F5C560DEB234}"/>
              </a:ext>
            </a:extLst>
          </p:cNvPr>
          <p:cNvSpPr/>
          <p:nvPr/>
        </p:nvSpPr>
        <p:spPr>
          <a:xfrm>
            <a:off x="5845726" y="3081823"/>
            <a:ext cx="3543268" cy="316035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9428095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CA2AABF-BC14-4D9F-8996-7C447B8BD73F}"/>
              </a:ext>
            </a:extLst>
          </p:cNvPr>
          <p:cNvGrpSpPr/>
          <p:nvPr/>
        </p:nvGrpSpPr>
        <p:grpSpPr>
          <a:xfrm>
            <a:off x="146790" y="1394034"/>
            <a:ext cx="9650354" cy="5339320"/>
            <a:chOff x="128128" y="1394034"/>
            <a:chExt cx="9650354" cy="533932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59DBE0D-F327-4B3C-819B-B54617ACD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558" y="1394034"/>
              <a:ext cx="9427845" cy="35537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D87E05DD-3B18-4CA9-A28C-C33674F87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58" y="4682597"/>
              <a:ext cx="9414510" cy="17535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小波 16">
              <a:extLst>
                <a:ext uri="{FF2B5EF4-FFF2-40B4-BE49-F238E27FC236}">
                  <a16:creationId xmlns:a16="http://schemas.microsoft.com/office/drawing/2014/main" id="{FB55E044-A946-48A9-B47F-BCDB4FBA86B8}"/>
                </a:ext>
              </a:extLst>
            </p:cNvPr>
            <p:cNvSpPr/>
            <p:nvPr/>
          </p:nvSpPr>
          <p:spPr>
            <a:xfrm>
              <a:off x="149113" y="4385393"/>
              <a:ext cx="9629369" cy="626611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小波 23">
              <a:extLst>
                <a:ext uri="{FF2B5EF4-FFF2-40B4-BE49-F238E27FC236}">
                  <a16:creationId xmlns:a16="http://schemas.microsoft.com/office/drawing/2014/main" id="{75316488-EA0B-421A-9648-3A56FDFE62ED}"/>
                </a:ext>
              </a:extLst>
            </p:cNvPr>
            <p:cNvSpPr/>
            <p:nvPr/>
          </p:nvSpPr>
          <p:spPr>
            <a:xfrm>
              <a:off x="128128" y="6106743"/>
              <a:ext cx="9629369" cy="626611"/>
            </a:xfrm>
            <a:prstGeom prst="doubleWave">
              <a:avLst>
                <a:gd name="adj1" fmla="val 6250"/>
                <a:gd name="adj2" fmla="val 2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71</a:t>
            </a:fld>
            <a:endParaRPr kumimoji="1" lang="ja-JP" altLang="en-US" dirty="0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3278413" y="1775319"/>
            <a:ext cx="2492990" cy="1046440"/>
          </a:xfrm>
          <a:prstGeom prst="wedgeRectCallout">
            <a:avLst>
              <a:gd name="adj1" fmla="val -88935"/>
              <a:gd name="adj2" fmla="val 13024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● 全部まとめて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削除したい場合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「クリア」をクリック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FE478DA-489F-4973-A68F-E5D94C747194}"/>
              </a:ext>
            </a:extLst>
          </p:cNvPr>
          <p:cNvSpPr/>
          <p:nvPr/>
        </p:nvSpPr>
        <p:spPr>
          <a:xfrm>
            <a:off x="245611" y="954257"/>
            <a:ext cx="1937925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マークリスト画面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7.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5</a:t>
            </a:r>
            <a:r>
              <a:rPr kumimoji="1" lang="ja-JP" altLang="en-US" sz="2600" dirty="0"/>
              <a:t>）マークリスト上の論文データの削除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3A02621-7CD9-4026-9C1A-B3FC19C285D9}"/>
              </a:ext>
            </a:extLst>
          </p:cNvPr>
          <p:cNvSpPr/>
          <p:nvPr/>
        </p:nvSpPr>
        <p:spPr>
          <a:xfrm>
            <a:off x="1709000" y="2363072"/>
            <a:ext cx="502360" cy="31256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50122834-C362-4FFE-BDAD-6A0311DC9E93}"/>
              </a:ext>
            </a:extLst>
          </p:cNvPr>
          <p:cNvSpPr/>
          <p:nvPr/>
        </p:nvSpPr>
        <p:spPr>
          <a:xfrm>
            <a:off x="1527288" y="3879766"/>
            <a:ext cx="2893741" cy="1046440"/>
          </a:xfrm>
          <a:prstGeom prst="wedgeRectCallout">
            <a:avLst>
              <a:gd name="adj1" fmla="val -71528"/>
              <a:gd name="adj2" fmla="val 59568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● </a:t>
            </a:r>
            <a:r>
              <a:rPr kumimoji="1" lang="en-US" altLang="ja-JP" dirty="0">
                <a:solidFill>
                  <a:schemeClr val="tx1"/>
                </a:solidFill>
              </a:rPr>
              <a:t>1</a:t>
            </a:r>
            <a:r>
              <a:rPr kumimoji="1" lang="ja-JP" altLang="en-US" dirty="0">
                <a:solidFill>
                  <a:schemeClr val="tx1"/>
                </a:solidFill>
              </a:rPr>
              <a:t>件ずつ削除したい場合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削除したい論文の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×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7DE0E8C-6AAC-4738-80C5-BEA8EAEC6DD9}"/>
              </a:ext>
            </a:extLst>
          </p:cNvPr>
          <p:cNvSpPr/>
          <p:nvPr/>
        </p:nvSpPr>
        <p:spPr>
          <a:xfrm>
            <a:off x="707264" y="5053772"/>
            <a:ext cx="188477" cy="2005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37231359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7.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6</a:t>
            </a:r>
            <a:r>
              <a:rPr kumimoji="1" lang="ja-JP" altLang="en-US" sz="2600" dirty="0"/>
              <a:t>）</a:t>
            </a:r>
            <a:r>
              <a:rPr kumimoji="1" lang="ja-JP" altLang="en-US" sz="2200" dirty="0"/>
              <a:t>マークリスト上の論文データの</a:t>
            </a:r>
            <a:r>
              <a:rPr kumimoji="1" lang="en-US" altLang="ja-JP" sz="2200" dirty="0" err="1"/>
              <a:t>InCites</a:t>
            </a:r>
            <a:r>
              <a:rPr kumimoji="1" lang="ja-JP" altLang="en-US" sz="2200" dirty="0" err="1"/>
              <a:t>への</a:t>
            </a:r>
            <a:r>
              <a:rPr kumimoji="1" lang="ja-JP" altLang="en-US" sz="2200" dirty="0"/>
              <a:t>エクスポート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72</a:t>
            </a:fld>
            <a:endParaRPr kumimoji="1" lang="ja-JP" altLang="en-US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-419872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6A9BAA0-2B46-4150-BC20-B20FE2623192}"/>
              </a:ext>
            </a:extLst>
          </p:cNvPr>
          <p:cNvGrpSpPr/>
          <p:nvPr/>
        </p:nvGrpSpPr>
        <p:grpSpPr>
          <a:xfrm>
            <a:off x="121300" y="1674098"/>
            <a:ext cx="6246774" cy="3627238"/>
            <a:chOff x="121300" y="1366190"/>
            <a:chExt cx="6246774" cy="3627238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56E1E781-FBD7-4BA8-9B44-FD03971F6B32}"/>
                </a:ext>
              </a:extLst>
            </p:cNvPr>
            <p:cNvGrpSpPr/>
            <p:nvPr/>
          </p:nvGrpSpPr>
          <p:grpSpPr>
            <a:xfrm>
              <a:off x="121300" y="1366190"/>
              <a:ext cx="6246774" cy="3627238"/>
              <a:chOff x="121300" y="2999048"/>
              <a:chExt cx="6246774" cy="3627238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1395719C-22DD-4D9C-853B-8440F63F3A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2809" r="16505"/>
              <a:stretch/>
            </p:blipFill>
            <p:spPr>
              <a:xfrm>
                <a:off x="485198" y="3362938"/>
                <a:ext cx="5579706" cy="307371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小波 16">
                <a:extLst>
                  <a:ext uri="{FF2B5EF4-FFF2-40B4-BE49-F238E27FC236}">
                    <a16:creationId xmlns:a16="http://schemas.microsoft.com/office/drawing/2014/main" id="{FB55E044-A946-48A9-B47F-BCDB4FBA86B8}"/>
                  </a:ext>
                </a:extLst>
              </p:cNvPr>
              <p:cNvSpPr/>
              <p:nvPr/>
            </p:nvSpPr>
            <p:spPr>
              <a:xfrm>
                <a:off x="401221" y="2999048"/>
                <a:ext cx="5766319" cy="626611"/>
              </a:xfrm>
              <a:prstGeom prst="doubleWave">
                <a:avLst>
                  <a:gd name="adj1" fmla="val 6250"/>
                  <a:gd name="adj2" fmla="val 2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小波 24">
                <a:extLst>
                  <a:ext uri="{FF2B5EF4-FFF2-40B4-BE49-F238E27FC236}">
                    <a16:creationId xmlns:a16="http://schemas.microsoft.com/office/drawing/2014/main" id="{7845A4ED-B81F-455E-9AAE-965193BDC520}"/>
                  </a:ext>
                </a:extLst>
              </p:cNvPr>
              <p:cNvSpPr/>
              <p:nvPr/>
            </p:nvSpPr>
            <p:spPr>
              <a:xfrm>
                <a:off x="391891" y="5999675"/>
                <a:ext cx="5766319" cy="626611"/>
              </a:xfrm>
              <a:prstGeom prst="doubleWave">
                <a:avLst>
                  <a:gd name="adj1" fmla="val 6250"/>
                  <a:gd name="adj2" fmla="val 2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小波 25">
                <a:extLst>
                  <a:ext uri="{FF2B5EF4-FFF2-40B4-BE49-F238E27FC236}">
                    <a16:creationId xmlns:a16="http://schemas.microsoft.com/office/drawing/2014/main" id="{A9BC741F-FE8A-4FC1-8DA7-41816E36F4E0}"/>
                  </a:ext>
                </a:extLst>
              </p:cNvPr>
              <p:cNvSpPr/>
              <p:nvPr/>
            </p:nvSpPr>
            <p:spPr>
              <a:xfrm rot="16200000">
                <a:off x="-1140107" y="4690406"/>
                <a:ext cx="2998828" cy="476013"/>
              </a:xfrm>
              <a:prstGeom prst="doubleWave">
                <a:avLst>
                  <a:gd name="adj1" fmla="val 6250"/>
                  <a:gd name="adj2" fmla="val 2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小波 27">
                <a:extLst>
                  <a:ext uri="{FF2B5EF4-FFF2-40B4-BE49-F238E27FC236}">
                    <a16:creationId xmlns:a16="http://schemas.microsoft.com/office/drawing/2014/main" id="{10838A2F-FC89-4C59-888A-D7DFF002D02D}"/>
                  </a:ext>
                </a:extLst>
              </p:cNvPr>
              <p:cNvSpPr/>
              <p:nvPr/>
            </p:nvSpPr>
            <p:spPr>
              <a:xfrm rot="16200000">
                <a:off x="4630654" y="4624346"/>
                <a:ext cx="2998828" cy="476013"/>
              </a:xfrm>
              <a:prstGeom prst="doubleWave">
                <a:avLst>
                  <a:gd name="adj1" fmla="val 6250"/>
                  <a:gd name="adj2" fmla="val 2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EFE478DA-489F-4973-A68F-E5D94C747194}"/>
                </a:ext>
              </a:extLst>
            </p:cNvPr>
            <p:cNvSpPr/>
            <p:nvPr/>
          </p:nvSpPr>
          <p:spPr>
            <a:xfrm>
              <a:off x="520034" y="1452685"/>
              <a:ext cx="1937925" cy="38690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spAutoFit/>
            </a:bodyPr>
            <a:lstStyle/>
            <a:p>
              <a:pPr algn="ctr"/>
              <a:r>
                <a:rPr kumimoji="1" lang="ja-JP" altLang="en-US" dirty="0">
                  <a:latin typeface="+mn-ea"/>
                </a:rPr>
                <a:t>マークリスト画面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3A02621-7CD9-4026-9C1A-B3FC19C285D9}"/>
                </a:ext>
              </a:extLst>
            </p:cNvPr>
            <p:cNvSpPr/>
            <p:nvPr/>
          </p:nvSpPr>
          <p:spPr>
            <a:xfrm>
              <a:off x="3625606" y="2227710"/>
              <a:ext cx="1356945" cy="3125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600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1B1AB1E-E6CE-416A-9F68-751B52102CED}"/>
                </a:ext>
              </a:extLst>
            </p:cNvPr>
            <p:cNvSpPr/>
            <p:nvPr/>
          </p:nvSpPr>
          <p:spPr>
            <a:xfrm>
              <a:off x="3625606" y="3588323"/>
              <a:ext cx="2103395" cy="2427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600"/>
            </a:p>
          </p:txBody>
        </p:sp>
        <p:sp>
          <p:nvSpPr>
            <p:cNvPr id="20" name="吹き出し: 四角形 19">
              <a:extLst>
                <a:ext uri="{FF2B5EF4-FFF2-40B4-BE49-F238E27FC236}">
                  <a16:creationId xmlns:a16="http://schemas.microsoft.com/office/drawing/2014/main" id="{BAD5F7F4-F6B1-4CB0-A5E2-FCB15E577D13}"/>
                </a:ext>
              </a:extLst>
            </p:cNvPr>
            <p:cNvSpPr/>
            <p:nvPr/>
          </p:nvSpPr>
          <p:spPr>
            <a:xfrm>
              <a:off x="633882" y="3421622"/>
              <a:ext cx="2435988" cy="646331"/>
            </a:xfrm>
            <a:prstGeom prst="wedgeRectCallout">
              <a:avLst>
                <a:gd name="adj1" fmla="val 70023"/>
                <a:gd name="adj2" fmla="val -2856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② プルダウンから</a:t>
              </a:r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「</a:t>
              </a:r>
              <a:r>
                <a:rPr kumimoji="1" lang="en-US" altLang="ja-JP" dirty="0" err="1">
                  <a:solidFill>
                    <a:schemeClr val="tx1"/>
                  </a:solidFill>
                </a:rPr>
                <a:t>InCites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」をクリック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吹き出し: 四角形 26">
              <a:extLst>
                <a:ext uri="{FF2B5EF4-FFF2-40B4-BE49-F238E27FC236}">
                  <a16:creationId xmlns:a16="http://schemas.microsoft.com/office/drawing/2014/main" id="{78E9A361-9BBB-4083-AD83-6C4006A14671}"/>
                </a:ext>
              </a:extLst>
            </p:cNvPr>
            <p:cNvSpPr/>
            <p:nvPr/>
          </p:nvSpPr>
          <p:spPr>
            <a:xfrm>
              <a:off x="807712" y="2198772"/>
              <a:ext cx="2262158" cy="646331"/>
            </a:xfrm>
            <a:prstGeom prst="wedgeRectCallout">
              <a:avLst>
                <a:gd name="adj1" fmla="val 71514"/>
                <a:gd name="adj2" fmla="val -15848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①「エクスポート」</a:t>
              </a:r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をクリック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FEF5131B-7027-430B-9D05-ACF16316D861}"/>
              </a:ext>
            </a:extLst>
          </p:cNvPr>
          <p:cNvSpPr/>
          <p:nvPr/>
        </p:nvSpPr>
        <p:spPr>
          <a:xfrm>
            <a:off x="553101" y="996564"/>
            <a:ext cx="3470823" cy="646331"/>
          </a:xfrm>
          <a:prstGeom prst="wedgeRectCallout">
            <a:avLst>
              <a:gd name="adj1" fmla="val -14699"/>
              <a:gd name="adj2" fmla="val 12867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「</a:t>
            </a:r>
            <a:r>
              <a:rPr kumimoji="1" lang="en-US" altLang="ja-JP" dirty="0" err="1">
                <a:solidFill>
                  <a:schemeClr val="tx1"/>
                </a:solidFill>
                <a:latin typeface="+mn-ea"/>
              </a:rPr>
              <a:t>InCites</a:t>
            </a:r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」で読み込めるように</a:t>
            </a:r>
            <a:endParaRPr kumimoji="1"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論文データをエクスポートする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ECAA4C3-4880-4272-997B-06D55DBB75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494"/>
          <a:stretch/>
        </p:blipFill>
        <p:spPr>
          <a:xfrm>
            <a:off x="6368075" y="2342396"/>
            <a:ext cx="3307770" cy="3686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CC44F3F-A1D1-4C30-8D7D-28FB2AC8679D}"/>
              </a:ext>
            </a:extLst>
          </p:cNvPr>
          <p:cNvSpPr/>
          <p:nvPr/>
        </p:nvSpPr>
        <p:spPr>
          <a:xfrm>
            <a:off x="6562698" y="4973846"/>
            <a:ext cx="1628254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3BBD6B3-97DC-4595-91FE-63448B0CED2C}"/>
              </a:ext>
            </a:extLst>
          </p:cNvPr>
          <p:cNvSpPr/>
          <p:nvPr/>
        </p:nvSpPr>
        <p:spPr>
          <a:xfrm>
            <a:off x="8512878" y="5400959"/>
            <a:ext cx="473884" cy="383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71D4C24B-839F-48A9-AE3B-113505C630C7}"/>
              </a:ext>
            </a:extLst>
          </p:cNvPr>
          <p:cNvSpPr/>
          <p:nvPr/>
        </p:nvSpPr>
        <p:spPr>
          <a:xfrm>
            <a:off x="3106066" y="5018312"/>
            <a:ext cx="2723823" cy="1600438"/>
          </a:xfrm>
          <a:prstGeom prst="wedgeRectCallout">
            <a:avLst>
              <a:gd name="adj1" fmla="val 66168"/>
              <a:gd name="adj2" fmla="val -2111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③「データセット名」欄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に任意の名前を入力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 最後に「保存」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をクリックすると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エクスポートされる</a:t>
            </a:r>
          </a:p>
        </p:txBody>
      </p:sp>
      <p:sp>
        <p:nvSpPr>
          <p:cNvPr id="33" name="矢印: 下 32">
            <a:extLst>
              <a:ext uri="{FF2B5EF4-FFF2-40B4-BE49-F238E27FC236}">
                <a16:creationId xmlns:a16="http://schemas.microsoft.com/office/drawing/2014/main" id="{B218814A-3CA4-4C04-AFCF-244DBED92F7F}"/>
              </a:ext>
            </a:extLst>
          </p:cNvPr>
          <p:cNvSpPr/>
          <p:nvPr/>
        </p:nvSpPr>
        <p:spPr>
          <a:xfrm rot="16200000">
            <a:off x="5571867" y="2864131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5" name="小波 34">
            <a:extLst>
              <a:ext uri="{FF2B5EF4-FFF2-40B4-BE49-F238E27FC236}">
                <a16:creationId xmlns:a16="http://schemas.microsoft.com/office/drawing/2014/main" id="{D0018807-6182-410F-93AC-B92F15156263}"/>
              </a:ext>
            </a:extLst>
          </p:cNvPr>
          <p:cNvSpPr/>
          <p:nvPr/>
        </p:nvSpPr>
        <p:spPr>
          <a:xfrm rot="16200000">
            <a:off x="7738725" y="4025286"/>
            <a:ext cx="3855625" cy="372895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D84681D-B4CA-4D75-9402-E1E9DF361D95}"/>
              </a:ext>
            </a:extLst>
          </p:cNvPr>
          <p:cNvSpPr/>
          <p:nvPr/>
        </p:nvSpPr>
        <p:spPr>
          <a:xfrm>
            <a:off x="6294068" y="2270469"/>
            <a:ext cx="3381777" cy="384108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41094534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77DE860-E6F1-4BB7-B89D-DF4902E5E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107" y="1412290"/>
            <a:ext cx="3809048" cy="3211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CCC163F-C94B-4F61-8B8F-E50DB6C705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420"/>
          <a:stretch/>
        </p:blipFill>
        <p:spPr>
          <a:xfrm>
            <a:off x="242597" y="1412290"/>
            <a:ext cx="3481926" cy="29079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73</a:t>
            </a:fld>
            <a:endParaRPr kumimoji="1" lang="ja-JP" altLang="en-US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FE478DA-489F-4973-A68F-E5D94C747194}"/>
              </a:ext>
            </a:extLst>
          </p:cNvPr>
          <p:cNvSpPr/>
          <p:nvPr/>
        </p:nvSpPr>
        <p:spPr>
          <a:xfrm>
            <a:off x="245611" y="954257"/>
            <a:ext cx="1937925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マークリスト画面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7.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7</a:t>
            </a:r>
            <a:r>
              <a:rPr kumimoji="1" lang="ja-JP" altLang="en-US" sz="2600" dirty="0"/>
              <a:t>）マークリストへの論文データの読み出し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3A02621-7CD9-4026-9C1A-B3FC19C285D9}"/>
              </a:ext>
            </a:extLst>
          </p:cNvPr>
          <p:cNvSpPr/>
          <p:nvPr/>
        </p:nvSpPr>
        <p:spPr>
          <a:xfrm>
            <a:off x="1100324" y="2645173"/>
            <a:ext cx="913302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7" name="小波 16">
            <a:extLst>
              <a:ext uri="{FF2B5EF4-FFF2-40B4-BE49-F238E27FC236}">
                <a16:creationId xmlns:a16="http://schemas.microsoft.com/office/drawing/2014/main" id="{FB55E044-A946-48A9-B47F-BCDB4FBA86B8}"/>
              </a:ext>
            </a:extLst>
          </p:cNvPr>
          <p:cNvSpPr/>
          <p:nvPr/>
        </p:nvSpPr>
        <p:spPr>
          <a:xfrm>
            <a:off x="149114" y="3571597"/>
            <a:ext cx="4179696" cy="861902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39EA4D1-366B-4A47-9987-FFA1CBD61818}"/>
              </a:ext>
            </a:extLst>
          </p:cNvPr>
          <p:cNvSpPr/>
          <p:nvPr/>
        </p:nvSpPr>
        <p:spPr>
          <a:xfrm>
            <a:off x="5678804" y="3605176"/>
            <a:ext cx="858183" cy="31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1" name="小波 20">
            <a:extLst>
              <a:ext uri="{FF2B5EF4-FFF2-40B4-BE49-F238E27FC236}">
                <a16:creationId xmlns:a16="http://schemas.microsoft.com/office/drawing/2014/main" id="{4978F5A9-CEC1-4E6F-873D-E983C253E8EA}"/>
              </a:ext>
            </a:extLst>
          </p:cNvPr>
          <p:cNvSpPr/>
          <p:nvPr/>
        </p:nvSpPr>
        <p:spPr>
          <a:xfrm rot="16200000">
            <a:off x="2340875" y="2467586"/>
            <a:ext cx="3160356" cy="636116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624462" y="3394344"/>
            <a:ext cx="3261854" cy="1231106"/>
          </a:xfrm>
          <a:prstGeom prst="wedgeRectCallout">
            <a:avLst>
              <a:gd name="adj1" fmla="val -25888"/>
              <a:gd name="adj2" fmla="val -8373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①「開く</a:t>
            </a:r>
            <a:r>
              <a:rPr kumimoji="1" lang="en-US" altLang="ja-JP" dirty="0">
                <a:solidFill>
                  <a:schemeClr val="tx1"/>
                </a:solidFill>
              </a:rPr>
              <a:t>/</a:t>
            </a:r>
            <a:r>
              <a:rPr kumimoji="1" lang="ja-JP" altLang="en-US" dirty="0">
                <a:solidFill>
                  <a:schemeClr val="tx1"/>
                </a:solidFill>
              </a:rPr>
              <a:t>管理」をクリック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</a:rPr>
              <a:t>サインインしていない場合は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サインインを促される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（</a:t>
            </a:r>
            <a:r>
              <a:rPr kumimoji="1" lang="en-US" altLang="ja-JP" sz="1600" dirty="0">
                <a:solidFill>
                  <a:schemeClr val="tx1"/>
                </a:solidFill>
              </a:rPr>
              <a:t>ID/</a:t>
            </a:r>
            <a:r>
              <a:rPr kumimoji="1" lang="ja-JP" altLang="en-US" sz="1600" dirty="0">
                <a:solidFill>
                  <a:schemeClr val="tx1"/>
                </a:solidFill>
              </a:rPr>
              <a:t>パスワードは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InCites</a:t>
            </a:r>
            <a:r>
              <a:rPr kumimoji="1" lang="ja-JP" altLang="en-US" sz="1600" dirty="0">
                <a:solidFill>
                  <a:schemeClr val="tx1"/>
                </a:solidFill>
              </a:rPr>
              <a:t>と共通）</a:t>
            </a:r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0154E578-F259-4E5D-AC07-DE98A9D42CCC}"/>
              </a:ext>
            </a:extLst>
          </p:cNvPr>
          <p:cNvSpPr/>
          <p:nvPr/>
        </p:nvSpPr>
        <p:spPr>
          <a:xfrm rot="16200000">
            <a:off x="3909040" y="2312304"/>
            <a:ext cx="640387" cy="72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2" name="小波 21">
            <a:extLst>
              <a:ext uri="{FF2B5EF4-FFF2-40B4-BE49-F238E27FC236}">
                <a16:creationId xmlns:a16="http://schemas.microsoft.com/office/drawing/2014/main" id="{BC69D2EE-DC03-4B16-B598-1811CE7D0456}"/>
              </a:ext>
            </a:extLst>
          </p:cNvPr>
          <p:cNvSpPr/>
          <p:nvPr/>
        </p:nvSpPr>
        <p:spPr>
          <a:xfrm rot="16200000">
            <a:off x="7036635" y="2603281"/>
            <a:ext cx="3160356" cy="636116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小波 22">
            <a:extLst>
              <a:ext uri="{FF2B5EF4-FFF2-40B4-BE49-F238E27FC236}">
                <a16:creationId xmlns:a16="http://schemas.microsoft.com/office/drawing/2014/main" id="{0629D45F-3FB6-47F4-876E-DDF659D04706}"/>
              </a:ext>
            </a:extLst>
          </p:cNvPr>
          <p:cNvSpPr/>
          <p:nvPr/>
        </p:nvSpPr>
        <p:spPr>
          <a:xfrm>
            <a:off x="4602292" y="4165282"/>
            <a:ext cx="4179696" cy="861902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3E25E203-270A-4745-992A-7567B1F79CD3}"/>
              </a:ext>
            </a:extLst>
          </p:cNvPr>
          <p:cNvSpPr/>
          <p:nvPr/>
        </p:nvSpPr>
        <p:spPr>
          <a:xfrm>
            <a:off x="5355406" y="4433499"/>
            <a:ext cx="2492990" cy="923330"/>
          </a:xfrm>
          <a:prstGeom prst="wedgeRectCallout">
            <a:avLst>
              <a:gd name="adj1" fmla="val -19485"/>
              <a:gd name="adj2" fmla="val -10473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読み出したいもの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をクリックすると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データが読み出される</a:t>
            </a:r>
          </a:p>
        </p:txBody>
      </p:sp>
    </p:spTree>
    <p:extLst>
      <p:ext uri="{BB962C8B-B14F-4D97-AF65-F5344CB8AC3E}">
        <p14:creationId xmlns:p14="http://schemas.microsoft.com/office/powerpoint/2010/main" val="41110956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15788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7.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600" dirty="0"/>
              <a:t>における検索履歴・論文データの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保存と読み出し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）検索履歴の保存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）検索履歴の読み出し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）論文データのマークリストへの追加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）マークリスト上の論文データの保存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5</a:t>
            </a:r>
            <a:r>
              <a:rPr kumimoji="1" lang="ja-JP" altLang="en-US" sz="2600" dirty="0"/>
              <a:t>）マークリスト上の論文データの削除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6</a:t>
            </a:r>
            <a:r>
              <a:rPr kumimoji="1" lang="ja-JP" altLang="en-US" sz="2600" dirty="0"/>
              <a:t>）マークリスト上の論文データのエクス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　　　ポート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7</a:t>
            </a:r>
            <a:r>
              <a:rPr kumimoji="1" lang="ja-JP" altLang="en-US" sz="2600" dirty="0"/>
              <a:t>）マークリストへの論文データの読み出し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8.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　マニュアル・参考情報</a:t>
            </a:r>
            <a:endParaRPr kumimoji="1" lang="en-US" altLang="ja-JP" sz="2600" u="sng" dirty="0">
              <a:solidFill>
                <a:srgbClr val="C00000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74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8295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75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8.</a:t>
            </a:r>
            <a:r>
              <a:rPr kumimoji="1" lang="ja-JP" altLang="en-US" sz="2600" dirty="0"/>
              <a:t>　マニュアル・参考情報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683FD6-C45C-4964-9918-ED97ED55FA94}"/>
              </a:ext>
            </a:extLst>
          </p:cNvPr>
          <p:cNvSpPr txBox="1"/>
          <p:nvPr/>
        </p:nvSpPr>
        <p:spPr>
          <a:xfrm>
            <a:off x="803988" y="1251552"/>
            <a:ext cx="81578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（学内限定）論文業績分析ツール </a:t>
            </a:r>
            <a:r>
              <a:rPr kumimoji="1" lang="en-US" altLang="ja-JP" sz="2400" dirty="0" err="1"/>
              <a:t>InCites</a:t>
            </a:r>
            <a:r>
              <a:rPr kumimoji="1" lang="en-US" altLang="ja-JP" sz="2400" dirty="0"/>
              <a:t> Benchmarking </a:t>
            </a:r>
            <a:r>
              <a:rPr kumimoji="1" lang="ja-JP" altLang="en-US" sz="2400" dirty="0"/>
              <a:t>利用方法（北海道大学</a:t>
            </a:r>
            <a:r>
              <a:rPr kumimoji="1" lang="en-US" altLang="ja-JP" sz="2400" dirty="0"/>
              <a:t>URA</a:t>
            </a:r>
            <a:r>
              <a:rPr kumimoji="1" lang="ja-JP" altLang="en-US" sz="2400" dirty="0"/>
              <a:t>ステーション）</a:t>
            </a:r>
            <a:br>
              <a:rPr kumimoji="1" lang="en-US" altLang="ja-JP" sz="2400" dirty="0"/>
            </a:br>
            <a:r>
              <a:rPr kumimoji="1" lang="en-US" altLang="ja-JP" sz="2400" dirty="0">
                <a:hlinkClick r:id="rId2"/>
              </a:rPr>
              <a:t>https://u4u.oeic.hokudai.ac.jp/publications/internal/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err="1"/>
              <a:t>InCites</a:t>
            </a:r>
            <a:r>
              <a:rPr kumimoji="1" lang="en-US" altLang="ja-JP" sz="2400" dirty="0"/>
              <a:t> Benchmarking: </a:t>
            </a:r>
            <a:r>
              <a:rPr kumimoji="1" lang="ja-JP" altLang="en-US" sz="2400" dirty="0"/>
              <a:t>よくある質問集（クラリベイト・アナリティクス社）</a:t>
            </a:r>
            <a:r>
              <a:rPr kumimoji="1" lang="en-US" altLang="ja-JP" sz="2400" dirty="0">
                <a:hlinkClick r:id="rId3"/>
              </a:rPr>
              <a:t>https://support.clarivate.com/ScientificandAcademicResearch/s/article/ka1390000008baWAAQ?language=ja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err="1"/>
              <a:t>InCites</a:t>
            </a:r>
            <a:r>
              <a:rPr kumimoji="1" lang="en-US" altLang="ja-JP" sz="2400" dirty="0"/>
              <a:t> Benchmarking: </a:t>
            </a:r>
            <a:r>
              <a:rPr kumimoji="1" lang="ja-JP" altLang="en-US" sz="2400" dirty="0"/>
              <a:t>活用例 リスト（クラリベイト・アナリティクス社）</a:t>
            </a:r>
            <a:r>
              <a:rPr kumimoji="1" lang="en-US" altLang="ja-JP" sz="2400" dirty="0">
                <a:hlinkClick r:id="rId4"/>
              </a:rPr>
              <a:t>https://support.clarivate.com/ScientificandAcademicResearch/s/article/000007218?language=ja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Web of Science </a:t>
            </a:r>
            <a:r>
              <a:rPr kumimoji="1" lang="ja-JP" altLang="en-US" sz="2400" dirty="0"/>
              <a:t>サポート（クラリベイト・アナリティクス社）</a:t>
            </a:r>
            <a:r>
              <a:rPr kumimoji="1" lang="en-US" altLang="ja-JP" sz="2400" dirty="0">
                <a:hlinkClick r:id="rId5"/>
              </a:rPr>
              <a:t>https://clarivate.jp/training/web-of-science/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74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15788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1.</a:t>
            </a:r>
            <a:r>
              <a:rPr kumimoji="1" lang="ja-JP" altLang="en-US" sz="2600" dirty="0"/>
              <a:t>　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（インサイツ）とは</a:t>
            </a:r>
            <a:endParaRPr kumimoji="1" lang="en-US" altLang="ja-JP" sz="2600" dirty="0"/>
          </a:p>
          <a:p>
            <a:r>
              <a:rPr kumimoji="1" lang="ja-JP" altLang="en-US" sz="2600" dirty="0">
                <a:solidFill>
                  <a:srgbClr val="C00000"/>
                </a:solidFill>
              </a:rPr>
              <a:t>　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2.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　ユーザ登録</a:t>
            </a:r>
            <a:endParaRPr kumimoji="1" lang="en-US" altLang="ja-JP" sz="2600" u="sng" dirty="0">
              <a:solidFill>
                <a:srgbClr val="C00000"/>
              </a:solidFill>
            </a:endParaRPr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基本的な操作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他大学と比較する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研究者の業績を把握する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6.</a:t>
            </a:r>
            <a:r>
              <a:rPr kumimoji="1" lang="ja-JP" altLang="en-US" sz="2600" dirty="0"/>
              <a:t>　部局の業績を把握する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  <a:endParaRPr kumimoji="1" lang="en-US" altLang="ja-JP" sz="2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68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2.</a:t>
            </a:r>
            <a:r>
              <a:rPr kumimoji="1" lang="ja-JP" altLang="en-US" sz="2600" dirty="0"/>
              <a:t>　ユーザ登録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EC8B6BF-BE37-4999-9969-D195BEDE0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54" y="2468451"/>
            <a:ext cx="3709315" cy="43180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F8B89E9-50C5-4B3C-90B0-B710787543CF}"/>
              </a:ext>
            </a:extLst>
          </p:cNvPr>
          <p:cNvSpPr/>
          <p:nvPr/>
        </p:nvSpPr>
        <p:spPr>
          <a:xfrm>
            <a:off x="887155" y="5681891"/>
            <a:ext cx="1408572" cy="213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BEB5A39F-9B10-4B24-AE46-1ABC8ED689E0}"/>
              </a:ext>
            </a:extLst>
          </p:cNvPr>
          <p:cNvSpPr/>
          <p:nvPr/>
        </p:nvSpPr>
        <p:spPr>
          <a:xfrm>
            <a:off x="1524348" y="4156064"/>
            <a:ext cx="2857577" cy="646331"/>
          </a:xfrm>
          <a:prstGeom prst="wedgeRectCallout">
            <a:avLst>
              <a:gd name="adj1" fmla="val -28189"/>
              <a:gd name="adj2" fmla="val 179055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</a:t>
            </a:r>
            <a:r>
              <a:rPr kumimoji="1" lang="en-US" altLang="ja-JP" dirty="0">
                <a:solidFill>
                  <a:schemeClr val="tx1"/>
                </a:solidFill>
              </a:rPr>
              <a:t>Register an email address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4432B48-1DA7-42A5-8AEA-720BDB252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170" y="1441270"/>
            <a:ext cx="3733324" cy="43523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矢印: 下 7">
            <a:extLst>
              <a:ext uri="{FF2B5EF4-FFF2-40B4-BE49-F238E27FC236}">
                <a16:creationId xmlns:a16="http://schemas.microsoft.com/office/drawing/2014/main" id="{49935D3E-44CD-4D9A-A087-B92ED9D0DE84}"/>
              </a:ext>
            </a:extLst>
          </p:cNvPr>
          <p:cNvSpPr/>
          <p:nvPr/>
        </p:nvSpPr>
        <p:spPr>
          <a:xfrm rot="13895099">
            <a:off x="4356436" y="4434010"/>
            <a:ext cx="640387" cy="790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CE3C4DFB-90EF-4D57-900C-371A846312B2}"/>
              </a:ext>
            </a:extLst>
          </p:cNvPr>
          <p:cNvSpPr/>
          <p:nvPr/>
        </p:nvSpPr>
        <p:spPr>
          <a:xfrm>
            <a:off x="6208919" y="5681891"/>
            <a:ext cx="640387" cy="790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01015D68-2EF2-487C-9CB1-C69725B70BE4}"/>
              </a:ext>
            </a:extLst>
          </p:cNvPr>
          <p:cNvSpPr/>
          <p:nvPr/>
        </p:nvSpPr>
        <p:spPr>
          <a:xfrm>
            <a:off x="6387641" y="2969548"/>
            <a:ext cx="3007554" cy="646331"/>
          </a:xfrm>
          <a:prstGeom prst="wedgeRectCallout">
            <a:avLst>
              <a:gd name="adj1" fmla="val -44002"/>
              <a:gd name="adj2" fmla="val 11289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 メールアドレスを入力し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 err="1">
                <a:solidFill>
                  <a:schemeClr val="tx1"/>
                </a:solidFill>
              </a:rPr>
              <a:t>Contitue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</a:t>
            </a: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4C253CE7-0C27-416B-8057-EBF3073E3FCC}"/>
              </a:ext>
            </a:extLst>
          </p:cNvPr>
          <p:cNvSpPr/>
          <p:nvPr/>
        </p:nvSpPr>
        <p:spPr>
          <a:xfrm>
            <a:off x="926827" y="1707399"/>
            <a:ext cx="2916183" cy="646331"/>
          </a:xfrm>
          <a:prstGeom prst="wedgeRectCallout">
            <a:avLst>
              <a:gd name="adj1" fmla="val -3515"/>
              <a:gd name="adj2" fmla="val -418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 以下</a:t>
            </a:r>
            <a:r>
              <a:rPr kumimoji="1" lang="en-US" altLang="ja-JP" dirty="0">
                <a:solidFill>
                  <a:schemeClr val="tx1"/>
                </a:solidFill>
              </a:rPr>
              <a:t>URL</a:t>
            </a:r>
            <a:r>
              <a:rPr kumimoji="1" lang="ja-JP" altLang="en-US" dirty="0">
                <a:solidFill>
                  <a:schemeClr val="tx1"/>
                </a:solidFill>
              </a:rPr>
              <a:t>にアクセス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https://incites.clarivate.com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75734019-45D2-4D4B-9D31-016D30531E87}"/>
              </a:ext>
            </a:extLst>
          </p:cNvPr>
          <p:cNvSpPr/>
          <p:nvPr/>
        </p:nvSpPr>
        <p:spPr>
          <a:xfrm>
            <a:off x="2154669" y="2407298"/>
            <a:ext cx="640387" cy="790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66B6543-37A8-4027-A20B-DEBB934F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75D69037-016F-4849-A2E2-32F9BD936267}"/>
              </a:ext>
            </a:extLst>
          </p:cNvPr>
          <p:cNvSpPr/>
          <p:nvPr/>
        </p:nvSpPr>
        <p:spPr>
          <a:xfrm>
            <a:off x="742354" y="937574"/>
            <a:ext cx="4471609" cy="646331"/>
          </a:xfrm>
          <a:prstGeom prst="wedgeRectCallout">
            <a:avLst>
              <a:gd name="adj1" fmla="val -16310"/>
              <a:gd name="adj2" fmla="val -21595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利用の前にユーザ登録が必要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sz="1600" dirty="0">
                <a:solidFill>
                  <a:schemeClr val="tx1"/>
                </a:solidFill>
              </a:rPr>
              <a:t>※ ID</a:t>
            </a:r>
            <a:r>
              <a:rPr kumimoji="1" lang="ja-JP" altLang="en-US" sz="1600" dirty="0">
                <a:solidFill>
                  <a:schemeClr val="tx1"/>
                </a:solidFill>
              </a:rPr>
              <a:t>・パスワードは </a:t>
            </a:r>
            <a:r>
              <a:rPr kumimoji="1" lang="en-US" altLang="ja-JP" sz="1600" dirty="0">
                <a:solidFill>
                  <a:schemeClr val="tx1"/>
                </a:solidFill>
              </a:rPr>
              <a:t>Web of Science </a:t>
            </a:r>
            <a:r>
              <a:rPr kumimoji="1" lang="ja-JP" altLang="en-US" sz="1600" dirty="0">
                <a:solidFill>
                  <a:schemeClr val="tx1"/>
                </a:solidFill>
              </a:rPr>
              <a:t>等と共通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4847213-8D11-4650-B373-D3E8F462B8CA}"/>
              </a:ext>
            </a:extLst>
          </p:cNvPr>
          <p:cNvSpPr/>
          <p:nvPr/>
        </p:nvSpPr>
        <p:spPr>
          <a:xfrm>
            <a:off x="5504633" y="4048576"/>
            <a:ext cx="1019028" cy="284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39609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2439</TotalTime>
  <Words>3158</Words>
  <Application>Microsoft Office PowerPoint</Application>
  <PresentationFormat>A4 210 x 297 mm</PresentationFormat>
  <Paragraphs>920</Paragraphs>
  <Slides>75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75</vt:i4>
      </vt:variant>
    </vt:vector>
  </HeadingPairs>
  <TitlesOfParts>
    <vt:vector size="82" baseType="lpstr">
      <vt:lpstr>游ゴシック</vt:lpstr>
      <vt:lpstr>游ゴシック Light</vt:lpstr>
      <vt:lpstr>Arial</vt:lpstr>
      <vt:lpstr>Calibri</vt:lpstr>
      <vt:lpstr>Calibri Light</vt:lpstr>
      <vt:lpstr>Wingdings</vt:lpstr>
      <vt:lpstr>Office Theme</vt:lpstr>
      <vt:lpstr>InCitesの使い方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OA事務局</dc:creator>
  <cp:lastModifiedBy>OA事務局</cp:lastModifiedBy>
  <cp:revision>277</cp:revision>
  <cp:lastPrinted>2019-05-17T05:03:05Z</cp:lastPrinted>
  <dcterms:created xsi:type="dcterms:W3CDTF">2019-04-24T06:41:23Z</dcterms:created>
  <dcterms:modified xsi:type="dcterms:W3CDTF">2019-05-23T06:57:42Z</dcterms:modified>
</cp:coreProperties>
</file>