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6858000" cy="9144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C06088D-96F1-497E-B279-33D67048B270}">
          <p14:sldIdLst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8F9"/>
    <a:srgbClr val="E46C0A"/>
    <a:srgbClr val="FF8811"/>
    <a:srgbClr val="E7E4D5"/>
    <a:srgbClr val="FEFDE2"/>
    <a:srgbClr val="FBF4BD"/>
    <a:srgbClr val="F4E0E0"/>
    <a:srgbClr val="FCB2B2"/>
    <a:srgbClr val="000000"/>
    <a:srgbClr val="F5C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0394" autoAdjust="0"/>
  </p:normalViewPr>
  <p:slideViewPr>
    <p:cSldViewPr>
      <p:cViewPr varScale="1">
        <p:scale>
          <a:sx n="73" d="100"/>
          <a:sy n="73" d="100"/>
        </p:scale>
        <p:origin x="-156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CD98A-F223-4FC7-84BE-C698857A0619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27C55-20BC-443B-8440-2A4CC9B063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5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18CEB-523D-4742-969D-839C9A70BC6A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984625" y="504825"/>
            <a:ext cx="18970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D2C7D-AEAC-4277-8BEF-6EB11BF873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7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984625" y="504825"/>
            <a:ext cx="1897063" cy="2527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D2C7D-AEAC-4277-8BEF-6EB11BF873C8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1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6930008" cy="914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代替処理 11"/>
          <p:cNvSpPr/>
          <p:nvPr/>
        </p:nvSpPr>
        <p:spPr>
          <a:xfrm>
            <a:off x="-315416" y="8725682"/>
            <a:ext cx="7344816" cy="766047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 anchorCtr="0"/>
          <a:lstStyle/>
          <a:p>
            <a:pPr marL="269875"/>
            <a:r>
              <a:rPr lang="ja-JP" altLang="en-US" sz="1400" dirty="0" smtClean="0">
                <a:solidFill>
                  <a:schemeClr val="bg1"/>
                </a:solidFill>
              </a:rPr>
              <a:t>お問い合わせ </a:t>
            </a:r>
            <a:r>
              <a:rPr lang="ja-JP" altLang="en-US" sz="1400" dirty="0">
                <a:solidFill>
                  <a:schemeClr val="bg1"/>
                </a:solidFill>
              </a:rPr>
              <a:t>： 北大附属図書館北方資料</a:t>
            </a:r>
            <a:r>
              <a:rPr lang="ja-JP" altLang="en-US" sz="1400" dirty="0" smtClean="0">
                <a:solidFill>
                  <a:schemeClr val="bg1"/>
                </a:solidFill>
              </a:rPr>
              <a:t>担当</a:t>
            </a: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</a:rPr>
              <a:t>011-706-2994</a:t>
            </a:r>
            <a:r>
              <a:rPr lang="ja-JP" altLang="en-US" sz="1400" dirty="0" smtClean="0">
                <a:solidFill>
                  <a:schemeClr val="bg1"/>
                </a:solidFill>
              </a:rPr>
              <a:t>　</a:t>
            </a:r>
            <a:r>
              <a:rPr lang="en-US" altLang="ja-JP" sz="1400" dirty="0" smtClean="0">
                <a:solidFill>
                  <a:schemeClr val="bg1"/>
                </a:solidFill>
              </a:rPr>
              <a:t>hoppo@lib.hokudai.ac.jp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www2.lib.hokudai.ac.jp/hoppodb/contents/map/l/0D0234800000000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8" t="39324" r="-1218" b="10343"/>
          <a:stretch/>
        </p:blipFill>
        <p:spPr bwMode="auto">
          <a:xfrm>
            <a:off x="360000" y="507460"/>
            <a:ext cx="6020745" cy="7171803"/>
          </a:xfrm>
          <a:prstGeom prst="rect">
            <a:avLst/>
          </a:prstGeom>
          <a:noFill/>
          <a:effectLst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角丸四角形 12"/>
          <p:cNvSpPr/>
          <p:nvPr/>
        </p:nvSpPr>
        <p:spPr>
          <a:xfrm>
            <a:off x="316501" y="124005"/>
            <a:ext cx="6402827" cy="396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9875"/>
            <a:r>
              <a:rPr lang="ja-JP" altLang="en-US" dirty="0">
                <a:solidFill>
                  <a:schemeClr val="tx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　 </a:t>
            </a:r>
            <a:r>
              <a:rPr lang="ja-JP" altLang="en-US" dirty="0" smtClean="0">
                <a:solidFill>
                  <a:schemeClr val="tx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「北海道大学附属図書館本館　玄関ロビー</a:t>
            </a:r>
            <a:r>
              <a:rPr lang="ja-JP" altLang="en-US" dirty="0">
                <a:solidFill>
                  <a:schemeClr val="tx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」</a:t>
            </a:r>
            <a:r>
              <a:rPr lang="ja-JP" altLang="en-US" dirty="0" smtClean="0">
                <a:solidFill>
                  <a:schemeClr val="tx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にて開催！</a:t>
            </a:r>
            <a:endParaRPr lang="en-US" altLang="ja-JP" dirty="0">
              <a:solidFill>
                <a:schemeClr val="tx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55578" y="1212467"/>
            <a:ext cx="1009934" cy="57617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eaVert" lIns="91440" tIns="45720" rIns="91440" bIns="468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ln w="317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第２期：高田屋嘉兵衛</a:t>
            </a:r>
            <a:r>
              <a:rPr lang="ja-JP" altLang="en-US" sz="28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と</a:t>
            </a:r>
            <a:endParaRPr lang="en-US" altLang="ja-JP" sz="2800" b="1" dirty="0" smtClean="0">
              <a:ln w="317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latin typeface="HGP明朝E" pitchFamily="18" charset="-128"/>
              <a:ea typeface="HGP明朝E" pitchFamily="18" charset="-128"/>
            </a:endParaRPr>
          </a:p>
          <a:p>
            <a:pPr algn="l"/>
            <a:r>
              <a:rPr lang="ja-JP" altLang="en-US" sz="2800" b="1" dirty="0">
                <a:ln w="317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ja-JP" altLang="en-US" sz="2800" b="1" dirty="0" smtClean="0">
                <a:ln w="317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　　　　　　　　ゴロヴニーン</a:t>
            </a:r>
            <a:r>
              <a:rPr lang="ja-JP" altLang="en-US" sz="2800" b="1" dirty="0">
                <a:ln w="317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捕虜事件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5467264" y="661066"/>
            <a:ext cx="1274104" cy="696721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eaVert" lIns="91440" tIns="45720" rIns="91440" bIns="4680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北方資料</a:t>
            </a:r>
            <a:r>
              <a:rPr lang="ja-JP" altLang="en-US" sz="32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からみる</a:t>
            </a:r>
            <a:endParaRPr lang="en-US" altLang="ja-JP" sz="3200" b="1" dirty="0">
              <a:ln w="12700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latin typeface="HGP明朝E" pitchFamily="18" charset="-128"/>
              <a:ea typeface="HGP明朝E" pitchFamily="18" charset="-128"/>
            </a:endParaRPr>
          </a:p>
          <a:p>
            <a:pPr algn="l"/>
            <a:r>
              <a:rPr lang="ja-JP" altLang="en-US" sz="48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「</a:t>
            </a:r>
            <a:r>
              <a:rPr lang="ja-JP" altLang="en-US" sz="4800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江戸・蝦夷・ヲロシヤ</a:t>
            </a:r>
            <a:r>
              <a:rPr lang="ja-JP" altLang="en-US" sz="4800" b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HGP明朝E" pitchFamily="18" charset="-128"/>
                <a:ea typeface="HGP明朝E" pitchFamily="18" charset="-128"/>
              </a:rPr>
              <a:t>」交流展</a:t>
            </a:r>
            <a:endParaRPr lang="en-US" altLang="ja-JP" sz="4800" b="1" dirty="0">
              <a:ln w="12700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9" name="山形 8"/>
          <p:cNvSpPr/>
          <p:nvPr/>
        </p:nvSpPr>
        <p:spPr>
          <a:xfrm rot="10800000" flipV="1">
            <a:off x="-531440" y="7220370"/>
            <a:ext cx="5405257" cy="1054522"/>
          </a:xfrm>
          <a:prstGeom prst="chevron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２０１４年１０月１日</a:t>
            </a:r>
            <a:r>
              <a:rPr lang="en-US" altLang="ja-JP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(</a:t>
            </a:r>
            <a:r>
              <a:rPr lang="ja-JP" altLang="en-US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水</a:t>
            </a:r>
            <a:r>
              <a:rPr lang="en-US" altLang="ja-JP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)</a:t>
            </a:r>
          </a:p>
          <a:p>
            <a:pPr marL="180975"/>
            <a:r>
              <a:rPr lang="ja-JP" altLang="en-US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　　　</a:t>
            </a:r>
            <a:r>
              <a:rPr lang="ja-JP" altLang="en-US" sz="2800" dirty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～１２月２５日</a:t>
            </a:r>
            <a:r>
              <a:rPr lang="en-US" altLang="ja-JP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(</a:t>
            </a:r>
            <a:r>
              <a:rPr lang="ja-JP" altLang="en-US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木</a:t>
            </a:r>
            <a:r>
              <a:rPr lang="en-US" altLang="ja-JP" sz="2800" dirty="0" smtClean="0"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6672" y="8316416"/>
            <a:ext cx="5787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n w="12700">
                  <a:noFill/>
                  <a:prstDash val="solid"/>
                </a:ln>
                <a:effectLst/>
                <a:latin typeface="HGP創英ﾌﾟﾚｾﾞﾝｽEB" pitchFamily="18" charset="-128"/>
                <a:ea typeface="HGP創英ﾌﾟﾚｾﾞﾝｽEB" pitchFamily="18" charset="-128"/>
              </a:rPr>
              <a:t>※ 10-11</a:t>
            </a:r>
            <a:r>
              <a:rPr lang="ja-JP" altLang="en-US" sz="1600" dirty="0" smtClean="0">
                <a:ln w="12700">
                  <a:noFill/>
                  <a:prstDash val="solid"/>
                </a:ln>
                <a:effectLst/>
                <a:latin typeface="HGP創英ﾌﾟﾚｾﾞﾝｽEB" pitchFamily="18" charset="-128"/>
                <a:ea typeface="HGP創英ﾌﾟﾚｾﾞﾝｽEB" pitchFamily="18" charset="-128"/>
              </a:rPr>
              <a:t>月はオープンエリアにて、関連図書の展示も</a:t>
            </a:r>
            <a:r>
              <a:rPr lang="ja-JP" altLang="en-US" sz="1600" dirty="0">
                <a:ln w="12700">
                  <a:noFill/>
                  <a:prstDash val="solid"/>
                </a:ln>
                <a:effectLst/>
                <a:latin typeface="HGP創英ﾌﾟﾚｾﾞﾝｽEB" pitchFamily="18" charset="-128"/>
                <a:ea typeface="HGP創英ﾌﾟﾚｾﾞﾝｽEB" pitchFamily="18" charset="-128"/>
              </a:rPr>
              <a:t>実施</a:t>
            </a:r>
            <a:r>
              <a:rPr lang="ja-JP" altLang="en-US" sz="1600" dirty="0" smtClean="0">
                <a:ln w="12700">
                  <a:noFill/>
                  <a:prstDash val="solid"/>
                </a:ln>
                <a:effectLst/>
                <a:latin typeface="HGP創英ﾌﾟﾚｾﾞﾝｽEB" pitchFamily="18" charset="-128"/>
                <a:ea typeface="HGP創英ﾌﾟﾚｾﾞﾝｽEB" pitchFamily="18" charset="-128"/>
              </a:rPr>
              <a:t>します。</a:t>
            </a:r>
            <a:endParaRPr lang="en-US" altLang="ja-JP" sz="1600" dirty="0">
              <a:ln w="12700">
                <a:noFill/>
                <a:prstDash val="solid"/>
              </a:ln>
              <a:effectLst/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7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1029</TotalTime>
  <Words>48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幸太夫関連の展示？ ー遭難とかの話ー</dc:title>
  <dc:creator>staff</dc:creator>
  <cp:lastModifiedBy>staff</cp:lastModifiedBy>
  <cp:revision>122</cp:revision>
  <cp:lastPrinted>2014-06-20T12:49:46Z</cp:lastPrinted>
  <dcterms:created xsi:type="dcterms:W3CDTF">2014-05-21T03:04:59Z</dcterms:created>
  <dcterms:modified xsi:type="dcterms:W3CDTF">2014-09-10T08:36:36Z</dcterms:modified>
</cp:coreProperties>
</file>