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60" r:id="rId2"/>
    <p:sldId id="257" r:id="rId3"/>
    <p:sldId id="258" r:id="rId4"/>
    <p:sldId id="259" r:id="rId5"/>
  </p:sldIdLst>
  <p:sldSz cx="6858000" cy="9144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B73F8FA-462C-4F60-8BFC-50B7A27D2CDF}">
          <p14:sldIdLst>
            <p14:sldId id="260"/>
          </p14:sldIdLst>
        </p14:section>
        <p14:section name="タイトルなしのセクション" id="{BE962FC3-CBD2-44F4-A2DF-74629A71B44A}">
          <p14:sldIdLst>
            <p14:sldId id="257"/>
          </p14:sldIdLst>
        </p14:section>
        <p14:section name="タイトルなしのセクション" id="{E973211A-C5BB-4902-B915-0F66E5E451FB}">
          <p14:sldIdLst>
            <p14:sldId id="258"/>
          </p14:sldIdLst>
        </p14:section>
        <p14:section name="タイトルなしのセクション" id="{25946C43-686E-47DD-ADF2-F18F7165DF8A}">
          <p14:sldIdLst>
            <p14:sldId id="2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40" autoAdjust="0"/>
  </p:normalViewPr>
  <p:slideViewPr>
    <p:cSldViewPr>
      <p:cViewPr>
        <p:scale>
          <a:sx n="100" d="100"/>
          <a:sy n="100" d="100"/>
        </p:scale>
        <p:origin x="-1014" y="864"/>
      </p:cViewPr>
      <p:guideLst>
        <p:guide orient="horz" pos="2880"/>
        <p:guide pos="2160"/>
      </p:guideLst>
    </p:cSldViewPr>
  </p:slideViewPr>
  <p:notesTextViewPr>
    <p:cViewPr>
      <p:scale>
        <a:sx n="1" d="1"/>
        <a:sy n="1" d="1"/>
      </p:scale>
      <p:origin x="0" y="0"/>
    </p:cViewPr>
  </p:notesTextViewPr>
  <p:sorterViewPr>
    <p:cViewPr>
      <p:scale>
        <a:sx n="100" d="100"/>
        <a:sy n="100" d="100"/>
      </p:scale>
      <p:origin x="0" y="186"/>
    </p:cViewPr>
  </p:sorterViewPr>
  <p:notesViewPr>
    <p:cSldViewPr showGuides="1">
      <p:cViewPr varScale="1">
        <p:scale>
          <a:sx n="101" d="100"/>
          <a:sy n="101" d="100"/>
        </p:scale>
        <p:origin x="-102" y="-234"/>
      </p:cViewPr>
      <p:guideLst>
        <p:guide orient="horz" pos="2121"/>
        <p:guide pos="31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276255" cy="33684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1"/>
            <a:ext cx="4276254" cy="336842"/>
          </a:xfrm>
          <a:prstGeom prst="rect">
            <a:avLst/>
          </a:prstGeom>
        </p:spPr>
        <p:txBody>
          <a:bodyPr vert="horz" lIns="91440" tIns="45720" rIns="91440" bIns="45720" rtlCol="0"/>
          <a:lstStyle>
            <a:lvl1pPr algn="r">
              <a:defRPr sz="1200"/>
            </a:lvl1pPr>
          </a:lstStyle>
          <a:p>
            <a:fld id="{FC2CBBD1-3649-42AE-AC19-BAE059E579E6}" type="datetimeFigureOut">
              <a:rPr kumimoji="1" lang="ja-JP" altLang="en-US" smtClean="0"/>
              <a:t>2014/10/1</a:t>
            </a:fld>
            <a:endParaRPr kumimoji="1" lang="ja-JP" altLang="en-US"/>
          </a:p>
        </p:txBody>
      </p:sp>
      <p:sp>
        <p:nvSpPr>
          <p:cNvPr id="4" name="フッター プレースホルダー 3"/>
          <p:cNvSpPr>
            <a:spLocks noGrp="1"/>
          </p:cNvSpPr>
          <p:nvPr>
            <p:ph type="ftr" sz="quarter" idx="2"/>
          </p:nvPr>
        </p:nvSpPr>
        <p:spPr>
          <a:xfrm>
            <a:off x="2" y="6397838"/>
            <a:ext cx="4276255" cy="33684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838"/>
            <a:ext cx="4276254" cy="336842"/>
          </a:xfrm>
          <a:prstGeom prst="rect">
            <a:avLst/>
          </a:prstGeom>
        </p:spPr>
        <p:txBody>
          <a:bodyPr vert="horz" lIns="91440" tIns="45720" rIns="91440" bIns="45720" rtlCol="0" anchor="b"/>
          <a:lstStyle>
            <a:lvl1pPr algn="r">
              <a:defRPr sz="1200"/>
            </a:lvl1pPr>
          </a:lstStyle>
          <a:p>
            <a:fld id="{FD9395FD-3AF1-4F82-9673-6D0AF06299EB}" type="slidenum">
              <a:rPr kumimoji="1" lang="ja-JP" altLang="en-US" smtClean="0"/>
              <a:t>‹#›</a:t>
            </a:fld>
            <a:endParaRPr kumimoji="1" lang="ja-JP" altLang="en-US"/>
          </a:p>
        </p:txBody>
      </p:sp>
    </p:spTree>
    <p:extLst>
      <p:ext uri="{BB962C8B-B14F-4D97-AF65-F5344CB8AC3E}">
        <p14:creationId xmlns:p14="http://schemas.microsoft.com/office/powerpoint/2010/main" val="33031252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5403"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9" y="0"/>
            <a:ext cx="4275403" cy="336788"/>
          </a:xfrm>
          <a:prstGeom prst="rect">
            <a:avLst/>
          </a:prstGeom>
        </p:spPr>
        <p:txBody>
          <a:bodyPr vert="horz" lIns="91440" tIns="45720" rIns="91440" bIns="45720" rtlCol="0"/>
          <a:lstStyle>
            <a:lvl1pPr algn="r">
              <a:defRPr sz="1200"/>
            </a:lvl1pPr>
          </a:lstStyle>
          <a:p>
            <a:fld id="{EA6B43C9-6236-489A-B256-4538F41017C1}" type="datetimeFigureOut">
              <a:rPr kumimoji="1" lang="ja-JP" altLang="en-US" smtClean="0"/>
              <a:t>2014/10/1</a:t>
            </a:fld>
            <a:endParaRPr kumimoji="1" lang="ja-JP" altLang="en-US"/>
          </a:p>
        </p:txBody>
      </p:sp>
      <p:sp>
        <p:nvSpPr>
          <p:cNvPr id="4" name="スライド イメージ プレースホルダー 3"/>
          <p:cNvSpPr>
            <a:spLocks noGrp="1" noRot="1" noChangeAspect="1"/>
          </p:cNvSpPr>
          <p:nvPr>
            <p:ph type="sldImg" idx="2"/>
          </p:nvPr>
        </p:nvSpPr>
        <p:spPr>
          <a:xfrm>
            <a:off x="3984625" y="504825"/>
            <a:ext cx="1897063" cy="2527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199488"/>
            <a:ext cx="7893050" cy="303109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397806"/>
            <a:ext cx="4275403"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9" y="6397806"/>
            <a:ext cx="4275403" cy="336788"/>
          </a:xfrm>
          <a:prstGeom prst="rect">
            <a:avLst/>
          </a:prstGeom>
        </p:spPr>
        <p:txBody>
          <a:bodyPr vert="horz" lIns="91440" tIns="45720" rIns="91440" bIns="45720" rtlCol="0" anchor="b"/>
          <a:lstStyle>
            <a:lvl1pPr algn="r">
              <a:defRPr sz="1200"/>
            </a:lvl1pPr>
          </a:lstStyle>
          <a:p>
            <a:fld id="{49A56792-C9E5-4281-AD5D-8781DA9D1805}" type="slidenum">
              <a:rPr kumimoji="1" lang="ja-JP" altLang="en-US" smtClean="0"/>
              <a:t>‹#›</a:t>
            </a:fld>
            <a:endParaRPr kumimoji="1" lang="ja-JP" altLang="en-US"/>
          </a:p>
        </p:txBody>
      </p:sp>
    </p:spTree>
    <p:extLst>
      <p:ext uri="{BB962C8B-B14F-4D97-AF65-F5344CB8AC3E}">
        <p14:creationId xmlns:p14="http://schemas.microsoft.com/office/powerpoint/2010/main" val="7983646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4609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7381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7391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B5FCCE8-ED0C-4C35-981F-8F4FC72F9703}" type="datetime1">
              <a:rPr kumimoji="1" lang="ja-JP" altLang="en-US" smtClean="0"/>
              <a:t>2014/10/1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2295BC-1599-404C-9FA2-5F6B39858197}" type="slidenum">
              <a:rPr kumimoji="1" lang="ja-JP" altLang="en-US" smtClean="0"/>
              <a:t>‹#›</a:t>
            </a:fld>
            <a:endParaRPr kumimoji="1" lang="ja-JP" altLang="en-US"/>
          </a:p>
        </p:txBody>
      </p:sp>
    </p:spTree>
    <p:extLst>
      <p:ext uri="{BB962C8B-B14F-4D97-AF65-F5344CB8AC3E}">
        <p14:creationId xmlns:p14="http://schemas.microsoft.com/office/powerpoint/2010/main" val="43542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CA878A-0853-40A0-8DE6-01468FD7326B}" type="datetime1">
              <a:rPr kumimoji="1" lang="ja-JP" altLang="en-US" smtClean="0"/>
              <a:t>2014/10/1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2295BC-1599-404C-9FA2-5F6B39858197}" type="slidenum">
              <a:rPr kumimoji="1" lang="ja-JP" altLang="en-US" smtClean="0"/>
              <a:t>‹#›</a:t>
            </a:fld>
            <a:endParaRPr kumimoji="1" lang="ja-JP" altLang="en-US"/>
          </a:p>
        </p:txBody>
      </p:sp>
    </p:spTree>
    <p:extLst>
      <p:ext uri="{BB962C8B-B14F-4D97-AF65-F5344CB8AC3E}">
        <p14:creationId xmlns:p14="http://schemas.microsoft.com/office/powerpoint/2010/main" val="130102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EB588F-6387-4702-862B-B97BEE9DF091}" type="datetime1">
              <a:rPr kumimoji="1" lang="ja-JP" altLang="en-US" smtClean="0"/>
              <a:t>2014/10/1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2295BC-1599-404C-9FA2-5F6B39858197}" type="slidenum">
              <a:rPr kumimoji="1" lang="ja-JP" altLang="en-US" smtClean="0"/>
              <a:t>‹#›</a:t>
            </a:fld>
            <a:endParaRPr kumimoji="1" lang="ja-JP" altLang="en-US"/>
          </a:p>
        </p:txBody>
      </p:sp>
    </p:spTree>
    <p:extLst>
      <p:ext uri="{BB962C8B-B14F-4D97-AF65-F5344CB8AC3E}">
        <p14:creationId xmlns:p14="http://schemas.microsoft.com/office/powerpoint/2010/main" val="107389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A921F3-52FA-4B01-A1DC-C8490E6E129F}" type="datetime1">
              <a:rPr kumimoji="1" lang="ja-JP" altLang="en-US" smtClean="0"/>
              <a:t>2014/10/1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2295BC-1599-404C-9FA2-5F6B39858197}" type="slidenum">
              <a:rPr kumimoji="1" lang="ja-JP" altLang="en-US" smtClean="0"/>
              <a:t>‹#›</a:t>
            </a:fld>
            <a:endParaRPr kumimoji="1" lang="ja-JP" altLang="en-US"/>
          </a:p>
        </p:txBody>
      </p:sp>
    </p:spTree>
    <p:extLst>
      <p:ext uri="{BB962C8B-B14F-4D97-AF65-F5344CB8AC3E}">
        <p14:creationId xmlns:p14="http://schemas.microsoft.com/office/powerpoint/2010/main" val="19498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51222C5-6458-45BE-AA99-ECA2FF9B49B4}" type="datetime1">
              <a:rPr kumimoji="1" lang="ja-JP" altLang="en-US" smtClean="0"/>
              <a:t>2014/10/1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2295BC-1599-404C-9FA2-5F6B39858197}" type="slidenum">
              <a:rPr kumimoji="1" lang="ja-JP" altLang="en-US" smtClean="0"/>
              <a:t>‹#›</a:t>
            </a:fld>
            <a:endParaRPr kumimoji="1" lang="ja-JP" altLang="en-US"/>
          </a:p>
        </p:txBody>
      </p:sp>
    </p:spTree>
    <p:extLst>
      <p:ext uri="{BB962C8B-B14F-4D97-AF65-F5344CB8AC3E}">
        <p14:creationId xmlns:p14="http://schemas.microsoft.com/office/powerpoint/2010/main" val="90949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5109F56-CB56-4E21-9A98-0364FDB841F8}" type="datetime1">
              <a:rPr kumimoji="1" lang="ja-JP" altLang="en-US" smtClean="0"/>
              <a:t>2014/10/1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2295BC-1599-404C-9FA2-5F6B39858197}" type="slidenum">
              <a:rPr kumimoji="1" lang="ja-JP" altLang="en-US" smtClean="0"/>
              <a:t>‹#›</a:t>
            </a:fld>
            <a:endParaRPr kumimoji="1" lang="ja-JP" altLang="en-US"/>
          </a:p>
        </p:txBody>
      </p:sp>
    </p:spTree>
    <p:extLst>
      <p:ext uri="{BB962C8B-B14F-4D97-AF65-F5344CB8AC3E}">
        <p14:creationId xmlns:p14="http://schemas.microsoft.com/office/powerpoint/2010/main" val="373267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AC1A065-7EBD-4643-895A-33B1FC6A2E3F}" type="datetime1">
              <a:rPr kumimoji="1" lang="ja-JP" altLang="en-US" smtClean="0"/>
              <a:t>2014/10/1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42295BC-1599-404C-9FA2-5F6B39858197}" type="slidenum">
              <a:rPr kumimoji="1" lang="ja-JP" altLang="en-US" smtClean="0"/>
              <a:t>‹#›</a:t>
            </a:fld>
            <a:endParaRPr kumimoji="1" lang="ja-JP" altLang="en-US"/>
          </a:p>
        </p:txBody>
      </p:sp>
    </p:spTree>
    <p:extLst>
      <p:ext uri="{BB962C8B-B14F-4D97-AF65-F5344CB8AC3E}">
        <p14:creationId xmlns:p14="http://schemas.microsoft.com/office/powerpoint/2010/main" val="360652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BFF0E49-2735-46D0-9B8F-147461651B15}" type="datetime1">
              <a:rPr kumimoji="1" lang="ja-JP" altLang="en-US" smtClean="0"/>
              <a:t>2014/10/1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42295BC-1599-404C-9FA2-5F6B39858197}" type="slidenum">
              <a:rPr kumimoji="1" lang="ja-JP" altLang="en-US" smtClean="0"/>
              <a:t>‹#›</a:t>
            </a:fld>
            <a:endParaRPr kumimoji="1" lang="ja-JP" altLang="en-US"/>
          </a:p>
        </p:txBody>
      </p:sp>
    </p:spTree>
    <p:extLst>
      <p:ext uri="{BB962C8B-B14F-4D97-AF65-F5344CB8AC3E}">
        <p14:creationId xmlns:p14="http://schemas.microsoft.com/office/powerpoint/2010/main" val="399275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690DF8-F6DC-49DE-BD56-95B678966750}" type="datetime1">
              <a:rPr kumimoji="1" lang="ja-JP" altLang="en-US" smtClean="0"/>
              <a:t>2014/10/1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42295BC-1599-404C-9FA2-5F6B39858197}" type="slidenum">
              <a:rPr kumimoji="1" lang="ja-JP" altLang="en-US" smtClean="0"/>
              <a:t>‹#›</a:t>
            </a:fld>
            <a:endParaRPr kumimoji="1" lang="ja-JP" altLang="en-US"/>
          </a:p>
        </p:txBody>
      </p:sp>
    </p:spTree>
    <p:extLst>
      <p:ext uri="{BB962C8B-B14F-4D97-AF65-F5344CB8AC3E}">
        <p14:creationId xmlns:p14="http://schemas.microsoft.com/office/powerpoint/2010/main" val="118775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246308F-976B-4DC7-B80B-D1141E2019BC}" type="datetime1">
              <a:rPr kumimoji="1" lang="ja-JP" altLang="en-US" smtClean="0"/>
              <a:t>2014/10/1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2295BC-1599-404C-9FA2-5F6B39858197}" type="slidenum">
              <a:rPr kumimoji="1" lang="ja-JP" altLang="en-US" smtClean="0"/>
              <a:t>‹#›</a:t>
            </a:fld>
            <a:endParaRPr kumimoji="1" lang="ja-JP" altLang="en-US"/>
          </a:p>
        </p:txBody>
      </p:sp>
    </p:spTree>
    <p:extLst>
      <p:ext uri="{BB962C8B-B14F-4D97-AF65-F5344CB8AC3E}">
        <p14:creationId xmlns:p14="http://schemas.microsoft.com/office/powerpoint/2010/main" val="102515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4176533-868D-471B-80AA-AF0618153B4D}" type="datetime1">
              <a:rPr kumimoji="1" lang="ja-JP" altLang="en-US" smtClean="0"/>
              <a:t>2014/10/1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2295BC-1599-404C-9FA2-5F6B39858197}" type="slidenum">
              <a:rPr kumimoji="1" lang="ja-JP" altLang="en-US" smtClean="0"/>
              <a:t>‹#›</a:t>
            </a:fld>
            <a:endParaRPr kumimoji="1" lang="ja-JP" altLang="en-US"/>
          </a:p>
        </p:txBody>
      </p:sp>
    </p:spTree>
    <p:extLst>
      <p:ext uri="{BB962C8B-B14F-4D97-AF65-F5344CB8AC3E}">
        <p14:creationId xmlns:p14="http://schemas.microsoft.com/office/powerpoint/2010/main" val="3840816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2FE5187-41F4-4A3D-939C-AE766E4C5659}" type="datetime1">
              <a:rPr kumimoji="1" lang="ja-JP" altLang="en-US" smtClean="0"/>
              <a:t>2014/10/1</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42295BC-1599-404C-9FA2-5F6B39858197}" type="slidenum">
              <a:rPr kumimoji="1" lang="ja-JP" altLang="en-US" smtClean="0"/>
              <a:t>‹#›</a:t>
            </a:fld>
            <a:endParaRPr kumimoji="1" lang="ja-JP" altLang="en-US"/>
          </a:p>
        </p:txBody>
      </p:sp>
    </p:spTree>
    <p:extLst>
      <p:ext uri="{BB962C8B-B14F-4D97-AF65-F5344CB8AC3E}">
        <p14:creationId xmlns:p14="http://schemas.microsoft.com/office/powerpoint/2010/main" val="3643758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2008" y="0"/>
            <a:ext cx="6930008" cy="9144000"/>
          </a:xfrm>
          <a:prstGeom prst="rect">
            <a:avLst/>
          </a:prstGeom>
          <a:solidFill>
            <a:srgbClr val="1F497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504"/>
            <a:ext cx="6230937" cy="741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山形 8"/>
          <p:cNvSpPr/>
          <p:nvPr/>
        </p:nvSpPr>
        <p:spPr>
          <a:xfrm rot="10800000" flipV="1">
            <a:off x="-675456" y="7524328"/>
            <a:ext cx="6413368" cy="1054522"/>
          </a:xfrm>
          <a:prstGeom prst="chevron">
            <a:avLst/>
          </a:prstGeom>
          <a:solidFill>
            <a:srgbClr val="1F497D">
              <a:lumMod val="75000"/>
            </a:srgbClr>
          </a:solidFill>
          <a:ln w="25400" cap="flat" cmpd="sng" algn="ctr">
            <a:solidFill>
              <a:sysClr val="windowText" lastClr="000000"/>
            </a:solidFill>
            <a:prstDash val="solid"/>
          </a:ln>
          <a:effectLst/>
        </p:spPr>
        <p:txBody>
          <a:bodyPr rtlCol="0" anchor="ctr"/>
          <a:lstStyle/>
          <a:p>
            <a:pPr marL="180975" lvl="0"/>
            <a:r>
              <a:rPr lang="ja-JP" altLang="en-US" dirty="0" smtClean="0">
                <a:solidFill>
                  <a:prstClr val="white"/>
                </a:solidFill>
                <a:latin typeface="HGP創英ﾌﾟﾚｾﾞﾝｽEB" pitchFamily="18" charset="-128"/>
                <a:ea typeface="HGP創英ﾌﾟﾚｾﾞﾝｽEB" pitchFamily="18" charset="-128"/>
              </a:rPr>
              <a:t>  場所</a:t>
            </a:r>
            <a:r>
              <a:rPr lang="ja-JP" altLang="en-US" dirty="0">
                <a:solidFill>
                  <a:prstClr val="white"/>
                </a:solidFill>
                <a:latin typeface="HGP創英ﾌﾟﾚｾﾞﾝｽEB" pitchFamily="18" charset="-128"/>
                <a:ea typeface="HGP創英ﾌﾟﾚｾﾞﾝｽEB" pitchFamily="18" charset="-128"/>
              </a:rPr>
              <a:t>：北海道大学附属図書館玄関ロビー</a:t>
            </a:r>
            <a:endParaRPr lang="en-US" altLang="ja-JP" dirty="0">
              <a:solidFill>
                <a:prstClr val="white"/>
              </a:solidFill>
              <a:latin typeface="HGP創英ﾌﾟﾚｾﾞﾝｽEB" pitchFamily="18" charset="-128"/>
              <a:ea typeface="HGP創英ﾌﾟﾚｾﾞﾝｽEB" pitchFamily="18" charset="-128"/>
            </a:endParaRPr>
          </a:p>
          <a:p>
            <a:pPr marL="180975" lvl="0"/>
            <a:r>
              <a:rPr lang="ja-JP" altLang="en-US" dirty="0" smtClean="0">
                <a:solidFill>
                  <a:prstClr val="white"/>
                </a:solidFill>
                <a:latin typeface="HGP創英ﾌﾟﾚｾﾞﾝｽEB" pitchFamily="18" charset="-128"/>
                <a:ea typeface="HGP創英ﾌﾟﾚｾﾞﾝｽEB" pitchFamily="18" charset="-128"/>
              </a:rPr>
              <a:t>  期間</a:t>
            </a:r>
            <a:r>
              <a:rPr lang="ja-JP" altLang="en-US" dirty="0">
                <a:solidFill>
                  <a:prstClr val="white"/>
                </a:solidFill>
                <a:latin typeface="HGP創英ﾌﾟﾚｾﾞﾝｽEB" pitchFamily="18" charset="-128"/>
                <a:ea typeface="HGP創英ﾌﾟﾚｾﾞﾝｽEB" pitchFamily="18" charset="-128"/>
              </a:rPr>
              <a:t>： </a:t>
            </a:r>
            <a:r>
              <a:rPr kumimoji="0" lang="ja-JP" altLang="en-US" b="0" i="0" u="none" strike="noStrike" kern="0" cap="none" spc="0" normalizeH="0" baseline="0" noProof="0" dirty="0" smtClean="0">
                <a:ln>
                  <a:noFill/>
                </a:ln>
                <a:solidFill>
                  <a:sysClr val="window" lastClr="FFFFFF"/>
                </a:solidFill>
                <a:effectLst/>
                <a:uLnTx/>
                <a:uFillTx/>
                <a:latin typeface="HGP創英ﾌﾟﾚｾﾞﾝｽEB" pitchFamily="18" charset="-128"/>
                <a:ea typeface="HGP創英ﾌﾟﾚｾﾞﾝｽEB" pitchFamily="18" charset="-128"/>
                <a:cs typeface="+mn-cs"/>
              </a:rPr>
              <a:t>２０１４年１０月１日</a:t>
            </a:r>
            <a:r>
              <a:rPr kumimoji="0" lang="en-US" altLang="ja-JP" b="0" i="0" u="none" strike="noStrike" kern="0" cap="none" spc="0" normalizeH="0" baseline="0" noProof="0" dirty="0" smtClean="0">
                <a:ln>
                  <a:noFill/>
                </a:ln>
                <a:solidFill>
                  <a:sysClr val="window" lastClr="FFFFFF"/>
                </a:solidFill>
                <a:effectLst/>
                <a:uLnTx/>
                <a:uFillTx/>
                <a:latin typeface="HGP創英ﾌﾟﾚｾﾞﾝｽEB" pitchFamily="18" charset="-128"/>
                <a:ea typeface="HGP創英ﾌﾟﾚｾﾞﾝｽEB" pitchFamily="18" charset="-128"/>
                <a:cs typeface="+mn-cs"/>
              </a:rPr>
              <a:t>(</a:t>
            </a:r>
            <a:r>
              <a:rPr kumimoji="0" lang="ja-JP" altLang="en-US" b="0" i="0" u="none" strike="noStrike" kern="0" cap="none" spc="0" normalizeH="0" baseline="0" noProof="0" dirty="0" smtClean="0">
                <a:ln>
                  <a:noFill/>
                </a:ln>
                <a:solidFill>
                  <a:sysClr val="window" lastClr="FFFFFF"/>
                </a:solidFill>
                <a:effectLst/>
                <a:uLnTx/>
                <a:uFillTx/>
                <a:latin typeface="HGP創英ﾌﾟﾚｾﾞﾝｽEB" pitchFamily="18" charset="-128"/>
                <a:ea typeface="HGP創英ﾌﾟﾚｾﾞﾝｽEB" pitchFamily="18" charset="-128"/>
                <a:cs typeface="+mn-cs"/>
              </a:rPr>
              <a:t>水</a:t>
            </a:r>
            <a:r>
              <a:rPr kumimoji="0" lang="en-US" altLang="ja-JP" b="0" i="0" u="none" strike="noStrike" kern="0" cap="none" spc="0" normalizeH="0" baseline="0" noProof="0" dirty="0" smtClean="0">
                <a:ln>
                  <a:noFill/>
                </a:ln>
                <a:solidFill>
                  <a:sysClr val="window" lastClr="FFFFFF"/>
                </a:solidFill>
                <a:effectLst/>
                <a:uLnTx/>
                <a:uFillTx/>
                <a:latin typeface="HGP創英ﾌﾟﾚｾﾞﾝｽEB" pitchFamily="18" charset="-128"/>
                <a:ea typeface="HGP創英ﾌﾟﾚｾﾞﾝｽEB" pitchFamily="18" charset="-128"/>
                <a:cs typeface="+mn-cs"/>
              </a:rPr>
              <a:t>)</a:t>
            </a:r>
            <a:r>
              <a:rPr kumimoji="0" lang="ja-JP" altLang="en-US" b="0" i="0" u="none" strike="noStrike" kern="0" cap="none" spc="0" normalizeH="0" baseline="0" noProof="0" dirty="0" smtClean="0">
                <a:ln>
                  <a:noFill/>
                </a:ln>
                <a:solidFill>
                  <a:sysClr val="window" lastClr="FFFFFF"/>
                </a:solidFill>
                <a:effectLst/>
                <a:uLnTx/>
                <a:uFillTx/>
                <a:latin typeface="HGP創英ﾌﾟﾚｾﾞﾝｽEB" pitchFamily="18" charset="-128"/>
                <a:ea typeface="HGP創英ﾌﾟﾚｾﾞﾝｽEB" pitchFamily="18" charset="-128"/>
                <a:cs typeface="+mn-cs"/>
              </a:rPr>
              <a:t>～１２月２５日</a:t>
            </a:r>
            <a:r>
              <a:rPr kumimoji="0" lang="en-US" altLang="ja-JP" b="0" i="0" u="none" strike="noStrike" kern="0" cap="none" spc="0" normalizeH="0" baseline="0" noProof="0" dirty="0" smtClean="0">
                <a:ln>
                  <a:noFill/>
                </a:ln>
                <a:solidFill>
                  <a:sysClr val="window" lastClr="FFFFFF"/>
                </a:solidFill>
                <a:effectLst/>
                <a:uLnTx/>
                <a:uFillTx/>
                <a:latin typeface="HGP創英ﾌﾟﾚｾﾞﾝｽEB" pitchFamily="18" charset="-128"/>
                <a:ea typeface="HGP創英ﾌﾟﾚｾﾞﾝｽEB" pitchFamily="18" charset="-128"/>
                <a:cs typeface="+mn-cs"/>
              </a:rPr>
              <a:t>(</a:t>
            </a:r>
            <a:r>
              <a:rPr kumimoji="0" lang="ja-JP" altLang="en-US" b="0" i="0" u="none" strike="noStrike" kern="0" cap="none" spc="0" normalizeH="0" baseline="0" noProof="0" dirty="0" smtClean="0">
                <a:ln>
                  <a:noFill/>
                </a:ln>
                <a:solidFill>
                  <a:sysClr val="window" lastClr="FFFFFF"/>
                </a:solidFill>
                <a:effectLst/>
                <a:uLnTx/>
                <a:uFillTx/>
                <a:latin typeface="HGP創英ﾌﾟﾚｾﾞﾝｽEB" pitchFamily="18" charset="-128"/>
                <a:ea typeface="HGP創英ﾌﾟﾚｾﾞﾝｽEB" pitchFamily="18" charset="-128"/>
                <a:cs typeface="+mn-cs"/>
              </a:rPr>
              <a:t>木</a:t>
            </a:r>
            <a:r>
              <a:rPr kumimoji="0" lang="en-US" altLang="ja-JP" b="0" i="0" u="none" strike="noStrike" kern="0" cap="none" spc="0" normalizeH="0" baseline="0" noProof="0" dirty="0" smtClean="0">
                <a:ln>
                  <a:noFill/>
                </a:ln>
                <a:solidFill>
                  <a:sysClr val="window" lastClr="FFFFFF"/>
                </a:solidFill>
                <a:effectLst/>
                <a:uLnTx/>
                <a:uFillTx/>
                <a:latin typeface="HGP創英ﾌﾟﾚｾﾞﾝｽEB" pitchFamily="18" charset="-128"/>
                <a:ea typeface="HGP創英ﾌﾟﾚｾﾞﾝｽEB" pitchFamily="18" charset="-128"/>
                <a:cs typeface="+mn-cs"/>
              </a:rPr>
              <a:t>)</a:t>
            </a:r>
          </a:p>
        </p:txBody>
      </p:sp>
      <p:sp>
        <p:nvSpPr>
          <p:cNvPr id="10" name="テキスト ボックス 9"/>
          <p:cNvSpPr txBox="1"/>
          <p:nvPr/>
        </p:nvSpPr>
        <p:spPr>
          <a:xfrm>
            <a:off x="5589240" y="8861141"/>
            <a:ext cx="1268760" cy="276999"/>
          </a:xfrm>
          <a:prstGeom prst="rect">
            <a:avLst/>
          </a:prstGeom>
          <a:noFill/>
        </p:spPr>
        <p:txBody>
          <a:bodyPr wrap="square" rtlCol="0">
            <a:spAutoFit/>
          </a:bodyPr>
          <a:lstStyle/>
          <a:p>
            <a:r>
              <a:rPr lang="ja-JP" altLang="en-US" sz="1200" dirty="0" smtClean="0">
                <a:latin typeface="HGPｺﾞｼｯｸM" pitchFamily="50" charset="-128"/>
                <a:ea typeface="HGPｺﾞｼｯｸM" pitchFamily="50" charset="-128"/>
              </a:rPr>
              <a:t>画</a:t>
            </a:r>
            <a:r>
              <a:rPr lang="ja-JP" altLang="en-US" sz="1200" dirty="0">
                <a:latin typeface="HGPｺﾞｼｯｸM" pitchFamily="50" charset="-128"/>
                <a:ea typeface="HGPｺﾞｼｯｸM" pitchFamily="50" charset="-128"/>
              </a:rPr>
              <a:t>：蝦夷弾</a:t>
            </a:r>
            <a:r>
              <a:rPr lang="ja-JP" altLang="en-US" sz="1200" dirty="0" smtClean="0">
                <a:latin typeface="HGPｺﾞｼｯｸM" pitchFamily="50" charset="-128"/>
                <a:ea typeface="HGPｺﾞｼｯｸM" pitchFamily="50" charset="-128"/>
              </a:rPr>
              <a:t>琴図</a:t>
            </a:r>
            <a:endParaRPr lang="en-US" altLang="ja-JP" sz="1200" dirty="0" smtClean="0">
              <a:latin typeface="HGPｺﾞｼｯｸM" pitchFamily="50" charset="-128"/>
              <a:ea typeface="HGPｺﾞｼｯｸM" pitchFamily="50" charset="-128"/>
            </a:endParaRPr>
          </a:p>
        </p:txBody>
      </p:sp>
      <p:sp>
        <p:nvSpPr>
          <p:cNvPr id="11" name="タイトル 1"/>
          <p:cNvSpPr txBox="1">
            <a:spLocks/>
          </p:cNvSpPr>
          <p:nvPr/>
        </p:nvSpPr>
        <p:spPr>
          <a:xfrm>
            <a:off x="5445224" y="251520"/>
            <a:ext cx="1274104" cy="7183239"/>
          </a:xfrm>
          <a:prstGeom prst="rect">
            <a:avLst/>
          </a:prstGeom>
          <a:solidFill>
            <a:sysClr val="windowText" lastClr="000000">
              <a:lumMod val="95000"/>
              <a:lumOff val="5000"/>
            </a:sysClr>
          </a:solidFill>
          <a:ln>
            <a:noFill/>
          </a:ln>
        </p:spPr>
        <p:txBody>
          <a:bodyPr vert="eaVert" lIns="91440" tIns="45720" rIns="91440" bIns="46800" rtlCol="0" anchor="ct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smtClean="0">
                <a:ln w="12700" cmpd="sng">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rPr>
              <a:t> 北方</a:t>
            </a:r>
            <a:r>
              <a:rPr kumimoji="1" lang="ja-JP" altLang="en-US" sz="3200" b="1" i="0" u="none" strike="noStrike" kern="1200" cap="none" spc="0" normalizeH="0" baseline="0" noProof="0" dirty="0">
                <a:ln w="12700" cmpd="sng">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rPr>
              <a:t>資料</a:t>
            </a:r>
            <a:r>
              <a:rPr kumimoji="1" lang="ja-JP" altLang="en-US" sz="3200" b="1" i="0" u="none" strike="noStrike" kern="1200" cap="none" spc="0" normalizeH="0" baseline="0" noProof="0" dirty="0" smtClean="0">
                <a:ln w="12700" cmpd="sng">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rPr>
              <a:t>からみる</a:t>
            </a:r>
            <a:endParaRPr kumimoji="1" lang="en-US" altLang="ja-JP" sz="3200" b="1" i="0" u="none" strike="noStrike" kern="1200" cap="none" spc="0" normalizeH="0" baseline="0" noProof="0" dirty="0">
              <a:ln w="12700" cmpd="sng">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800" b="1" i="0" u="none" strike="noStrike" kern="1200" cap="none" spc="0" normalizeH="0" baseline="0" noProof="0" dirty="0" smtClean="0">
                <a:ln w="12700" cmpd="sng">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rPr>
              <a:t> 「</a:t>
            </a:r>
            <a:r>
              <a:rPr kumimoji="1" lang="ja-JP" altLang="en-US" sz="4800" b="1" i="0" u="none" strike="noStrike" kern="1200" cap="none" spc="0" normalizeH="0" baseline="0" noProof="0" dirty="0">
                <a:ln w="12700" cmpd="sng">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rPr>
              <a:t>江戸・蝦夷・ヲロシヤ</a:t>
            </a:r>
            <a:r>
              <a:rPr kumimoji="1" lang="ja-JP" altLang="en-US" sz="4800" b="1" i="0" u="none" strike="noStrike" kern="1200" cap="none" spc="0" normalizeH="0" baseline="0" noProof="0" dirty="0" smtClean="0">
                <a:ln w="12700" cmpd="sng">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rPr>
              <a:t>」交流展</a:t>
            </a:r>
            <a:endParaRPr kumimoji="1" lang="en-US" altLang="ja-JP" sz="4800" b="1" i="0" u="none" strike="noStrike" kern="1200" cap="none" spc="0" normalizeH="0" baseline="0" noProof="0" dirty="0">
              <a:ln w="12700" cmpd="sng">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endParaRPr>
          </a:p>
        </p:txBody>
      </p:sp>
      <p:sp>
        <p:nvSpPr>
          <p:cNvPr id="12" name="タイトル 1"/>
          <p:cNvSpPr txBox="1">
            <a:spLocks/>
          </p:cNvSpPr>
          <p:nvPr/>
        </p:nvSpPr>
        <p:spPr>
          <a:xfrm>
            <a:off x="116632" y="1619672"/>
            <a:ext cx="1009934" cy="5616623"/>
          </a:xfrm>
          <a:prstGeom prst="rect">
            <a:avLst/>
          </a:prstGeom>
          <a:solidFill>
            <a:sysClr val="windowText" lastClr="000000"/>
          </a:solidFill>
          <a:ln>
            <a:noFill/>
          </a:ln>
        </p:spPr>
        <p:txBody>
          <a:bodyPr vert="eaVert" lIns="91440" tIns="45720" rIns="91440" bIns="468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smtClean="0">
                <a:ln w="3175">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rPr>
              <a:t> 第２期</a:t>
            </a:r>
            <a:r>
              <a:rPr kumimoji="1" lang="ja-JP" altLang="en-US" sz="2800" b="1" i="0" u="none" strike="noStrike" kern="1200" cap="none" spc="0" normalizeH="0" baseline="0" noProof="0" dirty="0">
                <a:ln w="3175">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rPr>
              <a:t>：高田屋嘉兵衛</a:t>
            </a:r>
            <a:r>
              <a:rPr kumimoji="1" lang="ja-JP" altLang="en-US" sz="2800" b="1" i="0" u="none" strike="noStrike" kern="1200" cap="none" spc="0" normalizeH="0" baseline="0" noProof="0" dirty="0" smtClean="0">
                <a:ln w="3175">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rPr>
              <a:t>と</a:t>
            </a:r>
            <a:endParaRPr kumimoji="1" lang="en-US" altLang="ja-JP" sz="2800" b="1" i="0" u="none" strike="noStrike" kern="1200" cap="none" spc="0" normalizeH="0" baseline="0" noProof="0" dirty="0" smtClean="0">
              <a:ln w="3175">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w="3175">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rPr>
              <a:t>　</a:t>
            </a:r>
            <a:r>
              <a:rPr kumimoji="1" lang="ja-JP" altLang="en-US" sz="2800" b="1" i="0" u="none" strike="noStrike" kern="1200" cap="none" spc="0" normalizeH="0" baseline="0" noProof="0" dirty="0" smtClean="0">
                <a:ln w="3175">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rPr>
              <a:t>　　　　　　　　ゴロヴニーン</a:t>
            </a:r>
            <a:r>
              <a:rPr kumimoji="1" lang="ja-JP" altLang="en-US" sz="2800" b="1" i="0" u="none" strike="noStrike" kern="1200" cap="none" spc="0" normalizeH="0" baseline="0" noProof="0" dirty="0">
                <a:ln w="3175">
                  <a:solidFill>
                    <a:sysClr val="windowText" lastClr="000000"/>
                  </a:solidFill>
                  <a:prstDash val="solid"/>
                </a:ln>
                <a:solidFill>
                  <a:sysClr val="window" lastClr="FFFFFF"/>
                </a:solidFill>
                <a:effectLst/>
                <a:uLnTx/>
                <a:uFillTx/>
                <a:latin typeface="HGP明朝E" pitchFamily="18" charset="-128"/>
                <a:ea typeface="HGP明朝E" pitchFamily="18" charset="-128"/>
                <a:cs typeface="+mj-cs"/>
              </a:rPr>
              <a:t>捕虜事件</a:t>
            </a:r>
          </a:p>
        </p:txBody>
      </p:sp>
      <p:sp>
        <p:nvSpPr>
          <p:cNvPr id="14" name="テキスト ボックス 13"/>
          <p:cNvSpPr txBox="1"/>
          <p:nvPr/>
        </p:nvSpPr>
        <p:spPr>
          <a:xfrm>
            <a:off x="188640" y="8604448"/>
            <a:ext cx="5787154" cy="338554"/>
          </a:xfrm>
          <a:prstGeom prst="rect">
            <a:avLst/>
          </a:prstGeom>
          <a:noFill/>
        </p:spPr>
        <p:txBody>
          <a:bodyPr wrap="square" rtlCol="0">
            <a:spAutoFit/>
          </a:bodyPr>
          <a:lstStyle/>
          <a:p>
            <a:pPr algn="ctr"/>
            <a:r>
              <a:rPr lang="en-US" altLang="ja-JP" sz="1600" dirty="0" smtClean="0">
                <a:ln w="12700">
                  <a:noFill/>
                  <a:prstDash val="solid"/>
                </a:ln>
                <a:effectLst/>
                <a:latin typeface="HGP創英ﾌﾟﾚｾﾞﾝｽEB" pitchFamily="18" charset="-128"/>
                <a:ea typeface="HGP創英ﾌﾟﾚｾﾞﾝｽEB" pitchFamily="18" charset="-128"/>
              </a:rPr>
              <a:t>※ 10-11</a:t>
            </a:r>
            <a:r>
              <a:rPr lang="ja-JP" altLang="en-US" sz="1600" dirty="0" smtClean="0">
                <a:ln w="12700">
                  <a:noFill/>
                  <a:prstDash val="solid"/>
                </a:ln>
                <a:effectLst/>
                <a:latin typeface="HGP創英ﾌﾟﾚｾﾞﾝｽEB" pitchFamily="18" charset="-128"/>
                <a:ea typeface="HGP創英ﾌﾟﾚｾﾞﾝｽEB" pitchFamily="18" charset="-128"/>
              </a:rPr>
              <a:t>月はオープンエリアにて、関連図書の展示も</a:t>
            </a:r>
            <a:r>
              <a:rPr lang="ja-JP" altLang="en-US" sz="1600" dirty="0">
                <a:ln w="12700">
                  <a:noFill/>
                  <a:prstDash val="solid"/>
                </a:ln>
                <a:effectLst/>
                <a:latin typeface="HGP創英ﾌﾟﾚｾﾞﾝｽEB" pitchFamily="18" charset="-128"/>
                <a:ea typeface="HGP創英ﾌﾟﾚｾﾞﾝｽEB" pitchFamily="18" charset="-128"/>
              </a:rPr>
              <a:t>実施</a:t>
            </a:r>
            <a:r>
              <a:rPr lang="ja-JP" altLang="en-US" sz="1600" dirty="0" smtClean="0">
                <a:ln w="12700">
                  <a:noFill/>
                  <a:prstDash val="solid"/>
                </a:ln>
                <a:effectLst/>
                <a:latin typeface="HGP創英ﾌﾟﾚｾﾞﾝｽEB" pitchFamily="18" charset="-128"/>
                <a:ea typeface="HGP創英ﾌﾟﾚｾﾞﾝｽEB" pitchFamily="18" charset="-128"/>
              </a:rPr>
              <a:t>します。</a:t>
            </a:r>
            <a:endParaRPr lang="en-US" altLang="ja-JP" sz="1600" dirty="0">
              <a:ln w="12700">
                <a:noFill/>
                <a:prstDash val="solid"/>
              </a:ln>
              <a:effectLst/>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3990682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6858000" cy="369326"/>
          </a:xfrm>
          <a:prstGeom prst="rect">
            <a:avLst/>
          </a:prstGeom>
          <a:solidFill>
            <a:schemeClr val="tx2">
              <a:lumMod val="60000"/>
              <a:lumOff val="40000"/>
            </a:schemeClr>
          </a:solidFill>
        </p:spPr>
        <p:txBody>
          <a:bodyPr wrap="square" lIns="91434" tIns="45717" rIns="91434" bIns="45717" rtlCol="0">
            <a:spAutoFit/>
          </a:bodyPr>
          <a:lstStyle/>
          <a:p>
            <a:r>
              <a:rPr kumimoji="1" lang="ja-JP" altLang="en-US" dirty="0" smtClean="0">
                <a:latin typeface="HGP創英ﾌﾟﾚｾﾞﾝｽEB" pitchFamily="18" charset="-128"/>
                <a:ea typeface="HGP創英ﾌﾟﾚｾﾞﾝｽEB" pitchFamily="18" charset="-128"/>
              </a:rPr>
              <a:t>　ごあいさつ</a:t>
            </a:r>
            <a:endParaRPr kumimoji="1" lang="ja-JP" altLang="en-US" dirty="0">
              <a:latin typeface="HGP創英ﾌﾟﾚｾﾞﾝｽEB" pitchFamily="18" charset="-128"/>
              <a:ea typeface="HGP創英ﾌﾟﾚｾﾞﾝｽEB" pitchFamily="18" charset="-128"/>
            </a:endParaRPr>
          </a:p>
        </p:txBody>
      </p:sp>
      <p:sp>
        <p:nvSpPr>
          <p:cNvPr id="5" name="テキスト ボックス 4"/>
          <p:cNvSpPr txBox="1"/>
          <p:nvPr/>
        </p:nvSpPr>
        <p:spPr>
          <a:xfrm>
            <a:off x="0" y="2179119"/>
            <a:ext cx="6858000" cy="369326"/>
          </a:xfrm>
          <a:prstGeom prst="rect">
            <a:avLst/>
          </a:prstGeom>
          <a:solidFill>
            <a:schemeClr val="tx2">
              <a:lumMod val="60000"/>
              <a:lumOff val="40000"/>
            </a:schemeClr>
          </a:solidFill>
        </p:spPr>
        <p:txBody>
          <a:bodyPr wrap="square" lIns="91434" tIns="45717" rIns="91434" bIns="45717" rtlCol="0">
            <a:spAutoFit/>
          </a:bodyPr>
          <a:lstStyle/>
          <a:p>
            <a:r>
              <a:rPr kumimoji="1" lang="ja-JP" altLang="en-US" dirty="0" smtClean="0">
                <a:latin typeface="HGP創英ﾌﾟﾚｾﾞﾝｽEB" pitchFamily="18" charset="-128"/>
                <a:ea typeface="HGP創英ﾌﾟﾚｾﾞﾝｽEB" pitchFamily="18" charset="-128"/>
              </a:rPr>
              <a:t>　展示資料の紹介</a:t>
            </a:r>
            <a:endParaRPr kumimoji="1" lang="ja-JP" altLang="en-US" dirty="0">
              <a:latin typeface="HGP創英ﾌﾟﾚｾﾞﾝｽEB" pitchFamily="18" charset="-128"/>
              <a:ea typeface="HGP創英ﾌﾟﾚｾﾞﾝｽEB" pitchFamily="18" charset="-128"/>
            </a:endParaRPr>
          </a:p>
        </p:txBody>
      </p:sp>
      <p:sp>
        <p:nvSpPr>
          <p:cNvPr id="11" name="テキスト ボックス 10"/>
          <p:cNvSpPr txBox="1"/>
          <p:nvPr/>
        </p:nvSpPr>
        <p:spPr>
          <a:xfrm>
            <a:off x="241993" y="2987824"/>
            <a:ext cx="3187007" cy="1354211"/>
          </a:xfrm>
          <a:prstGeom prst="rect">
            <a:avLst/>
          </a:prstGeom>
          <a:noFill/>
        </p:spPr>
        <p:txBody>
          <a:bodyPr wrap="square" lIns="91434" tIns="45717" rIns="91434" bIns="45717" rtlCol="0">
            <a:spAutoFit/>
          </a:bodyPr>
          <a:lstStyle/>
          <a:p>
            <a:pPr algn="just"/>
            <a:r>
              <a:rPr lang="ja-JP" altLang="en-US" sz="1400" dirty="0">
                <a:latin typeface="HGP創英ﾌﾟﾚｾﾞﾝｽEB" pitchFamily="18" charset="-128"/>
                <a:ea typeface="HGP創英ﾌﾟﾚｾﾞﾝｽEB" pitchFamily="18" charset="-128"/>
              </a:rPr>
              <a:t>“おろす</a:t>
            </a:r>
            <a:r>
              <a:rPr lang="ja-JP" altLang="en-US" sz="1400" dirty="0" err="1">
                <a:latin typeface="HGP創英ﾌﾟﾚｾﾞﾝｽEB" pitchFamily="18" charset="-128"/>
                <a:ea typeface="HGP創英ﾌﾟﾚｾﾞﾝｽEB" pitchFamily="18" charset="-128"/>
              </a:rPr>
              <a:t>け</a:t>
            </a:r>
            <a:r>
              <a:rPr lang="ja-JP" altLang="en-US" sz="1400" dirty="0">
                <a:latin typeface="HGP創英ﾌﾟﾚｾﾞﾝｽEB" pitchFamily="18" charset="-128"/>
                <a:ea typeface="HGP創英ﾌﾟﾚｾﾞﾝｽEB" pitchFamily="18" charset="-128"/>
              </a:rPr>
              <a:t>人言”</a:t>
            </a:r>
            <a:endParaRPr lang="en-US" altLang="ja-JP" sz="1400" dirty="0">
              <a:latin typeface="HGP創英ﾌﾟﾚｾﾞﾝｽEB" pitchFamily="18" charset="-128"/>
              <a:ea typeface="HGP創英ﾌﾟﾚｾﾞﾝｽEB" pitchFamily="18" charset="-128"/>
            </a:endParaRPr>
          </a:p>
          <a:p>
            <a:pPr algn="just"/>
            <a:endParaRPr lang="en-US" altLang="ja-JP" sz="1200" dirty="0">
              <a:latin typeface="HGP創英ﾌﾟﾚｾﾞﾝｽEB" pitchFamily="18" charset="-128"/>
              <a:ea typeface="HGP創英ﾌﾟﾚｾﾞﾝｽEB" pitchFamily="18" charset="-128"/>
            </a:endParaRPr>
          </a:p>
          <a:p>
            <a:pPr algn="just"/>
            <a:r>
              <a:rPr lang="ja-JP" altLang="en-US" sz="1400" dirty="0" smtClean="0">
                <a:latin typeface="HGP創英ﾌﾟﾚｾﾞﾝｽEB" pitchFamily="18" charset="-128"/>
                <a:ea typeface="HGP創英ﾌﾟﾚｾﾞﾝｽEB" pitchFamily="18" charset="-128"/>
              </a:rPr>
              <a:t>文化</a:t>
            </a:r>
            <a:r>
              <a:rPr lang="en-US" altLang="ja-JP" sz="1400" dirty="0">
                <a:latin typeface="HGP創英ﾌﾟﾚｾﾞﾝｽEB" pitchFamily="18" charset="-128"/>
                <a:ea typeface="HGP創英ﾌﾟﾚｾﾞﾝｽEB" pitchFamily="18" charset="-128"/>
              </a:rPr>
              <a:t>8</a:t>
            </a:r>
            <a:r>
              <a:rPr lang="ja-JP" altLang="en-US" sz="1400" dirty="0">
                <a:latin typeface="HGP創英ﾌﾟﾚｾﾞﾝｽEB" pitchFamily="18" charset="-128"/>
                <a:ea typeface="HGP創英ﾌﾟﾚｾﾞﾝｽEB" pitchFamily="18" charset="-128"/>
              </a:rPr>
              <a:t>年クナシリ島で捕えたゴロヴニーン一行のロシア人を松前まで護送した南部藩士松岡良之丞からの聞書</a:t>
            </a:r>
            <a:r>
              <a:rPr lang="ja-JP" altLang="en-US" sz="1400" dirty="0" smtClean="0">
                <a:latin typeface="HGP創英ﾌﾟﾚｾﾞﾝｽEB" pitchFamily="18" charset="-128"/>
                <a:ea typeface="HGP創英ﾌﾟﾚｾﾞﾝｽEB" pitchFamily="18" charset="-128"/>
              </a:rPr>
              <a:t>。</a:t>
            </a:r>
            <a:endParaRPr lang="en-US" altLang="ja-JP" sz="1400" dirty="0">
              <a:latin typeface="HGP創英ﾌﾟﾚｾﾞﾝｽEB" pitchFamily="18" charset="-128"/>
              <a:ea typeface="HGP創英ﾌﾟﾚｾﾞﾝｽEB" pitchFamily="18" charset="-128"/>
            </a:endParaRPr>
          </a:p>
          <a:p>
            <a:pPr algn="r"/>
            <a:r>
              <a:rPr lang="en-US" altLang="ja-JP" sz="1400" dirty="0" smtClean="0">
                <a:latin typeface="HGP創英ﾌﾟﾚｾﾞﾝｽEB" pitchFamily="18" charset="-128"/>
                <a:ea typeface="HGP創英ﾌﾟﾚｾﾞﾝｽEB" pitchFamily="18" charset="-128"/>
              </a:rPr>
              <a:t>                                </a:t>
            </a:r>
            <a:r>
              <a:rPr lang="ja-JP" altLang="en-US" sz="1400" dirty="0" smtClean="0">
                <a:latin typeface="HGP創英ﾌﾟﾚｾﾞﾝｽEB" pitchFamily="18" charset="-128"/>
                <a:ea typeface="HGP創英ﾌﾟﾚｾﾞﾝｽEB" pitchFamily="18" charset="-128"/>
              </a:rPr>
              <a:t>（</a:t>
            </a:r>
            <a:r>
              <a:rPr lang="ja-JP" altLang="en-US" sz="1400" dirty="0">
                <a:latin typeface="HGP創英ﾌﾟﾚｾﾞﾝｽEB" pitchFamily="18" charset="-128"/>
                <a:ea typeface="HGP創英ﾌﾟﾚｾﾞﾝｽEB" pitchFamily="18" charset="-128"/>
              </a:rPr>
              <a:t>奥平家 </a:t>
            </a:r>
            <a:r>
              <a:rPr lang="en-US" altLang="ja-JP" sz="1400" dirty="0">
                <a:latin typeface="HGP創英ﾌﾟﾚｾﾞﾝｽEB" pitchFamily="18" charset="-128"/>
                <a:ea typeface="HGP創英ﾌﾟﾚｾﾞﾝｽEB" pitchFamily="18" charset="-128"/>
              </a:rPr>
              <a:t>038</a:t>
            </a:r>
            <a:r>
              <a:rPr lang="ja-JP" altLang="en-US" sz="1400" dirty="0" smtClean="0">
                <a:latin typeface="HGP創英ﾌﾟﾚｾﾞﾝｽEB" pitchFamily="18" charset="-128"/>
                <a:ea typeface="HGP創英ﾌﾟﾚｾﾞﾝｽEB" pitchFamily="18" charset="-128"/>
              </a:rPr>
              <a:t>）</a:t>
            </a:r>
            <a:endParaRPr lang="ja-JP" altLang="en-US" sz="1400" dirty="0">
              <a:latin typeface="HGP創英ﾌﾟﾚｾﾞﾝｽEB" pitchFamily="18" charset="-128"/>
              <a:ea typeface="HGP創英ﾌﾟﾚｾﾞﾝｽEB" pitchFamily="18" charset="-128"/>
            </a:endParaRPr>
          </a:p>
        </p:txBody>
      </p:sp>
      <p:sp>
        <p:nvSpPr>
          <p:cNvPr id="8" name="テキスト ボックス 7"/>
          <p:cNvSpPr txBox="1"/>
          <p:nvPr/>
        </p:nvSpPr>
        <p:spPr>
          <a:xfrm>
            <a:off x="3140968" y="5148064"/>
            <a:ext cx="3425333" cy="1569654"/>
          </a:xfrm>
          <a:prstGeom prst="rect">
            <a:avLst/>
          </a:prstGeom>
          <a:noFill/>
        </p:spPr>
        <p:txBody>
          <a:bodyPr wrap="square" lIns="91434" tIns="45717" rIns="91434" bIns="45717" rtlCol="0">
            <a:spAutoFit/>
          </a:bodyPr>
          <a:lstStyle/>
          <a:p>
            <a:pPr algn="just"/>
            <a:r>
              <a:rPr lang="ja-JP" altLang="en-US" sz="1400" dirty="0" smtClean="0">
                <a:latin typeface="HGP創英ﾌﾟﾚｾﾞﾝｽEB" pitchFamily="18" charset="-128"/>
                <a:ea typeface="HGP創英ﾌﾟﾚｾﾞﾝｽEB" pitchFamily="18" charset="-128"/>
              </a:rPr>
              <a:t>“</a:t>
            </a:r>
            <a:r>
              <a:rPr lang="ja-JP" altLang="en-US" sz="1400" dirty="0">
                <a:latin typeface="HGP創英ﾌﾟﾚｾﾞﾝｽEB" pitchFamily="18" charset="-128"/>
                <a:ea typeface="HGP創英ﾌﾟﾚｾﾞﾝｽEB" pitchFamily="18" charset="-128"/>
              </a:rPr>
              <a:t>蝦夷語箋”</a:t>
            </a:r>
            <a:endParaRPr lang="en-US" altLang="ja-JP" sz="1400" dirty="0">
              <a:latin typeface="HGP創英ﾌﾟﾚｾﾞﾝｽEB" pitchFamily="18" charset="-128"/>
              <a:ea typeface="HGP創英ﾌﾟﾚｾﾞﾝｽEB" pitchFamily="18" charset="-128"/>
            </a:endParaRPr>
          </a:p>
          <a:p>
            <a:pPr algn="just"/>
            <a:endParaRPr lang="en-US" altLang="ja-JP" sz="1200" dirty="0">
              <a:latin typeface="HGP創英ﾌﾟﾚｾﾞﾝｽEB" pitchFamily="18" charset="-128"/>
              <a:ea typeface="HGP創英ﾌﾟﾚｾﾞﾝｽEB" pitchFamily="18" charset="-128"/>
            </a:endParaRPr>
          </a:p>
          <a:p>
            <a:pPr algn="just"/>
            <a:r>
              <a:rPr lang="ja-JP" altLang="en-US" sz="1400" dirty="0" smtClean="0">
                <a:latin typeface="HGP創英ﾌﾟﾚｾﾞﾝｽEB" pitchFamily="18" charset="-128"/>
                <a:ea typeface="HGP創英ﾌﾟﾚｾﾞﾝｽEB" pitchFamily="18" charset="-128"/>
              </a:rPr>
              <a:t>内容</a:t>
            </a:r>
            <a:r>
              <a:rPr lang="ja-JP" altLang="en-US" sz="1400" dirty="0">
                <a:latin typeface="HGP創英ﾌﾟﾚｾﾞﾝｽEB" pitchFamily="18" charset="-128"/>
                <a:ea typeface="HGP創英ﾌﾟﾚｾﾞﾝｽEB" pitchFamily="18" charset="-128"/>
              </a:rPr>
              <a:t>は「藻汐草」であるが末尾のチャランケ、ユーカラの例文を欠く。巻頭に附録としてロシア語集とロシア文字のほか、色刷の蝦夷地図と蝦夷人男女之図あり</a:t>
            </a:r>
            <a:r>
              <a:rPr lang="ja-JP" altLang="en-US" sz="1400" dirty="0" smtClean="0">
                <a:latin typeface="HGP創英ﾌﾟﾚｾﾞﾝｽEB" pitchFamily="18" charset="-128"/>
                <a:ea typeface="HGP創英ﾌﾟﾚｾﾞﾝｽEB" pitchFamily="18" charset="-128"/>
              </a:rPr>
              <a:t>。</a:t>
            </a:r>
            <a:endParaRPr lang="en-US" altLang="ja-JP" sz="1400" dirty="0" smtClean="0">
              <a:latin typeface="HGP創英ﾌﾟﾚｾﾞﾝｽEB" pitchFamily="18" charset="-128"/>
              <a:ea typeface="HGP創英ﾌﾟﾚｾﾞﾝｽEB" pitchFamily="18" charset="-128"/>
            </a:endParaRPr>
          </a:p>
          <a:p>
            <a:pPr algn="r"/>
            <a:r>
              <a:rPr lang="ja-JP" altLang="en-US" sz="1400" dirty="0" smtClean="0">
                <a:latin typeface="HGP創英ﾌﾟﾚｾﾞﾝｽEB" pitchFamily="18" charset="-128"/>
                <a:ea typeface="HGP創英ﾌﾟﾚｾﾞﾝｽEB" pitchFamily="18" charset="-128"/>
              </a:rPr>
              <a:t>（旧記 </a:t>
            </a:r>
            <a:r>
              <a:rPr lang="en-US" altLang="ja-JP" sz="1400" dirty="0" smtClean="0">
                <a:latin typeface="HGP創英ﾌﾟﾚｾﾞﾝｽEB" pitchFamily="18" charset="-128"/>
                <a:ea typeface="HGP創英ﾌﾟﾚｾﾞﾝｽEB" pitchFamily="18" charset="-128"/>
              </a:rPr>
              <a:t>0071</a:t>
            </a:r>
            <a:r>
              <a:rPr lang="ja-JP" altLang="en-US" sz="1400" dirty="0" smtClean="0">
                <a:latin typeface="HGP創英ﾌﾟﾚｾﾞﾝｽEB" pitchFamily="18" charset="-128"/>
                <a:ea typeface="HGP創英ﾌﾟﾚｾﾞﾝｽEB" pitchFamily="18" charset="-128"/>
              </a:rPr>
              <a:t>）</a:t>
            </a:r>
            <a:endParaRPr lang="ja-JP" altLang="en-US" sz="1400" dirty="0">
              <a:latin typeface="HGP創英ﾌﾟﾚｾﾞﾝｽEB" pitchFamily="18" charset="-128"/>
              <a:ea typeface="HGP創英ﾌﾟﾚｾﾞﾝｽEB" pitchFamily="18" charset="-128"/>
            </a:endParaRPr>
          </a:p>
        </p:txBody>
      </p:sp>
      <p:grpSp>
        <p:nvGrpSpPr>
          <p:cNvPr id="3" name="グループ化 2"/>
          <p:cNvGrpSpPr/>
          <p:nvPr/>
        </p:nvGrpSpPr>
        <p:grpSpPr>
          <a:xfrm>
            <a:off x="103905" y="2628763"/>
            <a:ext cx="6558110" cy="6465336"/>
            <a:chOff x="103905" y="2628763"/>
            <a:chExt cx="6558110" cy="6465336"/>
          </a:xfrm>
        </p:grpSpPr>
        <p:sp>
          <p:nvSpPr>
            <p:cNvPr id="2" name="正方形/長方形 1"/>
            <p:cNvSpPr/>
            <p:nvPr/>
          </p:nvSpPr>
          <p:spPr>
            <a:xfrm>
              <a:off x="103906" y="2628763"/>
              <a:ext cx="6558109" cy="2262190"/>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正方形/長方形 11"/>
            <p:cNvSpPr/>
            <p:nvPr/>
          </p:nvSpPr>
          <p:spPr>
            <a:xfrm>
              <a:off x="103905" y="4890953"/>
              <a:ext cx="6558109" cy="2119299"/>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p:cNvSpPr/>
            <p:nvPr/>
          </p:nvSpPr>
          <p:spPr>
            <a:xfrm>
              <a:off x="103905" y="7010252"/>
              <a:ext cx="6558109" cy="2083847"/>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14" name="テキスト ボックス 13"/>
          <p:cNvSpPr txBox="1"/>
          <p:nvPr/>
        </p:nvSpPr>
        <p:spPr>
          <a:xfrm>
            <a:off x="111251" y="369326"/>
            <a:ext cx="6726619" cy="1815882"/>
          </a:xfrm>
          <a:prstGeom prst="rect">
            <a:avLst/>
          </a:prstGeom>
          <a:noFill/>
        </p:spPr>
        <p:txBody>
          <a:bodyPr wrap="square" rtlCol="0">
            <a:spAutoFit/>
          </a:bodyPr>
          <a:lstStyle/>
          <a:p>
            <a:r>
              <a:rPr lang="ja-JP" altLang="en-US" sz="1400" dirty="0">
                <a:latin typeface="HGP創英ﾌﾟﾚｾﾞﾝｽEB" pitchFamily="18" charset="-128"/>
                <a:ea typeface="HGP創英ﾌﾟﾚｾﾞﾝｽEB" pitchFamily="18" charset="-128"/>
              </a:rPr>
              <a:t>　北海道大学附属図書館では、従来から北方地域関係資料を系統的に収集してきました。</a:t>
            </a:r>
          </a:p>
          <a:p>
            <a:r>
              <a:rPr lang="ja-JP" altLang="en-US" sz="1400" dirty="0">
                <a:latin typeface="HGP創英ﾌﾟﾚｾﾞﾝｽEB" pitchFamily="18" charset="-128"/>
                <a:ea typeface="HGP創英ﾌﾟﾚｾﾞﾝｽEB" pitchFamily="18" charset="-128"/>
              </a:rPr>
              <a:t>その中には、鎖国をしていた江戸時代後期、自らの意思とは無関係にロシアで異文化を体験し帰国した大黒屋光太夫・高田屋嘉兵衛らの足跡資料も残されています。</a:t>
            </a:r>
          </a:p>
          <a:p>
            <a:r>
              <a:rPr lang="ja-JP" altLang="en-US" sz="1400" dirty="0">
                <a:latin typeface="HGP創英ﾌﾟﾚｾﾞﾝｽEB" pitchFamily="18" charset="-128"/>
                <a:ea typeface="HGP創英ﾌﾟﾚｾﾞﾝｽEB" pitchFamily="18" charset="-128"/>
              </a:rPr>
              <a:t>　第</a:t>
            </a:r>
            <a:r>
              <a:rPr lang="en-US" altLang="ja-JP" sz="1400" dirty="0">
                <a:latin typeface="HGP創英ﾌﾟﾚｾﾞﾝｽEB" pitchFamily="18" charset="-128"/>
                <a:ea typeface="HGP創英ﾌﾟﾚｾﾞﾝｽEB" pitchFamily="18" charset="-128"/>
              </a:rPr>
              <a:t>2</a:t>
            </a:r>
            <a:r>
              <a:rPr lang="ja-JP" altLang="en-US" sz="1400" dirty="0">
                <a:latin typeface="HGP創英ﾌﾟﾚｾﾞﾝｽEB" pitchFamily="18" charset="-128"/>
                <a:ea typeface="HGP創英ﾌﾟﾚｾﾞﾝｽEB" pitchFamily="18" charset="-128"/>
              </a:rPr>
              <a:t>期は、高田屋嘉兵衛に焦点をあてました。彼はゴロヴニーン捕虜事件によってロシアに拿捕されましたが、ゴロヴニーンの釈放に奔走しました。ロシア人との交流を通して、日露の交流の様子を紹介する展示を行います。グローバル化が推し進められる現代だからこそ、辞書も文法書も無い時代の異文化交流に思いを馳せ、北方資料を通してこのリアルなドラマの面白さを味わっていただければ幸いです。</a:t>
            </a:r>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048" y="2699792"/>
            <a:ext cx="2383005" cy="2088232"/>
          </a:xfrm>
          <a:prstGeom prst="rect">
            <a:avLst/>
          </a:prstGeom>
          <a:ln>
            <a:solidFill>
              <a:schemeClr val="tx1"/>
            </a:solidFill>
          </a:ln>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712" y="5004048"/>
            <a:ext cx="1853905" cy="1962760"/>
          </a:xfrm>
          <a:prstGeom prst="rect">
            <a:avLst/>
          </a:prstGeom>
          <a:ln>
            <a:solidFill>
              <a:schemeClr val="tx1"/>
            </a:solidFill>
          </a:ln>
        </p:spPr>
      </p:pic>
      <p:sp>
        <p:nvSpPr>
          <p:cNvPr id="18" name="テキスト ボックス 17"/>
          <p:cNvSpPr txBox="1"/>
          <p:nvPr/>
        </p:nvSpPr>
        <p:spPr>
          <a:xfrm>
            <a:off x="219089" y="7236296"/>
            <a:ext cx="3209911" cy="1569654"/>
          </a:xfrm>
          <a:prstGeom prst="rect">
            <a:avLst/>
          </a:prstGeom>
          <a:noFill/>
        </p:spPr>
        <p:txBody>
          <a:bodyPr wrap="square" lIns="91434" tIns="45717" rIns="91434" bIns="45717" rtlCol="0">
            <a:spAutoFit/>
          </a:bodyPr>
          <a:lstStyle/>
          <a:p>
            <a:pPr algn="just"/>
            <a:r>
              <a:rPr lang="ja-JP" altLang="en-US" sz="1400" dirty="0" smtClean="0">
                <a:latin typeface="HGP創英ﾌﾟﾚｾﾞﾝｽEB" pitchFamily="18" charset="-128"/>
                <a:ea typeface="HGP創英ﾌﾟﾚｾﾞﾝｽEB" pitchFamily="18" charset="-128"/>
              </a:rPr>
              <a:t>“</a:t>
            </a:r>
            <a:r>
              <a:rPr lang="zh-TW" altLang="en-US" sz="1400" dirty="0">
                <a:latin typeface="HGP創英ﾌﾟﾚｾﾞﾝｽEB" pitchFamily="18" charset="-128"/>
                <a:ea typeface="HGP創英ﾌﾟﾚｾﾞﾝｽEB" pitchFamily="18" charset="-128"/>
              </a:rPr>
              <a:t>辺警紀聞 巻下</a:t>
            </a:r>
            <a:r>
              <a:rPr lang="ja-JP" altLang="en-US" sz="1400" dirty="0" smtClean="0">
                <a:latin typeface="HGP創英ﾌﾟﾚｾﾞﾝｽEB" pitchFamily="18" charset="-128"/>
                <a:ea typeface="HGP創英ﾌﾟﾚｾﾞﾝｽEB" pitchFamily="18" charset="-128"/>
              </a:rPr>
              <a:t>”</a:t>
            </a:r>
            <a:endParaRPr lang="en-US" altLang="ja-JP" sz="1400" dirty="0" smtClean="0">
              <a:latin typeface="HGP創英ﾌﾟﾚｾﾞﾝｽEB" pitchFamily="18" charset="-128"/>
              <a:ea typeface="HGP創英ﾌﾟﾚｾﾞﾝｽEB" pitchFamily="18" charset="-128"/>
            </a:endParaRPr>
          </a:p>
          <a:p>
            <a:pPr algn="just"/>
            <a:endParaRPr lang="en-US" altLang="ja-JP" sz="1200" dirty="0">
              <a:latin typeface="HGP創英ﾌﾟﾚｾﾞﾝｽEB" pitchFamily="18" charset="-128"/>
              <a:ea typeface="HGP創英ﾌﾟﾚｾﾞﾝｽEB" pitchFamily="18" charset="-128"/>
            </a:endParaRPr>
          </a:p>
          <a:p>
            <a:pPr algn="just"/>
            <a:r>
              <a:rPr lang="ja-JP" altLang="en-US" sz="1400" dirty="0" smtClean="0">
                <a:latin typeface="HGP創英ﾌﾟﾚｾﾞﾝｽEB" pitchFamily="18" charset="-128"/>
                <a:ea typeface="HGP創英ﾌﾟﾚｾﾞﾝｽEB" pitchFamily="18" charset="-128"/>
              </a:rPr>
              <a:t>ベニョフスキー</a:t>
            </a:r>
            <a:r>
              <a:rPr lang="ja-JP" altLang="en-US" sz="1400" dirty="0">
                <a:latin typeface="HGP創英ﾌﾟﾚｾﾞﾝｽEB" pitchFamily="18" charset="-128"/>
                <a:ea typeface="HGP創英ﾌﾟﾚｾﾞﾝｽEB" pitchFamily="18" charset="-128"/>
              </a:rPr>
              <a:t>の警告以来ゴロヴニーンの捕囚事件に至るまでの日露間の諸事件を</a:t>
            </a:r>
            <a:r>
              <a:rPr lang="en-US" altLang="ja-JP" sz="1400" dirty="0">
                <a:latin typeface="HGP創英ﾌﾟﾚｾﾞﾝｽEB" pitchFamily="18" charset="-128"/>
                <a:ea typeface="HGP創英ﾌﾟﾚｾﾞﾝｽEB" pitchFamily="18" charset="-128"/>
              </a:rPr>
              <a:t>19</a:t>
            </a:r>
            <a:r>
              <a:rPr lang="ja-JP" altLang="en-US" sz="1400" dirty="0">
                <a:latin typeface="HGP創英ﾌﾟﾚｾﾞﾝｽEB" pitchFamily="18" charset="-128"/>
                <a:ea typeface="HGP創英ﾌﾟﾚｾﾞﾝｽEB" pitchFamily="18" charset="-128"/>
              </a:rPr>
              <a:t>項目に分けて記す。著者は水戸藩士。上巻を欠く。蝦夷諸島図</a:t>
            </a:r>
            <a:r>
              <a:rPr lang="en-US" altLang="ja-JP" sz="1400" dirty="0">
                <a:latin typeface="HGP創英ﾌﾟﾚｾﾞﾝｽEB" pitchFamily="18" charset="-128"/>
                <a:ea typeface="HGP創英ﾌﾟﾚｾﾞﾝｽEB" pitchFamily="18" charset="-128"/>
              </a:rPr>
              <a:t>6</a:t>
            </a:r>
            <a:r>
              <a:rPr lang="ja-JP" altLang="en-US" sz="1400" dirty="0">
                <a:latin typeface="HGP創英ﾌﾟﾚｾﾞﾝｽEB" pitchFamily="18" charset="-128"/>
                <a:ea typeface="HGP創英ﾌﾟﾚｾﾞﾝｽEB" pitchFamily="18" charset="-128"/>
              </a:rPr>
              <a:t>枚あり</a:t>
            </a:r>
            <a:r>
              <a:rPr lang="ja-JP" altLang="en-US" sz="1400" dirty="0" smtClean="0">
                <a:latin typeface="HGP創英ﾌﾟﾚｾﾞﾝｽEB" pitchFamily="18" charset="-128"/>
                <a:ea typeface="HGP創英ﾌﾟﾚｾﾞﾝｽEB" pitchFamily="18" charset="-128"/>
              </a:rPr>
              <a:t>。</a:t>
            </a:r>
            <a:r>
              <a:rPr lang="en-US" altLang="ja-JP" sz="1400" dirty="0" smtClean="0">
                <a:latin typeface="HGP創英ﾌﾟﾚｾﾞﾝｽEB" pitchFamily="18" charset="-128"/>
                <a:ea typeface="HGP創英ﾌﾟﾚｾﾞﾝｽEB" pitchFamily="18" charset="-128"/>
              </a:rPr>
              <a:t> </a:t>
            </a:r>
          </a:p>
          <a:p>
            <a:pPr algn="r"/>
            <a:r>
              <a:rPr lang="ja-JP" altLang="en-US" sz="1400" dirty="0" smtClean="0">
                <a:latin typeface="HGP創英ﾌﾟﾚｾﾞﾝｽEB" pitchFamily="18" charset="-128"/>
                <a:ea typeface="HGP創英ﾌﾟﾚｾﾞﾝｽEB" pitchFamily="18" charset="-128"/>
              </a:rPr>
              <a:t>（旧記 </a:t>
            </a:r>
            <a:r>
              <a:rPr lang="en-US" altLang="ja-JP" sz="1400" dirty="0" smtClean="0">
                <a:latin typeface="HGP創英ﾌﾟﾚｾﾞﾝｽEB" pitchFamily="18" charset="-128"/>
                <a:ea typeface="HGP創英ﾌﾟﾚｾﾞﾝｽEB" pitchFamily="18" charset="-128"/>
              </a:rPr>
              <a:t>0553</a:t>
            </a:r>
            <a:r>
              <a:rPr lang="ja-JP" altLang="en-US" sz="1400" dirty="0" smtClean="0">
                <a:latin typeface="HGP創英ﾌﾟﾚｾﾞﾝｽEB" pitchFamily="18" charset="-128"/>
                <a:ea typeface="HGP創英ﾌﾟﾚｾﾞﾝｽEB" pitchFamily="18" charset="-128"/>
              </a:rPr>
              <a:t>）</a:t>
            </a:r>
            <a:endParaRPr lang="en-US" altLang="ja-JP" sz="1400" dirty="0">
              <a:latin typeface="HGP創英ﾌﾟﾚｾﾞﾝｽEB" pitchFamily="18" charset="-128"/>
              <a:ea typeface="HGP創英ﾌﾟﾚｾﾞﾝｽEB" pitchFamily="18" charset="-128"/>
            </a:endParaRPr>
          </a:p>
        </p:txBody>
      </p:sp>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104" y="7092280"/>
            <a:ext cx="1243322" cy="1951648"/>
          </a:xfrm>
          <a:prstGeom prst="rect">
            <a:avLst/>
          </a:prstGeom>
          <a:ln>
            <a:solidFill>
              <a:schemeClr val="tx1"/>
            </a:solidFill>
          </a:ln>
        </p:spPr>
      </p:pic>
    </p:spTree>
    <p:extLst>
      <p:ext uri="{BB962C8B-B14F-4D97-AF65-F5344CB8AC3E}">
        <p14:creationId xmlns:p14="http://schemas.microsoft.com/office/powerpoint/2010/main" val="2233373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3429000" y="1043608"/>
            <a:ext cx="3160559" cy="1569654"/>
          </a:xfrm>
          <a:prstGeom prst="rect">
            <a:avLst/>
          </a:prstGeom>
          <a:noFill/>
        </p:spPr>
        <p:txBody>
          <a:bodyPr wrap="square" lIns="91434" tIns="45717" rIns="91434" bIns="45717" rtlCol="0">
            <a:spAutoFit/>
          </a:bodyPr>
          <a:lstStyle/>
          <a:p>
            <a:pPr algn="just"/>
            <a:r>
              <a:rPr lang="ja-JP" altLang="en-US" sz="1400" dirty="0" smtClean="0"/>
              <a:t>“</a:t>
            </a:r>
            <a:r>
              <a:rPr lang="ja-JP" altLang="en-US" sz="1400" dirty="0">
                <a:latin typeface="HGP創英ﾌﾟﾚｾﾞﾝｽEB" pitchFamily="18" charset="-128"/>
                <a:ea typeface="HGP創英ﾌﾟﾚｾﾞﾝｽEB" pitchFamily="18" charset="-128"/>
              </a:rPr>
              <a:t>蝦夷弾琴図</a:t>
            </a:r>
            <a:r>
              <a:rPr lang="ja-JP" altLang="en-US" sz="1400" dirty="0" smtClean="0"/>
              <a:t>”　　　</a:t>
            </a:r>
            <a:endParaRPr lang="en-US" altLang="ja-JP" sz="1400" dirty="0"/>
          </a:p>
          <a:p>
            <a:pPr algn="just"/>
            <a:endParaRPr lang="en-US" altLang="ja-JP" sz="1200" dirty="0"/>
          </a:p>
          <a:p>
            <a:pPr algn="just"/>
            <a:r>
              <a:rPr lang="ja-JP" altLang="en-US" sz="1400" dirty="0" smtClean="0">
                <a:latin typeface="HGP創英ﾌﾟﾚｾﾞﾝｽEB" pitchFamily="18" charset="-128"/>
                <a:ea typeface="HGP創英ﾌﾟﾚｾﾞﾝｽEB" pitchFamily="18" charset="-128"/>
              </a:rPr>
              <a:t>「</a:t>
            </a:r>
            <a:r>
              <a:rPr lang="ja-JP" altLang="en-US" sz="1400" dirty="0">
                <a:latin typeface="HGP創英ﾌﾟﾚｾﾞﾝｽEB" pitchFamily="18" charset="-128"/>
                <a:ea typeface="HGP創英ﾌﾟﾚｾﾞﾝｽEB" pitchFamily="18" charset="-128"/>
              </a:rPr>
              <a:t>横文斎筆」の落款と</a:t>
            </a:r>
            <a:r>
              <a:rPr lang="ja-JP" altLang="en-US" sz="1400" dirty="0" smtClean="0">
                <a:latin typeface="HGP創英ﾌﾟﾚｾﾞﾝｽEB" pitchFamily="18" charset="-128"/>
                <a:ea typeface="HGP創英ﾌﾟﾚｾﾞﾝｽEB" pitchFamily="18" charset="-128"/>
              </a:rPr>
              <a:t>ロシア語で</a:t>
            </a:r>
            <a:r>
              <a:rPr lang="ja-JP" altLang="en-US" sz="1400" dirty="0">
                <a:latin typeface="HGP創英ﾌﾟﾚｾﾞﾝｽEB" pitchFamily="18" charset="-128"/>
                <a:ea typeface="HGP創英ﾌﾟﾚｾﾞﾝｽEB" pitchFamily="18" charset="-128"/>
              </a:rPr>
              <a:t>「ムラカミ」の印章あり。作者村上貞助は村上島之丞の養子で、文化年間松前に幽閉されたゴロヴニーンにロシア語を学ぶ</a:t>
            </a:r>
            <a:r>
              <a:rPr lang="ja-JP" altLang="en-US" sz="1400" dirty="0" smtClean="0">
                <a:latin typeface="HGP創英ﾌﾟﾚｾﾞﾝｽEB" pitchFamily="18" charset="-128"/>
                <a:ea typeface="HGP創英ﾌﾟﾚｾﾞﾝｽEB" pitchFamily="18" charset="-128"/>
              </a:rPr>
              <a:t>。</a:t>
            </a:r>
            <a:endParaRPr lang="en-US" altLang="ja-JP" sz="1400" dirty="0" smtClean="0">
              <a:latin typeface="HGP創英ﾌﾟﾚｾﾞﾝｽEB" pitchFamily="18" charset="-128"/>
              <a:ea typeface="HGP創英ﾌﾟﾚｾﾞﾝｽEB" pitchFamily="18" charset="-128"/>
            </a:endParaRPr>
          </a:p>
          <a:p>
            <a:pPr algn="r"/>
            <a:r>
              <a:rPr lang="en-US" altLang="ja-JP" sz="1400" dirty="0">
                <a:latin typeface="HGP創英ﾌﾟﾚｾﾞﾝｽEB" pitchFamily="18" charset="-128"/>
                <a:ea typeface="HGP創英ﾌﾟﾚｾﾞﾝｽEB" pitchFamily="18" charset="-128"/>
              </a:rPr>
              <a:t> </a:t>
            </a:r>
            <a:r>
              <a:rPr lang="en-US" altLang="ja-JP" sz="1400" dirty="0" smtClean="0">
                <a:latin typeface="HGP創英ﾌﾟﾚｾﾞﾝｽEB" pitchFamily="18" charset="-128"/>
                <a:ea typeface="HGP創英ﾌﾟﾚｾﾞﾝｽEB" pitchFamily="18" charset="-128"/>
              </a:rPr>
              <a:t>                                  </a:t>
            </a:r>
            <a:r>
              <a:rPr lang="ja-JP" altLang="en-US" sz="1400" dirty="0" smtClean="0">
                <a:latin typeface="HGP創英ﾌﾟﾚｾﾞﾝｽEB" pitchFamily="18" charset="-128"/>
                <a:ea typeface="HGP創英ﾌﾟﾚｾﾞﾝｽEB" pitchFamily="18" charset="-128"/>
              </a:rPr>
              <a:t>（軸物 </a:t>
            </a:r>
            <a:r>
              <a:rPr lang="en-US" altLang="ja-JP" sz="1400" dirty="0" smtClean="0">
                <a:latin typeface="HGP創英ﾌﾟﾚｾﾞﾝｽEB" pitchFamily="18" charset="-128"/>
                <a:ea typeface="HGP創英ﾌﾟﾚｾﾞﾝｽEB" pitchFamily="18" charset="-128"/>
              </a:rPr>
              <a:t>125</a:t>
            </a:r>
            <a:r>
              <a:rPr lang="ja-JP" altLang="en-US" sz="1400" dirty="0" smtClean="0">
                <a:latin typeface="HGP創英ﾌﾟﾚｾﾞﾝｽEB" pitchFamily="18" charset="-128"/>
                <a:ea typeface="HGP創英ﾌﾟﾚｾﾞﾝｽEB" pitchFamily="18" charset="-128"/>
              </a:rPr>
              <a:t>）</a:t>
            </a:r>
            <a:endParaRPr lang="en-US" altLang="ja-JP" sz="1400" dirty="0">
              <a:latin typeface="HGP創英ﾌﾟﾚｾﾞﾝｽEB" pitchFamily="18" charset="-128"/>
              <a:ea typeface="HGP創英ﾌﾟﾚｾﾞﾝｽEB" pitchFamily="18" charset="-128"/>
            </a:endParaRPr>
          </a:p>
        </p:txBody>
      </p:sp>
      <p:grpSp>
        <p:nvGrpSpPr>
          <p:cNvPr id="25" name="グループ化 24"/>
          <p:cNvGrpSpPr/>
          <p:nvPr/>
        </p:nvGrpSpPr>
        <p:grpSpPr>
          <a:xfrm>
            <a:off x="166323" y="611560"/>
            <a:ext cx="6558110" cy="7830639"/>
            <a:chOff x="103905" y="2628762"/>
            <a:chExt cx="6558110" cy="7830639"/>
          </a:xfrm>
        </p:grpSpPr>
        <p:sp>
          <p:nvSpPr>
            <p:cNvPr id="26" name="正方形/長方形 25"/>
            <p:cNvSpPr/>
            <p:nvPr/>
          </p:nvSpPr>
          <p:spPr>
            <a:xfrm>
              <a:off x="103906" y="2628762"/>
              <a:ext cx="6558109" cy="2585681"/>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正方形/長方形 26"/>
            <p:cNvSpPr/>
            <p:nvPr/>
          </p:nvSpPr>
          <p:spPr>
            <a:xfrm>
              <a:off x="103905" y="5214444"/>
              <a:ext cx="6558109" cy="2736304"/>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正方形/長方形 27"/>
            <p:cNvSpPr/>
            <p:nvPr/>
          </p:nvSpPr>
          <p:spPr>
            <a:xfrm>
              <a:off x="103905" y="7950748"/>
              <a:ext cx="6558109" cy="2508653"/>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30" name="テキスト ボックス 29"/>
          <p:cNvSpPr txBox="1"/>
          <p:nvPr/>
        </p:nvSpPr>
        <p:spPr>
          <a:xfrm>
            <a:off x="3645024" y="6516216"/>
            <a:ext cx="2808312" cy="1138767"/>
          </a:xfrm>
          <a:prstGeom prst="rect">
            <a:avLst/>
          </a:prstGeom>
          <a:noFill/>
        </p:spPr>
        <p:txBody>
          <a:bodyPr wrap="square" lIns="91434" tIns="45717" rIns="91434" bIns="45717" rtlCol="0">
            <a:spAutoFit/>
          </a:bodyPr>
          <a:lstStyle/>
          <a:p>
            <a:pPr algn="just"/>
            <a:r>
              <a:rPr lang="ja-JP" altLang="en-US" sz="1400" dirty="0" smtClean="0">
                <a:latin typeface="HGP創英ﾌﾟﾚｾﾞﾝｽEB" pitchFamily="18" charset="-128"/>
                <a:ea typeface="HGP創英ﾌﾟﾚｾﾞﾝｽEB" pitchFamily="18" charset="-128"/>
              </a:rPr>
              <a:t>“</a:t>
            </a:r>
            <a:r>
              <a:rPr lang="zh-TW" altLang="en-US" sz="1400" dirty="0">
                <a:latin typeface="HGP創英ﾌﾟﾚｾﾞﾝｽEB" pitchFamily="18" charset="-128"/>
                <a:ea typeface="HGP創英ﾌﾟﾚｾﾞﾝｽEB" pitchFamily="18" charset="-128"/>
              </a:rPr>
              <a:t>異国人江御諭書</a:t>
            </a:r>
            <a:r>
              <a:rPr lang="ja-JP" altLang="en-US" sz="1400" dirty="0" smtClean="0">
                <a:latin typeface="HGP創英ﾌﾟﾚｾﾞﾝｽEB" pitchFamily="18" charset="-128"/>
                <a:ea typeface="HGP創英ﾌﾟﾚｾﾞﾝｽEB" pitchFamily="18" charset="-128"/>
              </a:rPr>
              <a:t>”</a:t>
            </a:r>
            <a:endParaRPr lang="en-US" altLang="ja-JP" sz="1400" dirty="0">
              <a:latin typeface="HGP創英ﾌﾟﾚｾﾞﾝｽEB" pitchFamily="18" charset="-128"/>
              <a:ea typeface="HGP創英ﾌﾟﾚｾﾞﾝｽEB" pitchFamily="18" charset="-128"/>
            </a:endParaRPr>
          </a:p>
          <a:p>
            <a:pPr algn="just"/>
            <a:endParaRPr lang="en-US" altLang="ja-JP" sz="1200" dirty="0">
              <a:latin typeface="HGP創英ﾌﾟﾚｾﾞﾝｽEB" pitchFamily="18" charset="-128"/>
              <a:ea typeface="HGP創英ﾌﾟﾚｾﾞﾝｽEB" pitchFamily="18" charset="-128"/>
            </a:endParaRPr>
          </a:p>
          <a:p>
            <a:pPr algn="just"/>
            <a:r>
              <a:rPr lang="ja-JP" altLang="en-US" sz="1400" dirty="0" smtClean="0">
                <a:latin typeface="HGP創英ﾌﾟﾚｾﾞﾝｽEB" pitchFamily="18" charset="-128"/>
                <a:ea typeface="HGP創英ﾌﾟﾚｾﾞﾝｽEB" pitchFamily="18" charset="-128"/>
              </a:rPr>
              <a:t>ゴロヴニーン</a:t>
            </a:r>
            <a:r>
              <a:rPr lang="ja-JP" altLang="en-US" sz="1400" dirty="0">
                <a:latin typeface="HGP創英ﾌﾟﾚｾﾞﾝｽEB" pitchFamily="18" charset="-128"/>
                <a:ea typeface="HGP創英ﾌﾟﾚｾﾞﾝｽEB" pitchFamily="18" charset="-128"/>
              </a:rPr>
              <a:t>一行釈放の際の日露間の交換文書写</a:t>
            </a:r>
            <a:r>
              <a:rPr lang="ja-JP" altLang="en-US" sz="1400" dirty="0" smtClean="0">
                <a:latin typeface="HGP創英ﾌﾟﾚｾﾞﾝｽEB" pitchFamily="18" charset="-128"/>
                <a:ea typeface="HGP創英ﾌﾟﾚｾﾞﾝｽEB" pitchFamily="18" charset="-128"/>
              </a:rPr>
              <a:t>。</a:t>
            </a:r>
            <a:endParaRPr lang="en-US" altLang="ja-JP" sz="1400" dirty="0">
              <a:latin typeface="HGP創英ﾌﾟﾚｾﾞﾝｽEB" pitchFamily="18" charset="-128"/>
              <a:ea typeface="HGP創英ﾌﾟﾚｾﾞﾝｽEB" pitchFamily="18" charset="-128"/>
            </a:endParaRPr>
          </a:p>
          <a:p>
            <a:pPr algn="r"/>
            <a:r>
              <a:rPr lang="ja-JP" altLang="en-US" sz="1400" dirty="0" smtClean="0">
                <a:latin typeface="HGP創英ﾌﾟﾚｾﾞﾝｽEB" pitchFamily="18" charset="-128"/>
                <a:ea typeface="HGP創英ﾌﾟﾚｾﾞﾝｽEB" pitchFamily="18" charset="-128"/>
              </a:rPr>
              <a:t>                          （</a:t>
            </a:r>
            <a:r>
              <a:rPr lang="ja-JP" altLang="en-US" sz="1400" dirty="0">
                <a:latin typeface="HGP創英ﾌﾟﾚｾﾞﾝｽEB" pitchFamily="18" charset="-128"/>
                <a:ea typeface="HGP創英ﾌﾟﾚｾﾞﾝｽEB" pitchFamily="18" charset="-128"/>
              </a:rPr>
              <a:t>奥</a:t>
            </a:r>
            <a:r>
              <a:rPr lang="ja-JP" altLang="en-US" sz="1400" dirty="0" smtClean="0">
                <a:latin typeface="HGP創英ﾌﾟﾚｾﾞﾝｽEB" pitchFamily="18" charset="-128"/>
                <a:ea typeface="HGP創英ﾌﾟﾚｾﾞﾝｽEB" pitchFamily="18" charset="-128"/>
              </a:rPr>
              <a:t>平家 </a:t>
            </a:r>
            <a:r>
              <a:rPr lang="en-US" altLang="ja-JP" sz="1400" dirty="0" smtClean="0">
                <a:latin typeface="HGP創英ﾌﾟﾚｾﾞﾝｽEB" pitchFamily="18" charset="-128"/>
                <a:ea typeface="HGP創英ﾌﾟﾚｾﾞﾝｽEB" pitchFamily="18" charset="-128"/>
              </a:rPr>
              <a:t>007</a:t>
            </a:r>
            <a:r>
              <a:rPr lang="ja-JP" altLang="en-US" sz="1400" dirty="0" smtClean="0">
                <a:latin typeface="HGP創英ﾌﾟﾚｾﾞﾝｽEB" pitchFamily="18" charset="-128"/>
                <a:ea typeface="HGP創英ﾌﾟﾚｾﾞﾝｽEB" pitchFamily="18" charset="-128"/>
              </a:rPr>
              <a:t>）</a:t>
            </a:r>
            <a:endParaRPr lang="en-US" altLang="ja-JP" sz="1400" dirty="0">
              <a:latin typeface="HGP創英ﾌﾟﾚｾﾞﾝｽEB" pitchFamily="18" charset="-128"/>
              <a:ea typeface="HGP創英ﾌﾟﾚｾﾞﾝｽEB" pitchFamily="18" charset="-128"/>
            </a:endParaRPr>
          </a:p>
        </p:txBody>
      </p:sp>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04" y="683568"/>
            <a:ext cx="2088232" cy="2401243"/>
          </a:xfrm>
          <a:prstGeom prst="rect">
            <a:avLst/>
          </a:prstGeom>
          <a:ln>
            <a:solidFill>
              <a:schemeClr val="tx1"/>
            </a:solidFill>
          </a:ln>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6" y="6012160"/>
            <a:ext cx="2978484" cy="2380322"/>
          </a:xfrm>
          <a:prstGeom prst="rect">
            <a:avLst/>
          </a:prstGeom>
          <a:ln>
            <a:solidFill>
              <a:schemeClr val="tx1"/>
            </a:solidFill>
          </a:ln>
        </p:spPr>
      </p:pic>
      <p:sp>
        <p:nvSpPr>
          <p:cNvPr id="12" name="テキスト ボックス 11"/>
          <p:cNvSpPr txBox="1"/>
          <p:nvPr/>
        </p:nvSpPr>
        <p:spPr>
          <a:xfrm>
            <a:off x="188640" y="3635896"/>
            <a:ext cx="3240360" cy="1569654"/>
          </a:xfrm>
          <a:prstGeom prst="rect">
            <a:avLst/>
          </a:prstGeom>
          <a:noFill/>
        </p:spPr>
        <p:txBody>
          <a:bodyPr wrap="square" lIns="91434" tIns="45717" rIns="91434" bIns="45717" rtlCol="0">
            <a:spAutoFit/>
          </a:bodyPr>
          <a:lstStyle/>
          <a:p>
            <a:endParaRPr lang="en-US" altLang="ja-JP" sz="1200" dirty="0">
              <a:latin typeface="HGP創英ﾌﾟﾚｾﾞﾝｽEB" pitchFamily="18" charset="-128"/>
              <a:ea typeface="HGP創英ﾌﾟﾚｾﾞﾝｽEB" pitchFamily="18" charset="-128"/>
            </a:endParaRPr>
          </a:p>
          <a:p>
            <a:pPr algn="just"/>
            <a:r>
              <a:rPr lang="ja-JP" altLang="en-US" sz="1400" dirty="0" smtClean="0">
                <a:latin typeface="HGP創英ﾌﾟﾚｾﾞﾝｽEB" pitchFamily="18" charset="-128"/>
                <a:ea typeface="HGP創英ﾌﾟﾚｾﾞﾝｽEB" pitchFamily="18" charset="-128"/>
              </a:rPr>
              <a:t>“</a:t>
            </a:r>
            <a:r>
              <a:rPr lang="zh-TW" altLang="en-US" sz="1400" dirty="0">
                <a:latin typeface="HGP創英ﾌﾟﾚｾﾞﾝｽEB" pitchFamily="18" charset="-128"/>
                <a:ea typeface="HGP創英ﾌﾟﾚｾﾞﾝｽEB" pitchFamily="18" charset="-128"/>
              </a:rPr>
              <a:t>遭厄日本紀事</a:t>
            </a:r>
            <a:r>
              <a:rPr lang="ja-JP" altLang="en-US" sz="1400" dirty="0" smtClean="0">
                <a:latin typeface="HGP創英ﾌﾟﾚｾﾞﾝｽEB" pitchFamily="18" charset="-128"/>
                <a:ea typeface="HGP創英ﾌﾟﾚｾﾞﾝｽEB" pitchFamily="18" charset="-128"/>
              </a:rPr>
              <a:t>”</a:t>
            </a:r>
            <a:endParaRPr lang="en-US" altLang="ja-JP" sz="1400" dirty="0">
              <a:latin typeface="HGP創英ﾌﾟﾚｾﾞﾝｽEB" pitchFamily="18" charset="-128"/>
              <a:ea typeface="HGP創英ﾌﾟﾚｾﾞﾝｽEB" pitchFamily="18" charset="-128"/>
            </a:endParaRPr>
          </a:p>
          <a:p>
            <a:pPr algn="just"/>
            <a:r>
              <a:rPr lang="ja-JP" altLang="en-US" sz="1400" dirty="0" smtClean="0">
                <a:latin typeface="HGP創英ﾌﾟﾚｾﾞﾝｽEB" pitchFamily="18" charset="-128"/>
                <a:ea typeface="HGP創英ﾌﾟﾚｾﾞﾝｽEB" pitchFamily="18" charset="-128"/>
              </a:rPr>
              <a:t>　　　　　　</a:t>
            </a:r>
            <a:r>
              <a:rPr lang="ja-JP" altLang="en-US" sz="1400" dirty="0">
                <a:latin typeface="HGP創英ﾌﾟﾚｾﾞﾝｽEB" pitchFamily="18" charset="-128"/>
                <a:ea typeface="HGP創英ﾌﾟﾚｾﾞﾝｽEB" pitchFamily="18" charset="-128"/>
              </a:rPr>
              <a:t>　</a:t>
            </a:r>
            <a:endParaRPr lang="en-US" altLang="ja-JP" sz="1400" dirty="0" smtClean="0">
              <a:latin typeface="HGP創英ﾌﾟﾚｾﾞﾝｽEB" pitchFamily="18" charset="-128"/>
              <a:ea typeface="HGP創英ﾌﾟﾚｾﾞﾝｽEB" pitchFamily="18" charset="-128"/>
            </a:endParaRPr>
          </a:p>
          <a:p>
            <a:pPr algn="just"/>
            <a:r>
              <a:rPr lang="ja-JP" altLang="en-US" sz="1400" dirty="0" smtClean="0">
                <a:latin typeface="HGP創英ﾌﾟﾚｾﾞﾝｽEB" pitchFamily="18" charset="-128"/>
                <a:ea typeface="HGP創英ﾌﾟﾚｾﾞﾝｽEB" pitchFamily="18" charset="-128"/>
              </a:rPr>
              <a:t>ゴロヴニーン</a:t>
            </a:r>
            <a:r>
              <a:rPr lang="ja-JP" altLang="en-US" sz="1400" dirty="0">
                <a:latin typeface="HGP創英ﾌﾟﾚｾﾞﾝｽEB" pitchFamily="18" charset="-128"/>
                <a:ea typeface="HGP創英ﾌﾟﾚｾﾞﾝｽEB" pitchFamily="18" charset="-128"/>
              </a:rPr>
              <a:t>の手記。ゴロヴニーン原著のドイツ語訳から重訳されたオランダ語版（</a:t>
            </a:r>
            <a:r>
              <a:rPr lang="en-US" altLang="ja-JP" sz="1400" dirty="0">
                <a:latin typeface="HGP創英ﾌﾟﾚｾﾞﾝｽEB" pitchFamily="18" charset="-128"/>
                <a:ea typeface="HGP創英ﾌﾟﾚｾﾞﾝｽEB" pitchFamily="18" charset="-128"/>
              </a:rPr>
              <a:t>1817</a:t>
            </a:r>
            <a:r>
              <a:rPr lang="ja-JP" altLang="en-US" sz="1400" dirty="0">
                <a:latin typeface="HGP創英ﾌﾟﾚｾﾞﾝｽEB" pitchFamily="18" charset="-128"/>
                <a:ea typeface="HGP創英ﾌﾟﾚｾﾞﾝｽEB" pitchFamily="18" charset="-128"/>
              </a:rPr>
              <a:t>－</a:t>
            </a:r>
            <a:r>
              <a:rPr lang="en-US" altLang="ja-JP" sz="1400" dirty="0">
                <a:latin typeface="HGP創英ﾌﾟﾚｾﾞﾝｽEB" pitchFamily="18" charset="-128"/>
                <a:ea typeface="HGP創英ﾌﾟﾚｾﾞﾝｽEB" pitchFamily="18" charset="-128"/>
              </a:rPr>
              <a:t>18</a:t>
            </a:r>
            <a:r>
              <a:rPr lang="ja-JP" altLang="en-US" sz="1400" dirty="0">
                <a:latin typeface="HGP創英ﾌﾟﾚｾﾞﾝｽEB" pitchFamily="18" charset="-128"/>
                <a:ea typeface="HGP創英ﾌﾟﾚｾﾞﾝｽEB" pitchFamily="18" charset="-128"/>
              </a:rPr>
              <a:t>年刊）からの邦訳</a:t>
            </a:r>
            <a:r>
              <a:rPr lang="ja-JP" altLang="en-US" sz="1400" dirty="0" smtClean="0">
                <a:latin typeface="HGP創英ﾌﾟﾚｾﾞﾝｽEB" pitchFamily="18" charset="-128"/>
                <a:ea typeface="HGP創英ﾌﾟﾚｾﾞﾝｽEB" pitchFamily="18" charset="-128"/>
              </a:rPr>
              <a:t>。</a:t>
            </a:r>
            <a:endParaRPr lang="en-US" altLang="ja-JP" sz="1400" dirty="0">
              <a:latin typeface="HGP創英ﾌﾟﾚｾﾞﾝｽEB" pitchFamily="18" charset="-128"/>
              <a:ea typeface="HGP創英ﾌﾟﾚｾﾞﾝｽEB" pitchFamily="18" charset="-128"/>
            </a:endParaRPr>
          </a:p>
          <a:p>
            <a:pPr algn="r"/>
            <a:r>
              <a:rPr lang="ja-JP" altLang="en-US" sz="1400" dirty="0">
                <a:latin typeface="HGP創英ﾌﾟﾚｾﾞﾝｽEB" pitchFamily="18" charset="-128"/>
                <a:ea typeface="HGP創英ﾌﾟﾚｾﾞﾝｽEB" pitchFamily="18" charset="-128"/>
              </a:rPr>
              <a:t>　　　　　　　　　　　　　　　　　</a:t>
            </a:r>
            <a:r>
              <a:rPr lang="ja-JP" altLang="en-US" sz="1400" dirty="0" smtClean="0">
                <a:latin typeface="HGP創英ﾌﾟﾚｾﾞﾝｽEB" pitchFamily="18" charset="-128"/>
                <a:ea typeface="HGP創英ﾌﾟﾚｾﾞﾝｽEB" pitchFamily="18" charset="-128"/>
              </a:rPr>
              <a:t>（旧記 </a:t>
            </a:r>
            <a:r>
              <a:rPr lang="en-US" altLang="ja-JP" sz="1400" dirty="0" smtClean="0">
                <a:latin typeface="HGP創英ﾌﾟﾚｾﾞﾝｽEB" pitchFamily="18" charset="-128"/>
                <a:ea typeface="HGP創英ﾌﾟﾚｾﾞﾝｽEB" pitchFamily="18" charset="-128"/>
              </a:rPr>
              <a:t>0379</a:t>
            </a:r>
            <a:r>
              <a:rPr lang="ja-JP" altLang="en-US" sz="1400" dirty="0" smtClean="0">
                <a:latin typeface="HGP創英ﾌﾟﾚｾﾞﾝｽEB" pitchFamily="18" charset="-128"/>
                <a:ea typeface="HGP創英ﾌﾟﾚｾﾞﾝｽEB" pitchFamily="18" charset="-128"/>
              </a:rPr>
              <a:t>）</a:t>
            </a:r>
            <a:endParaRPr lang="en-US" altLang="ja-JP" sz="1400" dirty="0">
              <a:latin typeface="HGP創英ﾌﾟﾚｾﾞﾝｽEB" pitchFamily="18" charset="-128"/>
              <a:ea typeface="HGP創英ﾌﾟﾚｾﾞﾝｽEB" pitchFamily="18" charset="-128"/>
            </a:endParaRP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5064" y="3291894"/>
            <a:ext cx="2138736" cy="2560212"/>
          </a:xfrm>
          <a:prstGeom prst="rect">
            <a:avLst/>
          </a:prstGeom>
          <a:ln>
            <a:solidFill>
              <a:schemeClr val="tx1"/>
            </a:solidFill>
          </a:ln>
        </p:spPr>
      </p:pic>
    </p:spTree>
    <p:extLst>
      <p:ext uri="{BB962C8B-B14F-4D97-AF65-F5344CB8AC3E}">
        <p14:creationId xmlns:p14="http://schemas.microsoft.com/office/powerpoint/2010/main" val="3214988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63852" y="8864629"/>
            <a:ext cx="3094148" cy="246215"/>
          </a:xfrm>
          <a:prstGeom prst="rect">
            <a:avLst/>
          </a:prstGeom>
          <a:noFill/>
        </p:spPr>
        <p:txBody>
          <a:bodyPr wrap="square" lIns="91434" tIns="45717" rIns="91434" bIns="45717" rtlCol="0">
            <a:spAutoFit/>
          </a:bodyPr>
          <a:lstStyle/>
          <a:p>
            <a:r>
              <a:rPr lang="ja-JP" altLang="en-US" sz="1000" dirty="0"/>
              <a:t>（</a:t>
            </a:r>
            <a:r>
              <a:rPr lang="en-US" altLang="ja-JP" sz="1000" dirty="0" smtClean="0"/>
              <a:t>2014</a:t>
            </a:r>
            <a:r>
              <a:rPr lang="ja-JP" altLang="en-US" sz="1000" dirty="0" smtClean="0"/>
              <a:t>年</a:t>
            </a:r>
            <a:r>
              <a:rPr lang="en-US" altLang="ja-JP" sz="1000" dirty="0" smtClean="0"/>
              <a:t>10</a:t>
            </a:r>
            <a:r>
              <a:rPr lang="ja-JP" altLang="en-US" sz="1000" dirty="0" smtClean="0"/>
              <a:t>月</a:t>
            </a:r>
            <a:r>
              <a:rPr lang="en-US" altLang="ja-JP" sz="1000" dirty="0"/>
              <a:t>1</a:t>
            </a:r>
            <a:r>
              <a:rPr lang="ja-JP" altLang="en-US" sz="1000" dirty="0"/>
              <a:t>日発行　</a:t>
            </a:r>
            <a:r>
              <a:rPr lang="ja-JP" altLang="en-US" sz="1000" dirty="0">
                <a:latin typeface="ＭＳ Ｐゴシック"/>
                <a:ea typeface="ＭＳ Ｐゴシック"/>
              </a:rPr>
              <a:t>Ⓒ 北海道大学附属</a:t>
            </a:r>
            <a:r>
              <a:rPr lang="ja-JP" altLang="en-US" sz="1000" dirty="0" smtClean="0">
                <a:latin typeface="ＭＳ Ｐゴシック"/>
                <a:ea typeface="ＭＳ Ｐゴシック"/>
              </a:rPr>
              <a:t>図書館</a:t>
            </a:r>
            <a:r>
              <a:rPr lang="ja-JP" altLang="en-US" sz="1000" dirty="0">
                <a:latin typeface="ＭＳ Ｐゴシック"/>
                <a:ea typeface="ＭＳ Ｐゴシック"/>
              </a:rPr>
              <a:t>）</a:t>
            </a:r>
            <a:endParaRPr lang="en-US" altLang="ja-JP" sz="1000" dirty="0"/>
          </a:p>
        </p:txBody>
      </p:sp>
      <p:sp>
        <p:nvSpPr>
          <p:cNvPr id="11" name="テキスト ボックス 10"/>
          <p:cNvSpPr txBox="1"/>
          <p:nvPr/>
        </p:nvSpPr>
        <p:spPr>
          <a:xfrm>
            <a:off x="0" y="539552"/>
            <a:ext cx="6811562" cy="6955750"/>
          </a:xfrm>
          <a:prstGeom prst="rect">
            <a:avLst/>
          </a:prstGeom>
          <a:noFill/>
        </p:spPr>
        <p:txBody>
          <a:bodyPr wrap="square" rtlCol="0">
            <a:spAutoFit/>
          </a:bodyPr>
          <a:lstStyle/>
          <a:p>
            <a:pPr lvl="0"/>
            <a:r>
              <a:rPr lang="ja-JP" altLang="en-US" sz="1600" dirty="0" smtClean="0">
                <a:solidFill>
                  <a:prstClr val="black"/>
                </a:solidFill>
                <a:latin typeface="HGP創英ﾌﾟﾚｾﾞﾝｽEB" pitchFamily="18" charset="-128"/>
                <a:ea typeface="HGP創英ﾌﾟﾚｾﾞﾝｽEB" pitchFamily="18" charset="-128"/>
              </a:rPr>
              <a:t>　</a:t>
            </a:r>
            <a:r>
              <a:rPr lang="ja-JP" altLang="en-US" sz="1600" u="sng" dirty="0" smtClean="0">
                <a:solidFill>
                  <a:prstClr val="black"/>
                </a:solidFill>
                <a:latin typeface="HGP創英ﾌﾟﾚｾﾞﾝｽEB" pitchFamily="18" charset="-128"/>
                <a:ea typeface="HGP創英ﾌﾟﾚｾﾞﾝｽEB" pitchFamily="18" charset="-128"/>
              </a:rPr>
              <a:t>パネル</a:t>
            </a:r>
            <a:r>
              <a:rPr lang="ja-JP" altLang="en-US" sz="1600" u="sng" dirty="0">
                <a:solidFill>
                  <a:prstClr val="black"/>
                </a:solidFill>
                <a:latin typeface="HGP創英ﾌﾟﾚｾﾞﾝｽEB" pitchFamily="18" charset="-128"/>
                <a:ea typeface="HGP創英ﾌﾟﾚｾﾞﾝｽEB" pitchFamily="18" charset="-128"/>
              </a:rPr>
              <a:t>展示資料</a:t>
            </a:r>
            <a:endParaRPr lang="en-US" altLang="ja-JP" sz="1000" u="sng" dirty="0" smtClean="0">
              <a:solidFill>
                <a:prstClr val="black"/>
              </a:solidFill>
              <a:latin typeface="HGP創英ﾌﾟﾚｾﾞﾝｽEB" pitchFamily="18" charset="-128"/>
              <a:ea typeface="HGP創英ﾌﾟﾚｾﾞﾝｽEB" pitchFamily="18" charset="-128"/>
            </a:endParaRPr>
          </a:p>
          <a:p>
            <a:pPr lvl="0"/>
            <a:endParaRPr lang="en-US" altLang="ja-JP" sz="1200" dirty="0" smtClean="0">
              <a:solidFill>
                <a:prstClr val="black"/>
              </a:solidFill>
              <a:latin typeface="HGP創英ﾌﾟﾚｾﾞﾝｽEB" pitchFamily="18" charset="-128"/>
              <a:ea typeface="HGP創英ﾌﾟﾚｾﾞﾝｽEB" pitchFamily="18" charset="-128"/>
            </a:endParaRPr>
          </a:p>
          <a:p>
            <a:pPr lvl="0">
              <a:lnSpc>
                <a:spcPts val="1800"/>
              </a:lnSpc>
            </a:pPr>
            <a:r>
              <a:rPr lang="ja-JP" altLang="en-US" sz="1400" dirty="0" smtClean="0">
                <a:solidFill>
                  <a:prstClr val="black"/>
                </a:solidFill>
                <a:latin typeface="HGP創英ﾌﾟﾚｾﾞﾝｽEB" pitchFamily="18" charset="-128"/>
                <a:ea typeface="HGP創英ﾌﾟﾚｾﾞﾝｽEB" pitchFamily="18" charset="-128"/>
              </a:rPr>
              <a:t>　　　魯</a:t>
            </a:r>
            <a:r>
              <a:rPr lang="ja-JP" altLang="en-US" sz="1400" dirty="0">
                <a:solidFill>
                  <a:prstClr val="black"/>
                </a:solidFill>
                <a:latin typeface="HGP創英ﾌﾟﾚｾﾞﾝｽEB" pitchFamily="18" charset="-128"/>
                <a:ea typeface="HGP創英ﾌﾟﾚｾﾞﾝｽEB" pitchFamily="18" charset="-128"/>
              </a:rPr>
              <a:t>西亜人モウル言上書 下　 ① 　（旧記 </a:t>
            </a:r>
            <a:r>
              <a:rPr lang="en-US" altLang="ja-JP" sz="1400" dirty="0">
                <a:solidFill>
                  <a:prstClr val="black"/>
                </a:solidFill>
                <a:latin typeface="HGP創英ﾌﾟﾚｾﾞﾝｽEB" pitchFamily="18" charset="-128"/>
                <a:ea typeface="HGP創英ﾌﾟﾚｾﾞﾝｽEB" pitchFamily="18" charset="-128"/>
              </a:rPr>
              <a:t>0680(2)</a:t>
            </a:r>
            <a:r>
              <a:rPr lang="ja-JP" altLang="en-US" sz="1400" dirty="0" smtClean="0">
                <a:solidFill>
                  <a:prstClr val="black"/>
                </a:solidFill>
                <a:latin typeface="HGP創英ﾌﾟﾚｾﾞﾝｽEB" pitchFamily="18" charset="-128"/>
                <a:ea typeface="HGP創英ﾌﾟﾚｾﾞﾝｽEB" pitchFamily="18" charset="-128"/>
              </a:rPr>
              <a:t>）</a:t>
            </a:r>
            <a:endParaRPr lang="en-US" altLang="ja-JP" sz="1400" dirty="0" smtClean="0">
              <a:solidFill>
                <a:prstClr val="black"/>
              </a:solidFill>
              <a:latin typeface="HGP創英ﾌﾟﾚｾﾞﾝｽEB" pitchFamily="18" charset="-128"/>
              <a:ea typeface="HGP創英ﾌﾟﾚｾﾞﾝｽEB" pitchFamily="18" charset="-128"/>
            </a:endParaRPr>
          </a:p>
          <a:p>
            <a:pPr lvl="0">
              <a:lnSpc>
                <a:spcPts val="1800"/>
              </a:lnSpc>
            </a:pPr>
            <a:r>
              <a:rPr lang="ja-JP" altLang="en-US" sz="1400" dirty="0" smtClean="0">
                <a:solidFill>
                  <a:prstClr val="black"/>
                </a:solidFill>
                <a:latin typeface="HGP創英ﾌﾟﾚｾﾞﾝｽEB" pitchFamily="18" charset="-128"/>
                <a:ea typeface="HGP創英ﾌﾟﾚｾﾞﾝｽEB" pitchFamily="18" charset="-128"/>
              </a:rPr>
              <a:t>　　　俄羅斯人</a:t>
            </a:r>
            <a:r>
              <a:rPr lang="ja-JP" altLang="en-US" sz="1400" dirty="0">
                <a:solidFill>
                  <a:prstClr val="black"/>
                </a:solidFill>
                <a:latin typeface="HGP創英ﾌﾟﾚｾﾞﾝｽEB" pitchFamily="18" charset="-128"/>
                <a:ea typeface="HGP創英ﾌﾟﾚｾﾞﾝｽEB" pitchFamily="18" charset="-128"/>
              </a:rPr>
              <a:t>モール陳状　 ② 　（旧記 </a:t>
            </a:r>
            <a:r>
              <a:rPr lang="en-US" altLang="ja-JP" sz="1400" dirty="0">
                <a:solidFill>
                  <a:prstClr val="black"/>
                </a:solidFill>
                <a:latin typeface="HGP創英ﾌﾟﾚｾﾞﾝｽEB" pitchFamily="18" charset="-128"/>
                <a:ea typeface="HGP創英ﾌﾟﾚｾﾞﾝｽEB" pitchFamily="18" charset="-128"/>
              </a:rPr>
              <a:t>0394(1)</a:t>
            </a:r>
            <a:r>
              <a:rPr lang="ja-JP" altLang="en-US" sz="1400" dirty="0" smtClean="0">
                <a:solidFill>
                  <a:prstClr val="black"/>
                </a:solidFill>
                <a:latin typeface="HGP創英ﾌﾟﾚｾﾞﾝｽEB" pitchFamily="18" charset="-128"/>
                <a:ea typeface="HGP創英ﾌﾟﾚｾﾞﾝｽEB" pitchFamily="18" charset="-128"/>
              </a:rPr>
              <a:t>）</a:t>
            </a:r>
            <a:endParaRPr lang="en-US" altLang="ja-JP" sz="1400" dirty="0" smtClean="0">
              <a:solidFill>
                <a:prstClr val="black"/>
              </a:solidFill>
              <a:latin typeface="HGP創英ﾌﾟﾚｾﾞﾝｽEB" pitchFamily="18" charset="-128"/>
              <a:ea typeface="HGP創英ﾌﾟﾚｾﾞﾝｽEB" pitchFamily="18" charset="-128"/>
            </a:endParaRPr>
          </a:p>
          <a:p>
            <a:pPr lvl="0">
              <a:lnSpc>
                <a:spcPts val="1800"/>
              </a:lnSpc>
            </a:pPr>
            <a:r>
              <a:rPr lang="ja-JP" altLang="en-US" sz="1400" dirty="0">
                <a:solidFill>
                  <a:prstClr val="black"/>
                </a:solidFill>
                <a:latin typeface="HGP創英ﾌﾟﾚｾﾞﾝｽEB" pitchFamily="18" charset="-128"/>
                <a:ea typeface="HGP創英ﾌﾟﾚｾﾞﾝｽEB" pitchFamily="18" charset="-128"/>
              </a:rPr>
              <a:t>　</a:t>
            </a:r>
            <a:r>
              <a:rPr lang="ja-JP" altLang="en-US" sz="1400" dirty="0" smtClean="0">
                <a:solidFill>
                  <a:prstClr val="black"/>
                </a:solidFill>
                <a:latin typeface="HGP創英ﾌﾟﾚｾﾞﾝｽEB" pitchFamily="18" charset="-128"/>
                <a:ea typeface="HGP創英ﾌﾟﾚｾﾞﾝｽEB" pitchFamily="18" charset="-128"/>
              </a:rPr>
              <a:t>　　蝦夷弾</a:t>
            </a:r>
            <a:r>
              <a:rPr lang="ja-JP" altLang="en-US" sz="1400" dirty="0">
                <a:solidFill>
                  <a:prstClr val="black"/>
                </a:solidFill>
                <a:latin typeface="HGP創英ﾌﾟﾚｾﾞﾝｽEB" pitchFamily="18" charset="-128"/>
                <a:ea typeface="HGP創英ﾌﾟﾚｾﾞﾝｽEB" pitchFamily="18" charset="-128"/>
              </a:rPr>
              <a:t>琴図　 ⑧ 　（軸物 </a:t>
            </a:r>
            <a:r>
              <a:rPr lang="en-US" altLang="ja-JP" sz="1400" dirty="0">
                <a:solidFill>
                  <a:prstClr val="black"/>
                </a:solidFill>
                <a:latin typeface="HGP創英ﾌﾟﾚｾﾞﾝｽEB" pitchFamily="18" charset="-128"/>
                <a:ea typeface="HGP創英ﾌﾟﾚｾﾞﾝｽEB" pitchFamily="18" charset="-128"/>
              </a:rPr>
              <a:t>125</a:t>
            </a:r>
            <a:r>
              <a:rPr lang="ja-JP" altLang="en-US" sz="1400" dirty="0" smtClean="0">
                <a:solidFill>
                  <a:prstClr val="black"/>
                </a:solidFill>
                <a:latin typeface="HGP創英ﾌﾟﾚｾﾞﾝｽEB" pitchFamily="18" charset="-128"/>
                <a:ea typeface="HGP創英ﾌﾟﾚｾﾞﾝｽEB" pitchFamily="18" charset="-128"/>
              </a:rPr>
              <a:t>）</a:t>
            </a:r>
            <a:endParaRPr lang="en-US" altLang="ja-JP" sz="1400" dirty="0">
              <a:solidFill>
                <a:prstClr val="black"/>
              </a:solidFill>
              <a:latin typeface="HGP創英ﾌﾟﾚｾﾞﾝｽEB" pitchFamily="18" charset="-128"/>
              <a:ea typeface="HGP創英ﾌﾟﾚｾﾞﾝｽEB" pitchFamily="18" charset="-128"/>
            </a:endParaRPr>
          </a:p>
          <a:p>
            <a:pPr marL="185738" lvl="0"/>
            <a:endParaRPr lang="en-US" altLang="ja-JP" sz="1600" dirty="0">
              <a:solidFill>
                <a:prstClr val="black"/>
              </a:solidFill>
              <a:latin typeface="HGP創英ﾌﾟﾚｾﾞﾝｽEB" pitchFamily="18" charset="-128"/>
              <a:ea typeface="HGP創英ﾌﾟﾚｾﾞﾝｽEB" pitchFamily="18" charset="-128"/>
            </a:endParaRPr>
          </a:p>
          <a:p>
            <a:pPr lvl="0"/>
            <a:r>
              <a:rPr lang="ja-JP" altLang="en-US" sz="1600" dirty="0" smtClean="0">
                <a:solidFill>
                  <a:prstClr val="black"/>
                </a:solidFill>
                <a:latin typeface="HGP創英ﾌﾟﾚｾﾞﾝｽEB" pitchFamily="18" charset="-128"/>
                <a:ea typeface="HGP創英ﾌﾟﾚｾﾞﾝｽEB" pitchFamily="18" charset="-128"/>
              </a:rPr>
              <a:t>　</a:t>
            </a:r>
            <a:r>
              <a:rPr lang="ja-JP" altLang="en-US" sz="1600" u="sng" dirty="0" smtClean="0">
                <a:solidFill>
                  <a:prstClr val="black"/>
                </a:solidFill>
                <a:latin typeface="HGP創英ﾌﾟﾚｾﾞﾝｽEB" pitchFamily="18" charset="-128"/>
                <a:ea typeface="HGP創英ﾌﾟﾚｾﾞﾝｽEB" pitchFamily="18" charset="-128"/>
              </a:rPr>
              <a:t>展示ケース</a:t>
            </a:r>
            <a:r>
              <a:rPr lang="en-US" altLang="ja-JP" sz="1600" u="sng" dirty="0">
                <a:solidFill>
                  <a:prstClr val="black"/>
                </a:solidFill>
                <a:latin typeface="HGP創英ﾌﾟﾚｾﾞﾝｽEB" pitchFamily="18" charset="-128"/>
                <a:ea typeface="HGP創英ﾌﾟﾚｾﾞﾝｽEB" pitchFamily="18" charset="-128"/>
              </a:rPr>
              <a:t> </a:t>
            </a:r>
            <a:r>
              <a:rPr lang="ja-JP" altLang="en-US" sz="1600" dirty="0" smtClean="0">
                <a:solidFill>
                  <a:prstClr val="black"/>
                </a:solidFill>
                <a:latin typeface="HGP創英ﾌﾟﾚｾﾞﾝｽEB" pitchFamily="18" charset="-128"/>
                <a:ea typeface="HGP創英ﾌﾟﾚｾﾞﾝｽEB" pitchFamily="18" charset="-128"/>
              </a:rPr>
              <a:t>　</a:t>
            </a:r>
            <a:endParaRPr lang="en-US" altLang="ja-JP" sz="1600" dirty="0" smtClean="0">
              <a:solidFill>
                <a:prstClr val="black"/>
              </a:solidFill>
              <a:latin typeface="HGP創英ﾌﾟﾚｾﾞﾝｽEB" pitchFamily="18" charset="-128"/>
              <a:ea typeface="HGP創英ﾌﾟﾚｾﾞﾝｽEB" pitchFamily="18" charset="-128"/>
            </a:endParaRPr>
          </a:p>
          <a:p>
            <a:pPr lvl="0"/>
            <a:endParaRPr lang="en-US" altLang="ja-JP" sz="1200" dirty="0" smtClean="0">
              <a:solidFill>
                <a:prstClr val="black"/>
              </a:solidFill>
              <a:latin typeface="HGP創英ﾌﾟﾚｾﾞﾝｽEB" pitchFamily="18" charset="-128"/>
              <a:ea typeface="HGP創英ﾌﾟﾚｾﾞﾝｽEB" pitchFamily="18" charset="-128"/>
            </a:endParaRPr>
          </a:p>
          <a:p>
            <a:pPr lvl="0">
              <a:lnSpc>
                <a:spcPts val="1800"/>
              </a:lnSpc>
            </a:pPr>
            <a:r>
              <a:rPr lang="ja-JP" altLang="en-US" sz="1600" dirty="0" smtClean="0">
                <a:solidFill>
                  <a:prstClr val="black"/>
                </a:solidFill>
                <a:latin typeface="HGP創英ﾌﾟﾚｾﾞﾝｽEB" pitchFamily="18" charset="-128"/>
                <a:ea typeface="HGP創英ﾌﾟﾚｾﾞﾝｽEB" pitchFamily="18" charset="-128"/>
              </a:rPr>
              <a:t>　　　</a:t>
            </a:r>
            <a:r>
              <a:rPr lang="en-US" altLang="ja-JP" sz="1600" dirty="0" smtClean="0">
                <a:solidFill>
                  <a:prstClr val="black"/>
                </a:solidFill>
                <a:latin typeface="HGP創英ﾌﾟﾚｾﾞﾝｽEB" pitchFamily="18" charset="-128"/>
                <a:ea typeface="HGP創英ﾌﾟﾚｾﾞﾝｽEB" pitchFamily="18" charset="-128"/>
              </a:rPr>
              <a:t>1</a:t>
            </a:r>
            <a:r>
              <a:rPr lang="ja-JP" altLang="en-US" sz="1600" dirty="0" smtClean="0">
                <a:solidFill>
                  <a:prstClr val="black"/>
                </a:solidFill>
                <a:latin typeface="HGP創英ﾌﾟﾚｾﾞﾝｽEB" pitchFamily="18" charset="-128"/>
                <a:ea typeface="HGP創英ﾌﾟﾚｾﾞﾝｽEB" pitchFamily="18" charset="-128"/>
              </a:rPr>
              <a:t>　</a:t>
            </a:r>
            <a:r>
              <a:rPr lang="ja-JP" altLang="en-US" sz="1400" dirty="0" smtClean="0">
                <a:solidFill>
                  <a:prstClr val="black"/>
                </a:solidFill>
                <a:latin typeface="HGP創英ﾌﾟﾚｾﾞﾝｽEB" pitchFamily="18" charset="-128"/>
                <a:ea typeface="HGP創英ﾌﾟﾚｾﾞﾝｽEB" pitchFamily="18" charset="-128"/>
              </a:rPr>
              <a:t>おろす</a:t>
            </a:r>
            <a:r>
              <a:rPr lang="ja-JP" altLang="en-US" sz="1400" dirty="0" err="1">
                <a:solidFill>
                  <a:prstClr val="black"/>
                </a:solidFill>
                <a:latin typeface="HGP創英ﾌﾟﾚｾﾞﾝｽEB" pitchFamily="18" charset="-128"/>
                <a:ea typeface="HGP創英ﾌﾟﾚｾﾞﾝｽEB" pitchFamily="18" charset="-128"/>
              </a:rPr>
              <a:t>け</a:t>
            </a:r>
            <a:r>
              <a:rPr lang="ja-JP" altLang="en-US" sz="1400" dirty="0">
                <a:solidFill>
                  <a:prstClr val="black"/>
                </a:solidFill>
                <a:latin typeface="HGP創英ﾌﾟﾚｾﾞﾝｽEB" pitchFamily="18" charset="-128"/>
                <a:ea typeface="HGP創英ﾌﾟﾚｾﾞﾝｽEB" pitchFamily="18" charset="-128"/>
              </a:rPr>
              <a:t>人言　 ③</a:t>
            </a:r>
            <a:r>
              <a:rPr lang="ja-JP" altLang="en-US" sz="1400" dirty="0" smtClean="0">
                <a:solidFill>
                  <a:prstClr val="black"/>
                </a:solidFill>
                <a:latin typeface="HGP創英ﾌﾟﾚｾﾞﾝｽEB" pitchFamily="18" charset="-128"/>
                <a:ea typeface="HGP創英ﾌﾟﾚｾﾞﾝｽEB" pitchFamily="18" charset="-128"/>
              </a:rPr>
              <a:t> </a:t>
            </a:r>
            <a:r>
              <a:rPr lang="ja-JP" altLang="en-US" sz="1400" dirty="0">
                <a:solidFill>
                  <a:prstClr val="black"/>
                </a:solidFill>
                <a:latin typeface="HGP創英ﾌﾟﾚｾﾞﾝｽEB" pitchFamily="18" charset="-128"/>
                <a:ea typeface="HGP創英ﾌﾟﾚｾﾞﾝｽEB" pitchFamily="18" charset="-128"/>
              </a:rPr>
              <a:t>　（奥平家 </a:t>
            </a:r>
            <a:r>
              <a:rPr lang="en-US" altLang="ja-JP" sz="1400" dirty="0">
                <a:solidFill>
                  <a:prstClr val="black"/>
                </a:solidFill>
                <a:latin typeface="HGP創英ﾌﾟﾚｾﾞﾝｽEB" pitchFamily="18" charset="-128"/>
                <a:ea typeface="HGP創英ﾌﾟﾚｾﾞﾝｽEB" pitchFamily="18" charset="-128"/>
              </a:rPr>
              <a:t>038</a:t>
            </a:r>
            <a:r>
              <a:rPr lang="ja-JP" altLang="en-US" sz="1400" dirty="0">
                <a:solidFill>
                  <a:prstClr val="black"/>
                </a:solidFill>
                <a:latin typeface="HGP創英ﾌﾟﾚｾﾞﾝｽEB" pitchFamily="18" charset="-128"/>
                <a:ea typeface="HGP創英ﾌﾟﾚｾﾞﾝｽEB" pitchFamily="18" charset="-128"/>
              </a:rPr>
              <a:t>）</a:t>
            </a:r>
            <a:endParaRPr lang="en-US" altLang="ja-JP" sz="1400" dirty="0">
              <a:solidFill>
                <a:prstClr val="black"/>
              </a:solidFill>
              <a:latin typeface="HGP創英ﾌﾟﾚｾﾞﾝｽEB" pitchFamily="18" charset="-128"/>
              <a:ea typeface="HGP創英ﾌﾟﾚｾﾞﾝｽEB" pitchFamily="18" charset="-128"/>
            </a:endParaRPr>
          </a:p>
          <a:p>
            <a:pPr marL="185738" lvl="0">
              <a:lnSpc>
                <a:spcPts val="1800"/>
              </a:lnSpc>
            </a:pPr>
            <a:r>
              <a:rPr lang="ja-JP" altLang="en-US" sz="1400" dirty="0">
                <a:solidFill>
                  <a:prstClr val="black"/>
                </a:solidFill>
                <a:latin typeface="HGP創英ﾌﾟﾚｾﾞﾝｽEB" pitchFamily="18" charset="-128"/>
                <a:ea typeface="HGP創英ﾌﾟﾚｾﾞﾝｽEB" pitchFamily="18" charset="-128"/>
              </a:rPr>
              <a:t> </a:t>
            </a:r>
            <a:r>
              <a:rPr lang="ja-JP" altLang="en-US" sz="1400" dirty="0" smtClean="0">
                <a:solidFill>
                  <a:prstClr val="black"/>
                </a:solidFill>
                <a:latin typeface="HGP創英ﾌﾟﾚｾﾞﾝｽEB" pitchFamily="18" charset="-128"/>
                <a:ea typeface="HGP創英ﾌﾟﾚｾﾞﾝｽEB" pitchFamily="18" charset="-128"/>
              </a:rPr>
              <a:t>　　　 文化八</a:t>
            </a:r>
            <a:r>
              <a:rPr lang="ja-JP" altLang="en-US" sz="1400" dirty="0">
                <a:solidFill>
                  <a:prstClr val="black"/>
                </a:solidFill>
                <a:latin typeface="HGP創英ﾌﾟﾚｾﾞﾝｽEB" pitchFamily="18" charset="-128"/>
                <a:ea typeface="HGP創英ﾌﾟﾚｾﾞﾝｽEB" pitchFamily="18" charset="-128"/>
              </a:rPr>
              <a:t>未年五月</a:t>
            </a:r>
            <a:r>
              <a:rPr lang="ja-JP" altLang="en-US" sz="1400" dirty="0" smtClean="0">
                <a:solidFill>
                  <a:prstClr val="black"/>
                </a:solidFill>
                <a:latin typeface="HGP創英ﾌﾟﾚｾﾞﾝｽEB" pitchFamily="18" charset="-128"/>
                <a:ea typeface="HGP創英ﾌﾟﾚｾﾞﾝｽEB" pitchFamily="18" charset="-128"/>
              </a:rPr>
              <a:t>クナシリ</a:t>
            </a:r>
            <a:r>
              <a:rPr lang="ja-JP" altLang="en-US" sz="1600" baseline="20000" dirty="0" smtClean="0">
                <a:solidFill>
                  <a:prstClr val="black"/>
                </a:solidFill>
                <a:latin typeface="HGP創英ﾌﾟﾚｾﾞﾝｽEB" pitchFamily="18" charset="-128"/>
                <a:ea typeface="HGP創英ﾌﾟﾚｾﾞﾝｽEB" pitchFamily="18" charset="-128"/>
              </a:rPr>
              <a:t>江</a:t>
            </a:r>
            <a:r>
              <a:rPr lang="ja-JP" altLang="en-US" sz="1400" dirty="0" smtClean="0">
                <a:solidFill>
                  <a:prstClr val="black"/>
                </a:solidFill>
                <a:latin typeface="HGP創英ﾌﾟﾚｾﾞﾝｽEB" pitchFamily="18" charset="-128"/>
                <a:ea typeface="HGP創英ﾌﾟﾚｾﾞﾝｽEB" pitchFamily="18" charset="-128"/>
              </a:rPr>
              <a:t>異国</a:t>
            </a:r>
            <a:r>
              <a:rPr lang="ja-JP" altLang="en-US" sz="1400" dirty="0">
                <a:solidFill>
                  <a:prstClr val="black"/>
                </a:solidFill>
                <a:latin typeface="HGP創英ﾌﾟﾚｾﾞﾝｽEB" pitchFamily="18" charset="-128"/>
                <a:ea typeface="HGP創英ﾌﾟﾚｾﾞﾝｽEB" pitchFamily="18" charset="-128"/>
              </a:rPr>
              <a:t>船渡来の節調書　 </a:t>
            </a:r>
            <a:r>
              <a:rPr lang="ja-JP" altLang="en-US" sz="1400" dirty="0" smtClean="0">
                <a:solidFill>
                  <a:prstClr val="black"/>
                </a:solidFill>
                <a:latin typeface="HGP創英ﾌﾟﾚｾﾞﾝｽEB" pitchFamily="18" charset="-128"/>
                <a:ea typeface="HGP創英ﾌﾟﾚｾﾞﾝｽEB" pitchFamily="18" charset="-128"/>
              </a:rPr>
              <a:t>④ </a:t>
            </a:r>
            <a:r>
              <a:rPr lang="ja-JP" altLang="en-US" sz="1400" dirty="0">
                <a:solidFill>
                  <a:prstClr val="black"/>
                </a:solidFill>
                <a:latin typeface="HGP創英ﾌﾟﾚｾﾞﾝｽEB" pitchFamily="18" charset="-128"/>
                <a:ea typeface="HGP創英ﾌﾟﾚｾﾞﾝｽEB" pitchFamily="18" charset="-128"/>
              </a:rPr>
              <a:t>　（旧記 </a:t>
            </a:r>
            <a:r>
              <a:rPr lang="en-US" altLang="ja-JP" sz="1400" dirty="0" smtClean="0">
                <a:solidFill>
                  <a:prstClr val="black"/>
                </a:solidFill>
                <a:latin typeface="HGP創英ﾌﾟﾚｾﾞﾝｽEB" pitchFamily="18" charset="-128"/>
                <a:ea typeface="HGP創英ﾌﾟﾚｾﾞﾝｽEB" pitchFamily="18" charset="-128"/>
              </a:rPr>
              <a:t>0548</a:t>
            </a:r>
            <a:r>
              <a:rPr lang="ja-JP" altLang="en-US" sz="1400" dirty="0" smtClean="0">
                <a:solidFill>
                  <a:prstClr val="black"/>
                </a:solidFill>
                <a:latin typeface="HGP創英ﾌﾟﾚｾﾞﾝｽEB" pitchFamily="18" charset="-128"/>
                <a:ea typeface="HGP創英ﾌﾟﾚｾﾞﾝｽEB" pitchFamily="18" charset="-128"/>
              </a:rPr>
              <a:t>） </a:t>
            </a:r>
            <a:endParaRPr lang="en-US" altLang="ja-JP" sz="800" dirty="0" smtClean="0">
              <a:solidFill>
                <a:prstClr val="black"/>
              </a:solidFill>
              <a:latin typeface="HGP創英ﾌﾟﾚｾﾞﾝｽEB" pitchFamily="18" charset="-128"/>
              <a:ea typeface="HGP創英ﾌﾟﾚｾﾞﾝｽEB" pitchFamily="18" charset="-128"/>
            </a:endParaRPr>
          </a:p>
          <a:p>
            <a:pPr marL="185738" lvl="0">
              <a:lnSpc>
                <a:spcPts val="800"/>
              </a:lnSpc>
            </a:pPr>
            <a:r>
              <a:rPr lang="en-US" altLang="ja-JP" sz="800" dirty="0" smtClean="0">
                <a:solidFill>
                  <a:prstClr val="black"/>
                </a:solidFill>
                <a:latin typeface="HGP創英ﾌﾟﾚｾﾞﾝｽEB" pitchFamily="18" charset="-128"/>
                <a:ea typeface="HGP創英ﾌﾟﾚｾﾞﾝｽEB" pitchFamily="18" charset="-128"/>
              </a:rPr>
              <a:t>    </a:t>
            </a:r>
            <a:endParaRPr lang="en-US" altLang="ja-JP" sz="800" dirty="0">
              <a:solidFill>
                <a:prstClr val="black"/>
              </a:solidFill>
              <a:latin typeface="HGP創英ﾌﾟﾚｾﾞﾝｽEB" pitchFamily="18" charset="-128"/>
              <a:ea typeface="HGP創英ﾌﾟﾚｾﾞﾝｽEB" pitchFamily="18" charset="-128"/>
            </a:endParaRPr>
          </a:p>
          <a:p>
            <a:pPr marL="185738" lvl="0">
              <a:lnSpc>
                <a:spcPts val="1800"/>
              </a:lnSpc>
            </a:pPr>
            <a:r>
              <a:rPr lang="en-US" altLang="ja-JP" sz="1600" dirty="0" smtClean="0">
                <a:solidFill>
                  <a:prstClr val="black"/>
                </a:solidFill>
                <a:latin typeface="HGP創英ﾌﾟﾚｾﾞﾝｽEB" pitchFamily="18" charset="-128"/>
                <a:ea typeface="HGP創英ﾌﾟﾚｾﾞﾝｽEB" pitchFamily="18" charset="-128"/>
              </a:rPr>
              <a:t>   2</a:t>
            </a:r>
            <a:r>
              <a:rPr lang="ja-JP" altLang="en-US" sz="1600" dirty="0" smtClean="0">
                <a:solidFill>
                  <a:prstClr val="black"/>
                </a:solidFill>
                <a:latin typeface="HGP創英ﾌﾟﾚｾﾞﾝｽEB" pitchFamily="18" charset="-128"/>
                <a:ea typeface="HGP創英ﾌﾟﾚｾﾞﾝｽEB" pitchFamily="18" charset="-128"/>
              </a:rPr>
              <a:t>　</a:t>
            </a:r>
            <a:r>
              <a:rPr lang="zh-CN" altLang="en-US" sz="1400" dirty="0" smtClean="0">
                <a:solidFill>
                  <a:prstClr val="black"/>
                </a:solidFill>
                <a:latin typeface="HGP創英ﾌﾟﾚｾﾞﾝｽEB" pitchFamily="18" charset="-128"/>
                <a:ea typeface="HGP創英ﾌﾟﾚｾﾞﾝｽEB" pitchFamily="18" charset="-128"/>
              </a:rPr>
              <a:t>於</a:t>
            </a:r>
            <a:r>
              <a:rPr lang="ja-JP" altLang="en-US" sz="1400" dirty="0" smtClean="0">
                <a:solidFill>
                  <a:prstClr val="black"/>
                </a:solidFill>
                <a:latin typeface="HGP創英ﾌﾟﾚｾﾞﾝｽEB" pitchFamily="18" charset="-128"/>
                <a:ea typeface="HGP創英ﾌﾟﾚｾﾞﾝｽEB" pitchFamily="18" charset="-128"/>
              </a:rPr>
              <a:t>魯</a:t>
            </a:r>
            <a:r>
              <a:rPr lang="zh-CN" altLang="en-US" sz="1400" dirty="0" smtClean="0">
                <a:solidFill>
                  <a:prstClr val="black"/>
                </a:solidFill>
                <a:latin typeface="HGP創英ﾌﾟﾚｾﾞﾝｽEB" pitchFamily="18" charset="-128"/>
                <a:ea typeface="HGP創英ﾌﾟﾚｾﾞﾝｽEB" pitchFamily="18" charset="-128"/>
              </a:rPr>
              <a:t>赦</a:t>
            </a:r>
            <a:r>
              <a:rPr lang="zh-CN" altLang="en-US" sz="1400" dirty="0">
                <a:solidFill>
                  <a:prstClr val="black"/>
                </a:solidFill>
                <a:latin typeface="HGP創英ﾌﾟﾚｾﾞﾝｽEB" pitchFamily="18" charset="-128"/>
                <a:ea typeface="HGP創英ﾌﾟﾚｾﾞﾝｽEB" pitchFamily="18" charset="-128"/>
              </a:rPr>
              <a:t>一件 </a:t>
            </a:r>
            <a:r>
              <a:rPr lang="en-US" altLang="zh-CN" sz="1400" dirty="0">
                <a:solidFill>
                  <a:prstClr val="black"/>
                </a:solidFill>
                <a:latin typeface="HGP創英ﾌﾟﾚｾﾞﾝｽEB" pitchFamily="18" charset="-128"/>
                <a:ea typeface="HGP創英ﾌﾟﾚｾﾞﾝｽEB" pitchFamily="18" charset="-128"/>
              </a:rPr>
              <a:t>(</a:t>
            </a:r>
            <a:r>
              <a:rPr lang="zh-CN" altLang="en-US" sz="1400" dirty="0" smtClean="0">
                <a:solidFill>
                  <a:prstClr val="black"/>
                </a:solidFill>
                <a:latin typeface="HGP創英ﾌﾟﾚｾﾞﾝｽEB" pitchFamily="18" charset="-128"/>
                <a:ea typeface="HGP創英ﾌﾟﾚｾﾞﾝｽEB" pitchFamily="18" charset="-128"/>
              </a:rPr>
              <a:t>文化</a:t>
            </a:r>
            <a:r>
              <a:rPr lang="ja-JP" altLang="en-US" sz="1400" dirty="0" smtClean="0">
                <a:solidFill>
                  <a:prstClr val="black"/>
                </a:solidFill>
                <a:latin typeface="HGP創英ﾌﾟﾚｾﾞﾝｽEB" pitchFamily="18" charset="-128"/>
                <a:ea typeface="HGP創英ﾌﾟﾚｾﾞﾝｽEB" pitchFamily="18" charset="-128"/>
              </a:rPr>
              <a:t>八</a:t>
            </a:r>
            <a:r>
              <a:rPr lang="zh-CN" altLang="en-US" sz="1400" dirty="0" smtClean="0">
                <a:solidFill>
                  <a:prstClr val="black"/>
                </a:solidFill>
                <a:latin typeface="HGP創英ﾌﾟﾚｾﾞﾝｽEB" pitchFamily="18" charset="-128"/>
                <a:ea typeface="HGP創英ﾌﾟﾚｾﾞﾝｽEB" pitchFamily="18" charset="-128"/>
              </a:rPr>
              <a:t>辛未年</a:t>
            </a:r>
            <a:r>
              <a:rPr lang="ja-JP" altLang="en-US" sz="1400" dirty="0" smtClean="0">
                <a:solidFill>
                  <a:prstClr val="black"/>
                </a:solidFill>
                <a:latin typeface="HGP創英ﾌﾟﾚｾﾞﾝｽEB" pitchFamily="18" charset="-128"/>
                <a:ea typeface="HGP創英ﾌﾟﾚｾﾞﾝｽEB" pitchFamily="18" charset="-128"/>
              </a:rPr>
              <a:t>六</a:t>
            </a:r>
            <a:r>
              <a:rPr lang="zh-CN" altLang="en-US" sz="1400" dirty="0" smtClean="0">
                <a:solidFill>
                  <a:prstClr val="black"/>
                </a:solidFill>
                <a:latin typeface="HGP創英ﾌﾟﾚｾﾞﾝｽEB" pitchFamily="18" charset="-128"/>
                <a:ea typeface="HGP創英ﾌﾟﾚｾﾞﾝｽEB" pitchFamily="18" charset="-128"/>
              </a:rPr>
              <a:t>月</a:t>
            </a:r>
            <a:r>
              <a:rPr lang="ja-JP" altLang="en-US" sz="1400" dirty="0">
                <a:solidFill>
                  <a:prstClr val="black"/>
                </a:solidFill>
                <a:latin typeface="HGP創英ﾌﾟﾚｾﾞﾝｽEB" pitchFamily="18" charset="-128"/>
                <a:ea typeface="HGP創英ﾌﾟﾚｾﾞﾝｽEB" pitchFamily="18" charset="-128"/>
              </a:rPr>
              <a:t>廿</a:t>
            </a:r>
            <a:r>
              <a:rPr lang="ja-JP" altLang="en-US" sz="1400" dirty="0" smtClean="0">
                <a:solidFill>
                  <a:prstClr val="black"/>
                </a:solidFill>
                <a:latin typeface="HGP創英ﾌﾟﾚｾﾞﾝｽEB" pitchFamily="18" charset="-128"/>
                <a:ea typeface="HGP創英ﾌﾟﾚｾﾞﾝｽEB" pitchFamily="18" charset="-128"/>
              </a:rPr>
              <a:t>三</a:t>
            </a:r>
            <a:r>
              <a:rPr lang="zh-CN" altLang="en-US" sz="1400" dirty="0" smtClean="0">
                <a:solidFill>
                  <a:prstClr val="black"/>
                </a:solidFill>
                <a:latin typeface="HGP創英ﾌﾟﾚｾﾞﾝｽEB" pitchFamily="18" charset="-128"/>
                <a:ea typeface="HGP創英ﾌﾟﾚｾﾞﾝｽEB" pitchFamily="18" charset="-128"/>
              </a:rPr>
              <a:t>日</a:t>
            </a:r>
            <a:r>
              <a:rPr lang="zh-CN" altLang="en-US" sz="1400" dirty="0">
                <a:solidFill>
                  <a:prstClr val="black"/>
                </a:solidFill>
                <a:latin typeface="HGP創英ﾌﾟﾚｾﾞﾝｽEB" pitchFamily="18" charset="-128"/>
                <a:ea typeface="HGP創英ﾌﾟﾚｾﾞﾝｽEB" pitchFamily="18" charset="-128"/>
              </a:rPr>
              <a:t>従南部大膳太夫</a:t>
            </a:r>
            <a:r>
              <a:rPr lang="zh-CN" altLang="en-US" sz="1400" dirty="0" smtClean="0">
                <a:solidFill>
                  <a:prstClr val="black"/>
                </a:solidFill>
                <a:latin typeface="HGP創英ﾌﾟﾚｾﾞﾝｽEB" pitchFamily="18" charset="-128"/>
                <a:ea typeface="HGP創英ﾌﾟﾚｾﾞﾝｽEB" pitchFamily="18" charset="-128"/>
              </a:rPr>
              <a:t>殿御用番</a:t>
            </a:r>
            <a:r>
              <a:rPr lang="ja-JP" altLang="en-US" sz="1600" baseline="20000" dirty="0">
                <a:solidFill>
                  <a:prstClr val="black"/>
                </a:solidFill>
                <a:latin typeface="HGP創英ﾌﾟﾚｾﾞﾝｽEB" pitchFamily="18" charset="-128"/>
                <a:ea typeface="HGP創英ﾌﾟﾚｾﾞﾝｽEB" pitchFamily="18" charset="-128"/>
              </a:rPr>
              <a:t>江</a:t>
            </a:r>
            <a:r>
              <a:rPr lang="zh-CN" altLang="en-US" sz="1400" dirty="0" smtClean="0">
                <a:solidFill>
                  <a:prstClr val="black"/>
                </a:solidFill>
                <a:latin typeface="HGP創英ﾌﾟﾚｾﾞﾝｽEB" pitchFamily="18" charset="-128"/>
                <a:ea typeface="HGP創英ﾌﾟﾚｾﾞﾝｽEB" pitchFamily="18" charset="-128"/>
              </a:rPr>
              <a:t>御届有之候</a:t>
            </a:r>
            <a:endParaRPr lang="en-US" altLang="zh-CN" sz="1400" dirty="0" smtClean="0">
              <a:solidFill>
                <a:prstClr val="black"/>
              </a:solidFill>
              <a:latin typeface="HGP創英ﾌﾟﾚｾﾞﾝｽEB" pitchFamily="18" charset="-128"/>
              <a:ea typeface="HGP創英ﾌﾟﾚｾﾞﾝｽEB" pitchFamily="18" charset="-128"/>
            </a:endParaRPr>
          </a:p>
          <a:p>
            <a:pPr marL="185738" lvl="0">
              <a:lnSpc>
                <a:spcPts val="1800"/>
              </a:lnSpc>
            </a:pPr>
            <a:r>
              <a:rPr lang="ja-JP" altLang="en-US" sz="1400" dirty="0">
                <a:solidFill>
                  <a:prstClr val="black"/>
                </a:solidFill>
                <a:latin typeface="HGP創英ﾌﾟﾚｾﾞﾝｽEB" pitchFamily="18" charset="-128"/>
                <a:ea typeface="HGP創英ﾌﾟﾚｾﾞﾝｽEB" pitchFamily="18" charset="-128"/>
              </a:rPr>
              <a:t>　</a:t>
            </a:r>
            <a:r>
              <a:rPr lang="ja-JP" altLang="en-US" sz="1400" dirty="0" smtClean="0">
                <a:solidFill>
                  <a:prstClr val="black"/>
                </a:solidFill>
                <a:latin typeface="HGP創英ﾌﾟﾚｾﾞﾝｽEB" pitchFamily="18" charset="-128"/>
                <a:ea typeface="HGP創英ﾌﾟﾚｾﾞﾝｽEB" pitchFamily="18" charset="-128"/>
              </a:rPr>
              <a:t>　　　</a:t>
            </a:r>
            <a:r>
              <a:rPr lang="zh-CN" altLang="en-US" sz="1400" dirty="0" smtClean="0">
                <a:solidFill>
                  <a:prstClr val="black"/>
                </a:solidFill>
                <a:latin typeface="HGP創英ﾌﾟﾚｾﾞﾝｽEB" pitchFamily="18" charset="-128"/>
                <a:ea typeface="HGP創英ﾌﾟﾚｾﾞﾝｽEB" pitchFamily="18" charset="-128"/>
              </a:rPr>
              <a:t>御書付之</a:t>
            </a:r>
            <a:r>
              <a:rPr lang="zh-CN" altLang="en-US" sz="1400" dirty="0">
                <a:solidFill>
                  <a:prstClr val="black"/>
                </a:solidFill>
                <a:latin typeface="HGP創英ﾌﾟﾚｾﾞﾝｽEB" pitchFamily="18" charset="-128"/>
                <a:ea typeface="HGP創英ﾌﾟﾚｾﾞﾝｽEB" pitchFamily="18" charset="-128"/>
              </a:rPr>
              <a:t>写</a:t>
            </a:r>
            <a:r>
              <a:rPr lang="en-US" altLang="zh-CN" sz="1400" dirty="0">
                <a:solidFill>
                  <a:prstClr val="black"/>
                </a:solidFill>
                <a:latin typeface="HGP創英ﾌﾟﾚｾﾞﾝｽEB" pitchFamily="18" charset="-128"/>
                <a:ea typeface="HGP創英ﾌﾟﾚｾﾞﾝｽEB" pitchFamily="18" charset="-128"/>
              </a:rPr>
              <a:t>)</a:t>
            </a:r>
            <a:r>
              <a:rPr lang="ja-JP" altLang="en-US" sz="1400" dirty="0">
                <a:solidFill>
                  <a:prstClr val="black"/>
                </a:solidFill>
                <a:latin typeface="HGP創英ﾌﾟﾚｾﾞﾝｽEB" pitchFamily="18" charset="-128"/>
                <a:ea typeface="HGP創英ﾌﾟﾚｾﾞﾝｽEB" pitchFamily="18" charset="-128"/>
              </a:rPr>
              <a:t> 　 </a:t>
            </a:r>
            <a:r>
              <a:rPr lang="ja-JP" altLang="en-US" sz="1400" dirty="0" smtClean="0">
                <a:solidFill>
                  <a:prstClr val="black"/>
                </a:solidFill>
                <a:latin typeface="HGP創英ﾌﾟﾚｾﾞﾝｽEB" pitchFamily="18" charset="-128"/>
                <a:ea typeface="HGP創英ﾌﾟﾚｾﾞﾝｽEB" pitchFamily="18" charset="-128"/>
              </a:rPr>
              <a:t>⑤ </a:t>
            </a:r>
            <a:r>
              <a:rPr lang="ja-JP" altLang="en-US" sz="1400" dirty="0">
                <a:solidFill>
                  <a:prstClr val="black"/>
                </a:solidFill>
                <a:latin typeface="HGP創英ﾌﾟﾚｾﾞﾝｽEB" pitchFamily="18" charset="-128"/>
                <a:ea typeface="HGP創英ﾌﾟﾚｾﾞﾝｽEB" pitchFamily="18" charset="-128"/>
              </a:rPr>
              <a:t>　（旧記 </a:t>
            </a:r>
            <a:r>
              <a:rPr lang="en-US" altLang="ja-JP" sz="1400" dirty="0">
                <a:solidFill>
                  <a:prstClr val="black"/>
                </a:solidFill>
                <a:latin typeface="HGP創英ﾌﾟﾚｾﾞﾝｽEB" pitchFamily="18" charset="-128"/>
                <a:ea typeface="HGP創英ﾌﾟﾚｾﾞﾝｽEB" pitchFamily="18" charset="-128"/>
              </a:rPr>
              <a:t>0228</a:t>
            </a:r>
            <a:r>
              <a:rPr lang="ja-JP" altLang="en-US" sz="1400" dirty="0">
                <a:solidFill>
                  <a:prstClr val="black"/>
                </a:solidFill>
                <a:latin typeface="HGP創英ﾌﾟﾚｾﾞﾝｽEB" pitchFamily="18" charset="-128"/>
                <a:ea typeface="HGP創英ﾌﾟﾚｾﾞﾝｽEB" pitchFamily="18" charset="-128"/>
              </a:rPr>
              <a:t>）</a:t>
            </a:r>
            <a:endParaRPr lang="en-US" altLang="ja-JP" sz="1400" dirty="0">
              <a:solidFill>
                <a:prstClr val="black"/>
              </a:solidFill>
              <a:latin typeface="HGP創英ﾌﾟﾚｾﾞﾝｽEB" pitchFamily="18" charset="-128"/>
              <a:ea typeface="HGP創英ﾌﾟﾚｾﾞﾝｽEB" pitchFamily="18" charset="-128"/>
            </a:endParaRPr>
          </a:p>
          <a:p>
            <a:pPr marL="185738" lvl="0">
              <a:lnSpc>
                <a:spcPts val="1800"/>
              </a:lnSpc>
            </a:pPr>
            <a:r>
              <a:rPr lang="ja-JP" altLang="en-US" sz="1400" dirty="0">
                <a:solidFill>
                  <a:prstClr val="black"/>
                </a:solidFill>
                <a:latin typeface="HGP創英ﾌﾟﾚｾﾞﾝｽEB" pitchFamily="18" charset="-128"/>
                <a:ea typeface="HGP創英ﾌﾟﾚｾﾞﾝｽEB" pitchFamily="18" charset="-128"/>
              </a:rPr>
              <a:t> </a:t>
            </a:r>
            <a:r>
              <a:rPr lang="ja-JP" altLang="en-US" sz="1400" dirty="0" smtClean="0">
                <a:solidFill>
                  <a:prstClr val="black"/>
                </a:solidFill>
                <a:latin typeface="HGP創英ﾌﾟﾚｾﾞﾝｽEB" pitchFamily="18" charset="-128"/>
                <a:ea typeface="HGP創英ﾌﾟﾚｾﾞﾝｽEB" pitchFamily="18" charset="-128"/>
              </a:rPr>
              <a:t>　　　 異国</a:t>
            </a:r>
            <a:r>
              <a:rPr lang="ja-JP" altLang="en-US" sz="1400" dirty="0">
                <a:solidFill>
                  <a:prstClr val="black"/>
                </a:solidFill>
                <a:latin typeface="HGP創英ﾌﾟﾚｾﾞﾝｽEB" pitchFamily="18" charset="-128"/>
                <a:ea typeface="HGP創英ﾌﾟﾚｾﾞﾝｽEB" pitchFamily="18" charset="-128"/>
              </a:rPr>
              <a:t>船渡来雑記 　（北方</a:t>
            </a:r>
            <a:r>
              <a:rPr lang="ja-JP" altLang="en-US" sz="1400" dirty="0" smtClean="0">
                <a:solidFill>
                  <a:prstClr val="black"/>
                </a:solidFill>
                <a:latin typeface="HGP創英ﾌﾟﾚｾﾞﾝｽEB" pitchFamily="18" charset="-128"/>
                <a:ea typeface="HGP創英ﾌﾟﾚｾﾞﾝｽEB" pitchFamily="18" charset="-128"/>
              </a:rPr>
              <a:t>閲覧室 </a:t>
            </a:r>
            <a:r>
              <a:rPr lang="en-US" altLang="ja-JP" sz="1400" dirty="0" smtClean="0">
                <a:solidFill>
                  <a:prstClr val="black"/>
                </a:solidFill>
                <a:latin typeface="HGP創英ﾌﾟﾚｾﾞﾝｽEB" pitchFamily="18" charset="-128"/>
                <a:ea typeface="HGP創英ﾌﾟﾚｾﾞﾝｽEB" pitchFamily="18" charset="-128"/>
              </a:rPr>
              <a:t>952.025/YOS</a:t>
            </a:r>
            <a:r>
              <a:rPr lang="ja-JP" altLang="en-US" sz="1400" dirty="0">
                <a:solidFill>
                  <a:prstClr val="black"/>
                </a:solidFill>
                <a:latin typeface="HGP創英ﾌﾟﾚｾﾞﾝｽEB" pitchFamily="18" charset="-128"/>
                <a:ea typeface="HGP創英ﾌﾟﾚｾﾞﾝｽEB" pitchFamily="18" charset="-128"/>
              </a:rPr>
              <a:t>）</a:t>
            </a:r>
            <a:endParaRPr lang="en-US" altLang="ja-JP" sz="1400" dirty="0">
              <a:solidFill>
                <a:prstClr val="black"/>
              </a:solidFill>
              <a:latin typeface="HGP創英ﾌﾟﾚｾﾞﾝｽEB" pitchFamily="18" charset="-128"/>
              <a:ea typeface="HGP創英ﾌﾟﾚｾﾞﾝｽEB" pitchFamily="18" charset="-128"/>
            </a:endParaRPr>
          </a:p>
          <a:p>
            <a:pPr marL="185738">
              <a:lnSpc>
                <a:spcPts val="1800"/>
              </a:lnSpc>
            </a:pPr>
            <a:r>
              <a:rPr lang="zh-TW" altLang="en-US" sz="1400" dirty="0" smtClean="0">
                <a:solidFill>
                  <a:prstClr val="black"/>
                </a:solidFill>
                <a:latin typeface="HGP創英ﾌﾟﾚｾﾞﾝｽEB" pitchFamily="18" charset="-128"/>
                <a:ea typeface="HGP創英ﾌﾟﾚｾﾞﾝｽEB" pitchFamily="18" charset="-128"/>
              </a:rPr>
              <a:t> </a:t>
            </a:r>
            <a:r>
              <a:rPr lang="ja-JP" altLang="en-US" sz="1400" dirty="0" smtClean="0">
                <a:solidFill>
                  <a:prstClr val="black"/>
                </a:solidFill>
                <a:latin typeface="HGP創英ﾌﾟﾚｾﾞﾝｽEB" pitchFamily="18" charset="-128"/>
                <a:ea typeface="HGP創英ﾌﾟﾚｾﾞﾝｽEB" pitchFamily="18" charset="-128"/>
              </a:rPr>
              <a:t>　　　 </a:t>
            </a:r>
            <a:r>
              <a:rPr lang="zh-TW" altLang="en-US" sz="1400" dirty="0" smtClean="0">
                <a:solidFill>
                  <a:prstClr val="black"/>
                </a:solidFill>
                <a:latin typeface="HGP創英ﾌﾟﾚｾﾞﾝｽEB" pitchFamily="18" charset="-128"/>
                <a:ea typeface="HGP創英ﾌﾟﾚｾﾞﾝｽEB" pitchFamily="18" charset="-128"/>
              </a:rPr>
              <a:t>南千島探検</a:t>
            </a:r>
            <a:r>
              <a:rPr lang="ja-JP" altLang="en-US" sz="1400" dirty="0" smtClean="0">
                <a:solidFill>
                  <a:prstClr val="black"/>
                </a:solidFill>
                <a:latin typeface="HGP創英ﾌﾟﾚｾﾞﾝｽEB" pitchFamily="18" charset="-128"/>
                <a:ea typeface="HGP創英ﾌﾟﾚｾﾞﾝｽEB" pitchFamily="18" charset="-128"/>
              </a:rPr>
              <a:t>始末</a:t>
            </a:r>
            <a:r>
              <a:rPr lang="zh-TW" altLang="en-US" sz="1400" dirty="0" smtClean="0">
                <a:solidFill>
                  <a:prstClr val="black"/>
                </a:solidFill>
                <a:latin typeface="HGP創英ﾌﾟﾚｾﾞﾝｽEB" pitchFamily="18" charset="-128"/>
                <a:ea typeface="HGP創英ﾌﾟﾚｾﾞﾝｽEB" pitchFamily="18" charset="-128"/>
              </a:rPr>
              <a:t>記</a:t>
            </a:r>
            <a:r>
              <a:rPr lang="ja-JP" altLang="en-US" sz="1400" dirty="0" smtClean="0">
                <a:latin typeface="HGP創英ﾌﾟﾚｾﾞﾝｽEB" pitchFamily="18" charset="-128"/>
                <a:ea typeface="HGP創英ﾌﾟﾚｾﾞﾝｽEB" pitchFamily="18" charset="-128"/>
              </a:rPr>
              <a:t> </a:t>
            </a:r>
            <a:r>
              <a:rPr lang="ja-JP" altLang="en-US" sz="1400" dirty="0">
                <a:latin typeface="HGP創英ﾌﾟﾚｾﾞﾝｽEB" pitchFamily="18" charset="-128"/>
                <a:ea typeface="HGP創英ﾌﾟﾚｾﾞﾝｽEB" pitchFamily="18" charset="-128"/>
              </a:rPr>
              <a:t>　（北方・</a:t>
            </a:r>
            <a:r>
              <a:rPr lang="ja-JP" altLang="en-US" sz="1400" dirty="0" smtClean="0">
                <a:latin typeface="HGP創英ﾌﾟﾚｾﾞﾝｽEB" pitchFamily="18" charset="-128"/>
                <a:ea typeface="HGP創英ﾌﾟﾚｾﾞﾝｽEB" pitchFamily="18" charset="-128"/>
              </a:rPr>
              <a:t>千島 </a:t>
            </a:r>
            <a:r>
              <a:rPr lang="en-US" altLang="ja-JP" sz="1400" dirty="0" smtClean="0">
                <a:latin typeface="HGP創英ﾌﾟﾚｾﾞﾝｽEB" pitchFamily="18" charset="-128"/>
                <a:ea typeface="HGP創英ﾌﾟﾚｾﾞﾝｽEB" pitchFamily="18" charset="-128"/>
              </a:rPr>
              <a:t>915.24/GOL</a:t>
            </a:r>
            <a:r>
              <a:rPr lang="ja-JP" altLang="en-US" sz="1400" dirty="0" smtClean="0">
                <a:latin typeface="HGP創英ﾌﾟﾚｾﾞﾝｽEB" pitchFamily="18" charset="-128"/>
                <a:ea typeface="HGP創英ﾌﾟﾚｾﾞﾝｽEB" pitchFamily="18" charset="-128"/>
              </a:rPr>
              <a:t>）</a:t>
            </a:r>
            <a:endParaRPr lang="en-US" altLang="ja-JP" sz="1400" dirty="0">
              <a:latin typeface="HGP創英ﾌﾟﾚｾﾞﾝｽEB" pitchFamily="18" charset="-128"/>
              <a:ea typeface="HGP創英ﾌﾟﾚｾﾞﾝｽEB" pitchFamily="18" charset="-128"/>
            </a:endParaRPr>
          </a:p>
          <a:p>
            <a:pPr marL="185738" lvl="0">
              <a:lnSpc>
                <a:spcPts val="1800"/>
              </a:lnSpc>
            </a:pPr>
            <a:r>
              <a:rPr lang="ja-JP" altLang="en-US" sz="1400" dirty="0" smtClean="0">
                <a:solidFill>
                  <a:prstClr val="black"/>
                </a:solidFill>
                <a:latin typeface="HGP創英ﾌﾟﾚｾﾞﾝｽEB" pitchFamily="18" charset="-128"/>
                <a:ea typeface="HGP創英ﾌﾟﾚｾﾞﾝｽEB" pitchFamily="18" charset="-128"/>
              </a:rPr>
              <a:t> 　　　 蝦夷語箋</a:t>
            </a:r>
            <a:r>
              <a:rPr lang="ja-JP" altLang="en-US" sz="1400" dirty="0">
                <a:solidFill>
                  <a:prstClr val="black"/>
                </a:solidFill>
                <a:latin typeface="HGP創英ﾌﾟﾚｾﾞﾝｽEB" pitchFamily="18" charset="-128"/>
                <a:ea typeface="HGP創英ﾌﾟﾚｾﾞﾝｽEB" pitchFamily="18" charset="-128"/>
              </a:rPr>
              <a:t>　 </a:t>
            </a:r>
            <a:r>
              <a:rPr lang="ja-JP" altLang="en-US" sz="1400" dirty="0" smtClean="0">
                <a:solidFill>
                  <a:prstClr val="black"/>
                </a:solidFill>
                <a:latin typeface="HGP創英ﾌﾟﾚｾﾞﾝｽEB" pitchFamily="18" charset="-128"/>
                <a:ea typeface="HGP創英ﾌﾟﾚｾﾞﾝｽEB" pitchFamily="18" charset="-128"/>
              </a:rPr>
              <a:t>⑥ </a:t>
            </a:r>
            <a:r>
              <a:rPr lang="ja-JP" altLang="en-US" sz="1400" dirty="0">
                <a:solidFill>
                  <a:prstClr val="black"/>
                </a:solidFill>
                <a:latin typeface="HGP創英ﾌﾟﾚｾﾞﾝｽEB" pitchFamily="18" charset="-128"/>
                <a:ea typeface="HGP創英ﾌﾟﾚｾﾞﾝｽEB" pitchFamily="18" charset="-128"/>
              </a:rPr>
              <a:t>　（旧記 </a:t>
            </a:r>
            <a:r>
              <a:rPr lang="en-US" altLang="ja-JP" sz="1400" dirty="0">
                <a:solidFill>
                  <a:prstClr val="black"/>
                </a:solidFill>
                <a:latin typeface="HGP創英ﾌﾟﾚｾﾞﾝｽEB" pitchFamily="18" charset="-128"/>
                <a:ea typeface="HGP創英ﾌﾟﾚｾﾞﾝｽEB" pitchFamily="18" charset="-128"/>
              </a:rPr>
              <a:t>0071</a:t>
            </a:r>
            <a:r>
              <a:rPr lang="ja-JP" altLang="en-US" sz="1400" dirty="0">
                <a:solidFill>
                  <a:prstClr val="black"/>
                </a:solidFill>
                <a:latin typeface="HGP創英ﾌﾟﾚｾﾞﾝｽEB" pitchFamily="18" charset="-128"/>
                <a:ea typeface="HGP創英ﾌﾟﾚｾﾞﾝｽEB" pitchFamily="18" charset="-128"/>
              </a:rPr>
              <a:t>）</a:t>
            </a:r>
            <a:endParaRPr lang="en-US" altLang="ja-JP" sz="1400" dirty="0">
              <a:solidFill>
                <a:prstClr val="black"/>
              </a:solidFill>
              <a:latin typeface="HGP創英ﾌﾟﾚｾﾞﾝｽEB" pitchFamily="18" charset="-128"/>
              <a:ea typeface="HGP創英ﾌﾟﾚｾﾞﾝｽEB" pitchFamily="18" charset="-128"/>
            </a:endParaRPr>
          </a:p>
          <a:p>
            <a:pPr lvl="0"/>
            <a:endParaRPr lang="en-US" altLang="ja-JP" sz="800" dirty="0">
              <a:solidFill>
                <a:prstClr val="black"/>
              </a:solidFill>
              <a:latin typeface="HGP創英ﾌﾟﾚｾﾞﾝｽEB" pitchFamily="18" charset="-128"/>
              <a:ea typeface="HGP創英ﾌﾟﾚｾﾞﾝｽEB" pitchFamily="18" charset="-128"/>
            </a:endParaRPr>
          </a:p>
          <a:p>
            <a:r>
              <a:rPr lang="en-US" altLang="ja-JP" sz="1600" dirty="0" smtClean="0">
                <a:latin typeface="HGP創英ﾌﾟﾚｾﾞﾝｽEB" pitchFamily="18" charset="-128"/>
                <a:ea typeface="HGP創英ﾌﾟﾚｾﾞﾝｽEB" pitchFamily="18" charset="-128"/>
              </a:rPr>
              <a:t>      3</a:t>
            </a:r>
            <a:r>
              <a:rPr lang="ja-JP" altLang="en-US" sz="1600" dirty="0" smtClean="0">
                <a:latin typeface="HGP創英ﾌﾟﾚｾﾞﾝｽEB" pitchFamily="18" charset="-128"/>
                <a:ea typeface="HGP創英ﾌﾟﾚｾﾞﾝｽEB" pitchFamily="18" charset="-128"/>
              </a:rPr>
              <a:t>　</a:t>
            </a:r>
            <a:r>
              <a:rPr lang="ja-JP" altLang="en-US" sz="1400" dirty="0" smtClean="0">
                <a:latin typeface="HGP創英ﾌﾟﾚｾﾞﾝｽEB" pitchFamily="18" charset="-128"/>
                <a:ea typeface="HGP創英ﾌﾟﾚｾﾞﾝｽEB" pitchFamily="18" charset="-128"/>
              </a:rPr>
              <a:t>文化北辺始末</a:t>
            </a:r>
            <a:r>
              <a:rPr lang="ja-JP" altLang="en-US" sz="1400" dirty="0">
                <a:latin typeface="HGP創英ﾌﾟﾚｾﾞﾝｽEB" pitchFamily="18" charset="-128"/>
                <a:ea typeface="HGP創英ﾌﾟﾚｾﾞﾝｽEB" pitchFamily="18" charset="-128"/>
              </a:rPr>
              <a:t>　 </a:t>
            </a:r>
            <a:r>
              <a:rPr lang="ja-JP" altLang="en-US" sz="1400" dirty="0" smtClean="0">
                <a:latin typeface="HGP創英ﾌﾟﾚｾﾞﾝｽEB" pitchFamily="18" charset="-128"/>
                <a:ea typeface="HGP創英ﾌﾟﾚｾﾞﾝｽEB" pitchFamily="18" charset="-128"/>
              </a:rPr>
              <a:t>⑦ </a:t>
            </a:r>
            <a:r>
              <a:rPr lang="ja-JP" altLang="en-US" sz="1400" dirty="0">
                <a:latin typeface="HGP創英ﾌﾟﾚｾﾞﾝｽEB" pitchFamily="18" charset="-128"/>
                <a:ea typeface="HGP創英ﾌﾟﾚｾﾞﾝｽEB" pitchFamily="18" charset="-128"/>
              </a:rPr>
              <a:t>　（奥平家 </a:t>
            </a:r>
            <a:r>
              <a:rPr lang="en-US" altLang="ja-JP" sz="1400" dirty="0">
                <a:latin typeface="HGP創英ﾌﾟﾚｾﾞﾝｽEB" pitchFamily="18" charset="-128"/>
                <a:ea typeface="HGP創英ﾌﾟﾚｾﾞﾝｽEB" pitchFamily="18" charset="-128"/>
              </a:rPr>
              <a:t>126</a:t>
            </a:r>
            <a:r>
              <a:rPr lang="ja-JP" altLang="en-US" sz="1400" dirty="0" smtClean="0">
                <a:latin typeface="HGP創英ﾌﾟﾚｾﾞﾝｽEB" pitchFamily="18" charset="-128"/>
                <a:ea typeface="HGP創英ﾌﾟﾚｾﾞﾝｽEB" pitchFamily="18" charset="-128"/>
              </a:rPr>
              <a:t>）</a:t>
            </a:r>
            <a:endParaRPr lang="en-US" altLang="ja-JP" sz="1400" dirty="0" smtClean="0">
              <a:latin typeface="HGP創英ﾌﾟﾚｾﾞﾝｽEB" pitchFamily="18" charset="-128"/>
              <a:ea typeface="HGP創英ﾌﾟﾚｾﾞﾝｽEB" pitchFamily="18" charset="-128"/>
            </a:endParaRPr>
          </a:p>
          <a:p>
            <a:r>
              <a:rPr lang="ja-JP" altLang="en-US" sz="1400" dirty="0">
                <a:latin typeface="HGP創英ﾌﾟﾚｾﾞﾝｽEB" pitchFamily="18" charset="-128"/>
                <a:ea typeface="HGP創英ﾌﾟﾚｾﾞﾝｽEB" pitchFamily="18" charset="-128"/>
              </a:rPr>
              <a:t>　</a:t>
            </a:r>
            <a:r>
              <a:rPr lang="ja-JP" altLang="en-US" sz="1400" dirty="0" smtClean="0">
                <a:latin typeface="HGP創英ﾌﾟﾚｾﾞﾝｽEB" pitchFamily="18" charset="-128"/>
                <a:ea typeface="HGP創英ﾌﾟﾚｾﾞﾝｽEB" pitchFamily="18" charset="-128"/>
              </a:rPr>
              <a:t>　　　　 環海</a:t>
            </a:r>
            <a:r>
              <a:rPr lang="ja-JP" altLang="en-US" sz="1400" dirty="0">
                <a:latin typeface="HGP創英ﾌﾟﾚｾﾞﾝｽEB" pitchFamily="18" charset="-128"/>
                <a:ea typeface="HGP創英ﾌﾟﾚｾﾞﾝｽEB" pitchFamily="18" charset="-128"/>
              </a:rPr>
              <a:t>異聞　　（</a:t>
            </a:r>
            <a:r>
              <a:rPr lang="ja-JP" altLang="en-US" sz="1400" dirty="0" smtClean="0">
                <a:latin typeface="HGP創英ﾌﾟﾚｾﾞﾝｽEB" pitchFamily="18" charset="-128"/>
                <a:ea typeface="HGP創英ﾌﾟﾚｾﾞﾝｽEB" pitchFamily="18" charset="-128"/>
              </a:rPr>
              <a:t>旧記 </a:t>
            </a:r>
            <a:r>
              <a:rPr lang="en-US" altLang="ja-JP" sz="1400" dirty="0" smtClean="0">
                <a:latin typeface="HGP創英ﾌﾟﾚｾﾞﾝｽEB" pitchFamily="18" charset="-128"/>
                <a:ea typeface="HGP創英ﾌﾟﾚｾﾞﾝｽEB" pitchFamily="18" charset="-128"/>
              </a:rPr>
              <a:t>0282(8))</a:t>
            </a:r>
          </a:p>
          <a:p>
            <a:endParaRPr lang="en-US" altLang="ja-JP" sz="800" dirty="0">
              <a:solidFill>
                <a:srgbClr val="FF0000"/>
              </a:solidFill>
              <a:latin typeface="HGP創英ﾌﾟﾚｾﾞﾝｽEB" pitchFamily="18" charset="-128"/>
              <a:ea typeface="HGP創英ﾌﾟﾚｾﾞﾝｽEB" pitchFamily="18" charset="-128"/>
            </a:endParaRPr>
          </a:p>
          <a:p>
            <a:pPr lvl="0">
              <a:lnSpc>
                <a:spcPts val="1800"/>
              </a:lnSpc>
            </a:pPr>
            <a:r>
              <a:rPr lang="ja-JP" altLang="en-US" sz="1600" dirty="0" smtClean="0">
                <a:latin typeface="HGP創英ﾌﾟﾚｾﾞﾝｽEB" pitchFamily="18" charset="-128"/>
                <a:ea typeface="HGP創英ﾌﾟﾚｾﾞﾝｽEB" pitchFamily="18" charset="-128"/>
              </a:rPr>
              <a:t>　　　</a:t>
            </a:r>
            <a:r>
              <a:rPr lang="en-US" altLang="ja-JP" sz="1600" dirty="0" smtClean="0">
                <a:latin typeface="HGP創英ﾌﾟﾚｾﾞﾝｽEB" pitchFamily="18" charset="-128"/>
                <a:ea typeface="HGP創英ﾌﾟﾚｾﾞﾝｽEB" pitchFamily="18" charset="-128"/>
              </a:rPr>
              <a:t>4</a:t>
            </a:r>
            <a:r>
              <a:rPr lang="ja-JP" altLang="en-US" sz="1600" dirty="0" smtClean="0">
                <a:latin typeface="HGP創英ﾌﾟﾚｾﾞﾝｽEB" pitchFamily="18" charset="-128"/>
                <a:ea typeface="HGP創英ﾌﾟﾚｾﾞﾝｽEB" pitchFamily="18" charset="-128"/>
              </a:rPr>
              <a:t>　</a:t>
            </a:r>
            <a:r>
              <a:rPr lang="zh-TW" altLang="en-US" sz="1400" dirty="0">
                <a:latin typeface="HGP創英ﾌﾟﾚｾﾞﾝｽEB" pitchFamily="18" charset="-128"/>
                <a:ea typeface="HGP創英ﾌﾟﾚｾﾞﾝｽEB" pitchFamily="18" charset="-128"/>
              </a:rPr>
              <a:t>辺警紀聞 巻下</a:t>
            </a:r>
            <a:r>
              <a:rPr lang="ja-JP" altLang="en-US" sz="1400" dirty="0">
                <a:latin typeface="HGP創英ﾌﾟﾚｾﾞﾝｽEB" pitchFamily="18" charset="-128"/>
                <a:ea typeface="HGP創英ﾌﾟﾚｾﾞﾝｽEB" pitchFamily="18" charset="-128"/>
              </a:rPr>
              <a:t>　 ⑨ 　（旧記 </a:t>
            </a:r>
            <a:r>
              <a:rPr lang="en-US" altLang="ja-JP" sz="1400" dirty="0">
                <a:latin typeface="HGP創英ﾌﾟﾚｾﾞﾝｽEB" pitchFamily="18" charset="-128"/>
                <a:ea typeface="HGP創英ﾌﾟﾚｾﾞﾝｽEB" pitchFamily="18" charset="-128"/>
              </a:rPr>
              <a:t>0553</a:t>
            </a:r>
            <a:r>
              <a:rPr lang="ja-JP" altLang="en-US" sz="1400" dirty="0">
                <a:latin typeface="HGP創英ﾌﾟﾚｾﾞﾝｽEB" pitchFamily="18" charset="-128"/>
                <a:ea typeface="HGP創英ﾌﾟﾚｾﾞﾝｽEB" pitchFamily="18" charset="-128"/>
              </a:rPr>
              <a:t>）</a:t>
            </a:r>
            <a:endParaRPr lang="en-US" altLang="ja-JP" sz="1400" dirty="0">
              <a:latin typeface="HGP創英ﾌﾟﾚｾﾞﾝｽEB" pitchFamily="18" charset="-128"/>
              <a:ea typeface="HGP創英ﾌﾟﾚｾﾞﾝｽEB" pitchFamily="18" charset="-128"/>
            </a:endParaRPr>
          </a:p>
          <a:p>
            <a:pPr marL="185738">
              <a:lnSpc>
                <a:spcPts val="1800"/>
              </a:lnSpc>
            </a:pPr>
            <a:r>
              <a:rPr lang="ja-JP" altLang="en-US" sz="1400" dirty="0">
                <a:latin typeface="HGP創英ﾌﾟﾚｾﾞﾝｽEB" pitchFamily="18" charset="-128"/>
                <a:ea typeface="HGP創英ﾌﾟﾚｾﾞﾝｽEB" pitchFamily="18" charset="-128"/>
              </a:rPr>
              <a:t> 　　　 観火録附録　 ⑩ 　（旧記 </a:t>
            </a:r>
            <a:r>
              <a:rPr lang="en-US" altLang="ja-JP" sz="1400" dirty="0">
                <a:latin typeface="HGP創英ﾌﾟﾚｾﾞﾝｽEB" pitchFamily="18" charset="-128"/>
                <a:ea typeface="HGP創英ﾌﾟﾚｾﾞﾝｽEB" pitchFamily="18" charset="-128"/>
              </a:rPr>
              <a:t>0283</a:t>
            </a:r>
            <a:r>
              <a:rPr lang="ja-JP" altLang="en-US" sz="1400" dirty="0">
                <a:latin typeface="HGP創英ﾌﾟﾚｾﾞﾝｽEB" pitchFamily="18" charset="-128"/>
                <a:ea typeface="HGP創英ﾌﾟﾚｾﾞﾝｽEB" pitchFamily="18" charset="-128"/>
              </a:rPr>
              <a:t>）</a:t>
            </a:r>
            <a:endParaRPr lang="en-US" altLang="ja-JP" sz="1400" dirty="0">
              <a:latin typeface="HGP創英ﾌﾟﾚｾﾞﾝｽEB" pitchFamily="18" charset="-128"/>
              <a:ea typeface="HGP創英ﾌﾟﾚｾﾞﾝｽEB" pitchFamily="18" charset="-128"/>
            </a:endParaRPr>
          </a:p>
          <a:p>
            <a:pPr marL="185738"/>
            <a:endParaRPr lang="en-US" altLang="ja-JP" sz="800" dirty="0" smtClean="0">
              <a:latin typeface="HGP創英ﾌﾟﾚｾﾞﾝｽEB" pitchFamily="18" charset="-128"/>
              <a:ea typeface="HGP創英ﾌﾟﾚｾﾞﾝｽEB" pitchFamily="18" charset="-128"/>
            </a:endParaRPr>
          </a:p>
          <a:p>
            <a:pPr lvl="0">
              <a:lnSpc>
                <a:spcPts val="1800"/>
              </a:lnSpc>
            </a:pPr>
            <a:r>
              <a:rPr lang="ja-JP" altLang="en-US" sz="1600" dirty="0" smtClean="0">
                <a:solidFill>
                  <a:prstClr val="black"/>
                </a:solidFill>
                <a:latin typeface="HGP創英ﾌﾟﾚｾﾞﾝｽEB" pitchFamily="18" charset="-128"/>
                <a:ea typeface="HGP創英ﾌﾟﾚｾﾞﾝｽEB" pitchFamily="18" charset="-128"/>
              </a:rPr>
              <a:t>　　　</a:t>
            </a:r>
            <a:r>
              <a:rPr lang="en-US" altLang="ja-JP" sz="1600" dirty="0" smtClean="0">
                <a:solidFill>
                  <a:prstClr val="black"/>
                </a:solidFill>
                <a:latin typeface="HGP創英ﾌﾟﾚｾﾞﾝｽEB" pitchFamily="18" charset="-128"/>
                <a:ea typeface="HGP創英ﾌﾟﾚｾﾞﾝｽEB" pitchFamily="18" charset="-128"/>
              </a:rPr>
              <a:t>5</a:t>
            </a:r>
            <a:r>
              <a:rPr lang="ja-JP" altLang="en-US" sz="1600" dirty="0" smtClean="0">
                <a:solidFill>
                  <a:prstClr val="black"/>
                </a:solidFill>
                <a:latin typeface="HGP創英ﾌﾟﾚｾﾞﾝｽEB" pitchFamily="18" charset="-128"/>
                <a:ea typeface="HGP創英ﾌﾟﾚｾﾞﾝｽEB" pitchFamily="18" charset="-128"/>
              </a:rPr>
              <a:t>　</a:t>
            </a:r>
            <a:r>
              <a:rPr lang="ja-JP" altLang="en-US" sz="1400" dirty="0" smtClean="0">
                <a:latin typeface="HGP創英ﾌﾟﾚｾﾞﾝｽEB" pitchFamily="18" charset="-128"/>
                <a:ea typeface="HGP創英ﾌﾟﾚｾﾞﾝｽEB" pitchFamily="18" charset="-128"/>
              </a:rPr>
              <a:t>トンコリ［アイヌ</a:t>
            </a:r>
            <a:r>
              <a:rPr lang="ja-JP" altLang="en-US" sz="1400" dirty="0">
                <a:latin typeface="HGP創英ﾌﾟﾚｾﾞﾝｽEB" pitchFamily="18" charset="-128"/>
                <a:ea typeface="HGP創英ﾌﾟﾚｾﾞﾝｽEB" pitchFamily="18" charset="-128"/>
              </a:rPr>
              <a:t>の伝統的な</a:t>
            </a:r>
            <a:r>
              <a:rPr lang="ja-JP" altLang="en-US" sz="1400" dirty="0" smtClean="0">
                <a:latin typeface="HGP創英ﾌﾟﾚｾﾞﾝｽEB" pitchFamily="18" charset="-128"/>
                <a:ea typeface="HGP創英ﾌﾟﾚｾﾞﾝｽEB" pitchFamily="18" charset="-128"/>
              </a:rPr>
              <a:t>楽器］ （</a:t>
            </a:r>
            <a:r>
              <a:rPr lang="ja-JP" altLang="en-US" sz="1400" dirty="0">
                <a:latin typeface="HGP創英ﾌﾟﾚｾﾞﾝｽEB" pitchFamily="18" charset="-128"/>
                <a:ea typeface="HGP創英ﾌﾟﾚｾﾞﾝｽEB" pitchFamily="18" charset="-128"/>
              </a:rPr>
              <a:t>北海道大学総合</a:t>
            </a:r>
            <a:r>
              <a:rPr lang="ja-JP" altLang="en-US" sz="1400" dirty="0" smtClean="0">
                <a:latin typeface="HGP創英ﾌﾟﾚｾﾞﾝｽEB" pitchFamily="18" charset="-128"/>
                <a:ea typeface="HGP創英ﾌﾟﾚｾﾞﾝｽEB" pitchFamily="18" charset="-128"/>
              </a:rPr>
              <a:t>博物館蔵）</a:t>
            </a:r>
            <a:endParaRPr lang="en-US" altLang="ja-JP" sz="1400" dirty="0" smtClean="0">
              <a:latin typeface="HGP創英ﾌﾟﾚｾﾞﾝｽEB" pitchFamily="18" charset="-128"/>
              <a:ea typeface="HGP創英ﾌﾟﾚｾﾞﾝｽEB" pitchFamily="18" charset="-128"/>
            </a:endParaRPr>
          </a:p>
          <a:p>
            <a:pPr lvl="0">
              <a:lnSpc>
                <a:spcPts val="800"/>
              </a:lnSpc>
            </a:pPr>
            <a:endParaRPr lang="en-US" altLang="ja-JP" sz="800" dirty="0">
              <a:latin typeface="HGP創英ﾌﾟﾚｾﾞﾝｽEB" pitchFamily="18" charset="-128"/>
              <a:ea typeface="HGP創英ﾌﾟﾚｾﾞﾝｽEB" pitchFamily="18" charset="-128"/>
            </a:endParaRPr>
          </a:p>
          <a:p>
            <a:pPr lvl="0">
              <a:lnSpc>
                <a:spcPts val="1800"/>
              </a:lnSpc>
            </a:pPr>
            <a:r>
              <a:rPr lang="ja-JP" altLang="en-US" sz="1600" dirty="0" smtClean="0">
                <a:latin typeface="HGP創英ﾌﾟﾚｾﾞﾝｽEB" pitchFamily="18" charset="-128"/>
                <a:ea typeface="HGP創英ﾌﾟﾚｾﾞﾝｽEB" pitchFamily="18" charset="-128"/>
              </a:rPr>
              <a:t>　　　</a:t>
            </a:r>
            <a:r>
              <a:rPr lang="en-US" altLang="ja-JP" sz="1600" dirty="0" smtClean="0">
                <a:latin typeface="HGP創英ﾌﾟﾚｾﾞﾝｽEB" pitchFamily="18" charset="-128"/>
                <a:ea typeface="HGP創英ﾌﾟﾚｾﾞﾝｽEB" pitchFamily="18" charset="-128"/>
              </a:rPr>
              <a:t>6</a:t>
            </a:r>
            <a:r>
              <a:rPr lang="ja-JP" altLang="en-US" sz="1600" dirty="0" smtClean="0">
                <a:latin typeface="HGP創英ﾌﾟﾚｾﾞﾝｽEB" pitchFamily="18" charset="-128"/>
                <a:ea typeface="HGP創英ﾌﾟﾚｾﾞﾝｽEB" pitchFamily="18" charset="-128"/>
              </a:rPr>
              <a:t>　</a:t>
            </a:r>
            <a:r>
              <a:rPr lang="zh-TW" altLang="en-US" sz="1400" dirty="0">
                <a:solidFill>
                  <a:prstClr val="black"/>
                </a:solidFill>
                <a:latin typeface="HGP創英ﾌﾟﾚｾﾞﾝｽEB" pitchFamily="18" charset="-128"/>
                <a:ea typeface="HGP創英ﾌﾟﾚｾﾞﾝｽEB" pitchFamily="18" charset="-128"/>
              </a:rPr>
              <a:t>遭厄日本紀事 </a:t>
            </a:r>
            <a:r>
              <a:rPr lang="ja-JP" altLang="en-US" sz="1400" dirty="0">
                <a:solidFill>
                  <a:prstClr val="black"/>
                </a:solidFill>
                <a:latin typeface="HGP創英ﾌﾟﾚｾﾞﾝｽEB" pitchFamily="18" charset="-128"/>
                <a:ea typeface="HGP創英ﾌﾟﾚｾﾞﾝｽEB" pitchFamily="18" charset="-128"/>
              </a:rPr>
              <a:t>　⑪ 　（旧記 </a:t>
            </a:r>
            <a:r>
              <a:rPr lang="en-US" altLang="ja-JP" sz="1400" dirty="0">
                <a:solidFill>
                  <a:prstClr val="black"/>
                </a:solidFill>
                <a:latin typeface="HGP創英ﾌﾟﾚｾﾞﾝｽEB" pitchFamily="18" charset="-128"/>
                <a:ea typeface="HGP創英ﾌﾟﾚｾﾞﾝｽEB" pitchFamily="18" charset="-128"/>
              </a:rPr>
              <a:t>0379</a:t>
            </a:r>
            <a:r>
              <a:rPr lang="ja-JP" altLang="en-US" sz="1400" dirty="0">
                <a:solidFill>
                  <a:prstClr val="black"/>
                </a:solidFill>
                <a:latin typeface="HGP創英ﾌﾟﾚｾﾞﾝｽEB" pitchFamily="18" charset="-128"/>
                <a:ea typeface="HGP創英ﾌﾟﾚｾﾞﾝｽEB" pitchFamily="18" charset="-128"/>
              </a:rPr>
              <a:t>）</a:t>
            </a:r>
            <a:endParaRPr lang="en-US" altLang="ja-JP" sz="1400" dirty="0">
              <a:solidFill>
                <a:prstClr val="black"/>
              </a:solidFill>
              <a:latin typeface="HGP創英ﾌﾟﾚｾﾞﾝｽEB" pitchFamily="18" charset="-128"/>
              <a:ea typeface="HGP創英ﾌﾟﾚｾﾞﾝｽEB" pitchFamily="18" charset="-128"/>
            </a:endParaRPr>
          </a:p>
          <a:p>
            <a:pPr marL="185738" lvl="0">
              <a:lnSpc>
                <a:spcPts val="1800"/>
              </a:lnSpc>
            </a:pPr>
            <a:r>
              <a:rPr lang="ja-JP" altLang="en-US" sz="1400" dirty="0">
                <a:solidFill>
                  <a:prstClr val="black"/>
                </a:solidFill>
                <a:latin typeface="HGP創英ﾌﾟﾚｾﾞﾝｽEB" pitchFamily="18" charset="-128"/>
                <a:ea typeface="HGP創英ﾌﾟﾚｾﾞﾝｽEB" pitchFamily="18" charset="-128"/>
              </a:rPr>
              <a:t>　　　　　オランダ語版・ドイツ語版・</a:t>
            </a:r>
            <a:r>
              <a:rPr lang="ja-JP" altLang="en-US" sz="1400" dirty="0" smtClean="0">
                <a:solidFill>
                  <a:prstClr val="black"/>
                </a:solidFill>
                <a:latin typeface="HGP創英ﾌﾟﾚｾﾞﾝｽEB" pitchFamily="18" charset="-128"/>
                <a:ea typeface="HGP創英ﾌﾟﾚｾﾞﾝｽEB" pitchFamily="18" charset="-128"/>
              </a:rPr>
              <a:t>ロシア語版</a:t>
            </a:r>
            <a:endParaRPr lang="en-US" altLang="ja-JP" sz="1400" dirty="0" smtClean="0">
              <a:solidFill>
                <a:prstClr val="black"/>
              </a:solidFill>
              <a:latin typeface="HGP創英ﾌﾟﾚｾﾞﾝｽEB" pitchFamily="18" charset="-128"/>
              <a:ea typeface="HGP創英ﾌﾟﾚｾﾞﾝｽEB" pitchFamily="18" charset="-128"/>
            </a:endParaRPr>
          </a:p>
          <a:p>
            <a:pPr marL="185738" lvl="0">
              <a:lnSpc>
                <a:spcPts val="800"/>
              </a:lnSpc>
            </a:pPr>
            <a:endParaRPr lang="en-US" altLang="ja-JP" sz="800" dirty="0" smtClean="0">
              <a:latin typeface="HGP創英ﾌﾟﾚｾﾞﾝｽEB" pitchFamily="18" charset="-128"/>
              <a:ea typeface="HGP創英ﾌﾟﾚｾﾞﾝｽEB" pitchFamily="18" charset="-128"/>
            </a:endParaRPr>
          </a:p>
          <a:p>
            <a:pPr lvl="0">
              <a:lnSpc>
                <a:spcPts val="1800"/>
              </a:lnSpc>
            </a:pPr>
            <a:r>
              <a:rPr lang="ja-JP" altLang="en-US" sz="1600" dirty="0" smtClean="0">
                <a:latin typeface="HGP創英ﾌﾟﾚｾﾞﾝｽEB" pitchFamily="18" charset="-128"/>
                <a:ea typeface="HGP創英ﾌﾟﾚｾﾞﾝｽEB" pitchFamily="18" charset="-128"/>
              </a:rPr>
              <a:t>　　　</a:t>
            </a:r>
            <a:r>
              <a:rPr lang="en-US" altLang="ja-JP" sz="1600" dirty="0" smtClean="0">
                <a:latin typeface="HGP創英ﾌﾟﾚｾﾞﾝｽEB" pitchFamily="18" charset="-128"/>
                <a:ea typeface="HGP創英ﾌﾟﾚｾﾞﾝｽEB" pitchFamily="18" charset="-128"/>
              </a:rPr>
              <a:t>7</a:t>
            </a:r>
            <a:r>
              <a:rPr lang="ja-JP" altLang="en-US" sz="1600" dirty="0" smtClean="0">
                <a:latin typeface="HGP創英ﾌﾟﾚｾﾞﾝｽEB" pitchFamily="18" charset="-128"/>
                <a:ea typeface="HGP創英ﾌﾟﾚｾﾞﾝｽEB" pitchFamily="18" charset="-128"/>
              </a:rPr>
              <a:t>　</a:t>
            </a:r>
            <a:r>
              <a:rPr lang="zh-TW" altLang="en-US" sz="1400" dirty="0" smtClean="0">
                <a:solidFill>
                  <a:prstClr val="black"/>
                </a:solidFill>
                <a:latin typeface="HGP創英ﾌﾟﾚｾﾞﾝｽEB" pitchFamily="18" charset="-128"/>
                <a:ea typeface="HGP創英ﾌﾟﾚｾﾞﾝｽEB" pitchFamily="18" charset="-128"/>
              </a:rPr>
              <a:t>異国人</a:t>
            </a:r>
            <a:r>
              <a:rPr lang="zh-TW" altLang="en-US" sz="1400" dirty="0">
                <a:solidFill>
                  <a:prstClr val="black"/>
                </a:solidFill>
                <a:latin typeface="HGP創英ﾌﾟﾚｾﾞﾝｽEB" pitchFamily="18" charset="-128"/>
                <a:ea typeface="HGP創英ﾌﾟﾚｾﾞﾝｽEB" pitchFamily="18" charset="-128"/>
              </a:rPr>
              <a:t>江</a:t>
            </a:r>
            <a:r>
              <a:rPr lang="zh-TW" altLang="en-US" sz="1400" dirty="0" smtClean="0">
                <a:solidFill>
                  <a:prstClr val="black"/>
                </a:solidFill>
                <a:latin typeface="HGP創英ﾌﾟﾚｾﾞﾝｽEB" pitchFamily="18" charset="-128"/>
                <a:ea typeface="HGP創英ﾌﾟﾚｾﾞﾝｽEB" pitchFamily="18" charset="-128"/>
              </a:rPr>
              <a:t>御諭書</a:t>
            </a:r>
            <a:r>
              <a:rPr lang="ja-JP" altLang="en-US" sz="1400" dirty="0">
                <a:latin typeface="HGP創英ﾌﾟﾚｾﾞﾝｽEB" pitchFamily="18" charset="-128"/>
                <a:ea typeface="HGP創英ﾌﾟﾚｾﾞﾝｽEB" pitchFamily="18" charset="-128"/>
              </a:rPr>
              <a:t>　 </a:t>
            </a:r>
            <a:r>
              <a:rPr lang="ja-JP" altLang="en-US" sz="1400" dirty="0">
                <a:solidFill>
                  <a:prstClr val="black"/>
                </a:solidFill>
                <a:latin typeface="HGP創英ﾌﾟﾚｾﾞﾝｽEB" pitchFamily="18" charset="-128"/>
                <a:ea typeface="HGP創英ﾌﾟﾚｾﾞﾝｽEB" pitchFamily="18" charset="-128"/>
              </a:rPr>
              <a:t>⑫ 　（奥平家 </a:t>
            </a:r>
            <a:r>
              <a:rPr lang="en-US" altLang="ja-JP" sz="1400" dirty="0">
                <a:solidFill>
                  <a:prstClr val="black"/>
                </a:solidFill>
                <a:latin typeface="HGP創英ﾌﾟﾚｾﾞﾝｽEB" pitchFamily="18" charset="-128"/>
                <a:ea typeface="HGP創英ﾌﾟﾚｾﾞﾝｽEB" pitchFamily="18" charset="-128"/>
              </a:rPr>
              <a:t>007</a:t>
            </a:r>
            <a:r>
              <a:rPr lang="ja-JP" altLang="en-US" sz="1400" dirty="0" smtClean="0">
                <a:solidFill>
                  <a:prstClr val="black"/>
                </a:solidFill>
                <a:latin typeface="HGP創英ﾌﾟﾚｾﾞﾝｽEB" pitchFamily="18" charset="-128"/>
                <a:ea typeface="HGP創英ﾌﾟﾚｾﾞﾝｽEB" pitchFamily="18" charset="-128"/>
              </a:rPr>
              <a:t>）</a:t>
            </a:r>
            <a:endParaRPr lang="en-US" altLang="ja-JP" sz="1400" dirty="0">
              <a:solidFill>
                <a:prstClr val="black"/>
              </a:solidFill>
              <a:latin typeface="HGP創英ﾌﾟﾚｾﾞﾝｽEB" pitchFamily="18" charset="-128"/>
              <a:ea typeface="HGP創英ﾌﾟﾚｾﾞﾝｽEB" pitchFamily="18" charset="-128"/>
            </a:endParaRPr>
          </a:p>
          <a:p>
            <a:pPr marL="723900" lvl="0" indent="-369888">
              <a:lnSpc>
                <a:spcPts val="1800"/>
              </a:lnSpc>
            </a:pPr>
            <a:r>
              <a:rPr lang="en-US" altLang="ja-JP" sz="1400" dirty="0">
                <a:solidFill>
                  <a:prstClr val="black"/>
                </a:solidFill>
                <a:latin typeface="HGP創英ﾌﾟﾚｾﾞﾝｽEB" pitchFamily="18" charset="-128"/>
                <a:ea typeface="HGP創英ﾌﾟﾚｾﾞﾝｽEB" pitchFamily="18" charset="-128"/>
              </a:rPr>
              <a:t> </a:t>
            </a:r>
            <a:r>
              <a:rPr lang="ja-JP" altLang="en-US" sz="1400" dirty="0" smtClean="0">
                <a:solidFill>
                  <a:prstClr val="black"/>
                </a:solidFill>
                <a:latin typeface="HGP創英ﾌﾟﾚｾﾞﾝｽEB" pitchFamily="18" charset="-128"/>
                <a:ea typeface="HGP創英ﾌﾟﾚｾﾞﾝｽEB" pitchFamily="18" charset="-128"/>
              </a:rPr>
              <a:t>　</a:t>
            </a:r>
            <a:r>
              <a:rPr lang="en-US" altLang="ja-JP" sz="1400" dirty="0" smtClean="0">
                <a:solidFill>
                  <a:prstClr val="black"/>
                </a:solidFill>
                <a:latin typeface="HGP創英ﾌﾟﾚｾﾞﾝｽEB" pitchFamily="18" charset="-128"/>
                <a:ea typeface="HGP創英ﾌﾟﾚｾﾞﾝｽEB" pitchFamily="18" charset="-128"/>
              </a:rPr>
              <a:t>  </a:t>
            </a:r>
            <a:r>
              <a:rPr lang="ja-JP" altLang="en-US" sz="1400" dirty="0" smtClean="0">
                <a:latin typeface="HGP創英ﾌﾟﾚｾﾞﾝｽEB" pitchFamily="18" charset="-128"/>
                <a:ea typeface="HGP創英ﾌﾟﾚｾﾞﾝｽEB" pitchFamily="18" charset="-128"/>
              </a:rPr>
              <a:t>永</a:t>
            </a:r>
            <a:r>
              <a:rPr lang="ja-JP" altLang="en-US" sz="1400" dirty="0">
                <a:latin typeface="HGP創英ﾌﾟﾚｾﾞﾝｽEB" pitchFamily="18" charset="-128"/>
                <a:ea typeface="HGP創英ﾌﾟﾚｾﾞﾝｽEB" pitchFamily="18" charset="-128"/>
              </a:rPr>
              <a:t>寿丸漂流記（江戸漂流記総集 </a:t>
            </a:r>
            <a:r>
              <a:rPr lang="en-US" altLang="ja-JP" sz="1400" dirty="0">
                <a:latin typeface="HGP創英ﾌﾟﾚｾﾞﾝｽEB" pitchFamily="18" charset="-128"/>
                <a:ea typeface="HGP創英ﾌﾟﾚｾﾞﾝｽEB" pitchFamily="18" charset="-128"/>
              </a:rPr>
              <a:t>: </a:t>
            </a:r>
            <a:r>
              <a:rPr lang="ja-JP" altLang="en-US" sz="1400" dirty="0">
                <a:latin typeface="HGP創英ﾌﾟﾚｾﾞﾝｽEB" pitchFamily="18" charset="-128"/>
                <a:ea typeface="HGP創英ﾌﾟﾚｾﾞﾝｽEB" pitchFamily="18" charset="-128"/>
              </a:rPr>
              <a:t>石井研堂これ</a:t>
            </a:r>
            <a:r>
              <a:rPr lang="ja-JP" altLang="en-US" sz="1400" dirty="0" err="1">
                <a:latin typeface="HGP創英ﾌﾟﾚｾﾞﾝｽEB" pitchFamily="18" charset="-128"/>
                <a:ea typeface="HGP創英ﾌﾟﾚｾﾞﾝｽEB" pitchFamily="18" charset="-128"/>
              </a:rPr>
              <a:t>くしょん</a:t>
            </a:r>
            <a:r>
              <a:rPr lang="ja-JP" altLang="en-US" sz="1400" dirty="0">
                <a:latin typeface="HGP創英ﾌﾟﾚｾﾞﾝｽEB" pitchFamily="18" charset="-128"/>
                <a:ea typeface="HGP創英ﾌﾟﾚｾﾞﾝｽEB" pitchFamily="18" charset="-128"/>
              </a:rPr>
              <a:t>　</a:t>
            </a:r>
            <a:r>
              <a:rPr lang="ja-JP" altLang="en-US" sz="1400" dirty="0" smtClean="0">
                <a:latin typeface="HGP創英ﾌﾟﾚｾﾞﾝｽEB" pitchFamily="18" charset="-128"/>
                <a:ea typeface="HGP創英ﾌﾟﾚｾﾞﾝｽEB" pitchFamily="18" charset="-128"/>
              </a:rPr>
              <a:t>第</a:t>
            </a:r>
            <a:r>
              <a:rPr lang="en-US" altLang="ja-JP" sz="1400" dirty="0" smtClean="0">
                <a:latin typeface="HGP創英ﾌﾟﾚｾﾞﾝｽEB" pitchFamily="18" charset="-128"/>
                <a:ea typeface="HGP創英ﾌﾟﾚｾﾞﾝｽEB" pitchFamily="18" charset="-128"/>
              </a:rPr>
              <a:t>3</a:t>
            </a:r>
            <a:r>
              <a:rPr lang="ja-JP" altLang="en-US" sz="1400" dirty="0" smtClean="0">
                <a:latin typeface="HGP創英ﾌﾟﾚｾﾞﾝｽEB" pitchFamily="18" charset="-128"/>
                <a:ea typeface="HGP創英ﾌﾟﾚｾﾞﾝｽEB" pitchFamily="18" charset="-128"/>
              </a:rPr>
              <a:t>巻）</a:t>
            </a:r>
            <a:r>
              <a:rPr lang="zh-TW" altLang="en-US" sz="1400" dirty="0" smtClean="0">
                <a:latin typeface="HGP創英ﾌﾟﾚｾﾞﾝｽEB" pitchFamily="18" charset="-128"/>
                <a:ea typeface="HGP創英ﾌﾟﾚｾﾞﾝｽEB" pitchFamily="18" charset="-128"/>
              </a:rPr>
              <a:t> </a:t>
            </a:r>
            <a:r>
              <a:rPr lang="zh-TW" altLang="en-US" sz="1400" dirty="0">
                <a:latin typeface="HGP創英ﾌﾟﾚｾﾞﾝｽEB" pitchFamily="18" charset="-128"/>
                <a:ea typeface="HGP創英ﾌﾟﾚｾﾞﾝｽEB" pitchFamily="18" charset="-128"/>
              </a:rPr>
              <a:t>　（</a:t>
            </a:r>
            <a:r>
              <a:rPr lang="zh-TW" altLang="en-US" sz="1400" dirty="0" smtClean="0">
                <a:latin typeface="HGP創英ﾌﾟﾚｾﾞﾝｽEB" pitchFamily="18" charset="-128"/>
                <a:ea typeface="HGP創英ﾌﾟﾚｾﾞﾝｽEB" pitchFamily="18" charset="-128"/>
              </a:rPr>
              <a:t>北方閲覧室 </a:t>
            </a:r>
            <a:endParaRPr lang="en-US" altLang="zh-TW" sz="1400" dirty="0" smtClean="0">
              <a:latin typeface="HGP創英ﾌﾟﾚｾﾞﾝｽEB" pitchFamily="18" charset="-128"/>
              <a:ea typeface="HGP創英ﾌﾟﾚｾﾞﾝｽEB" pitchFamily="18" charset="-128"/>
            </a:endParaRPr>
          </a:p>
          <a:p>
            <a:pPr marL="723900" lvl="0" indent="-369888">
              <a:lnSpc>
                <a:spcPts val="1800"/>
              </a:lnSpc>
            </a:pPr>
            <a:r>
              <a:rPr lang="zh-TW" altLang="en-US" sz="1400" dirty="0" smtClean="0">
                <a:latin typeface="HGP創英ﾌﾟﾚｾﾞﾝｽEB" pitchFamily="18" charset="-128"/>
                <a:ea typeface="HGP創英ﾌﾟﾚｾﾞﾝｽEB" pitchFamily="18" charset="-128"/>
              </a:rPr>
              <a:t> </a:t>
            </a:r>
            <a:r>
              <a:rPr lang="ja-JP" altLang="en-US" sz="1400" dirty="0" smtClean="0">
                <a:latin typeface="HGP創英ﾌﾟﾚｾﾞﾝｽEB" pitchFamily="18" charset="-128"/>
                <a:ea typeface="HGP創英ﾌﾟﾚｾﾞﾝｽEB" pitchFamily="18" charset="-128"/>
              </a:rPr>
              <a:t>　　</a:t>
            </a:r>
            <a:r>
              <a:rPr lang="en-US" altLang="zh-TW" sz="1400" dirty="0" smtClean="0">
                <a:latin typeface="HGP創英ﾌﾟﾚｾﾞﾝｽEB" pitchFamily="18" charset="-128"/>
                <a:ea typeface="HGP創英ﾌﾟﾚｾﾞﾝｽEB" pitchFamily="18" charset="-128"/>
              </a:rPr>
              <a:t>910.4/EDO</a:t>
            </a:r>
            <a:r>
              <a:rPr lang="zh-TW" altLang="en-US" sz="1400" dirty="0" smtClean="0">
                <a:latin typeface="HGP創英ﾌﾟﾚｾﾞﾝｽEB" pitchFamily="18" charset="-128"/>
                <a:ea typeface="HGP創英ﾌﾟﾚｾﾞﾝｽEB" pitchFamily="18" charset="-128"/>
              </a:rPr>
              <a:t>）</a:t>
            </a:r>
            <a:endParaRPr lang="en-US" altLang="ja-JP" sz="1400" dirty="0" smtClean="0">
              <a:latin typeface="HGP創英ﾌﾟﾚｾﾞﾝｽEB" pitchFamily="18" charset="-128"/>
              <a:ea typeface="HGP創英ﾌﾟﾚｾﾞﾝｽEB" pitchFamily="18" charset="-128"/>
            </a:endParaRPr>
          </a:p>
          <a:p>
            <a:pPr marL="185738">
              <a:lnSpc>
                <a:spcPts val="1800"/>
              </a:lnSpc>
            </a:pPr>
            <a:r>
              <a:rPr lang="ja-JP" altLang="en-US" sz="1400" dirty="0" smtClean="0">
                <a:latin typeface="HGP創英ﾌﾟﾚｾﾞﾝｽEB" pitchFamily="18" charset="-128"/>
                <a:ea typeface="HGP創英ﾌﾟﾚｾﾞﾝｽEB" pitchFamily="18" charset="-128"/>
              </a:rPr>
              <a:t> 　　　 督乗丸の漂流 　（北方・高倉 </a:t>
            </a:r>
            <a:r>
              <a:rPr lang="en-US" altLang="ja-JP" sz="1400" dirty="0" smtClean="0">
                <a:latin typeface="HGP創英ﾌﾟﾚｾﾞﾝｽEB" pitchFamily="18" charset="-128"/>
                <a:ea typeface="HGP創英ﾌﾟﾚｾﾞﾝｽEB" pitchFamily="18" charset="-128"/>
              </a:rPr>
              <a:t>910.4/KAW</a:t>
            </a:r>
            <a:r>
              <a:rPr lang="ja-JP" altLang="en-US" sz="1400" dirty="0" smtClean="0">
                <a:latin typeface="HGP創英ﾌﾟﾚｾﾞﾝｽEB" pitchFamily="18" charset="-128"/>
                <a:ea typeface="HGP創英ﾌﾟﾚｾﾞﾝｽEB" pitchFamily="18" charset="-128"/>
              </a:rPr>
              <a:t>）</a:t>
            </a:r>
            <a:endParaRPr lang="en-US" altLang="ja-JP" sz="1400" dirty="0">
              <a:latin typeface="HGP創英ﾌﾟﾚｾﾞﾝｽEB" pitchFamily="18" charset="-128"/>
              <a:ea typeface="HGP創英ﾌﾟﾚｾﾞﾝｽEB" pitchFamily="18" charset="-128"/>
            </a:endParaRPr>
          </a:p>
        </p:txBody>
      </p:sp>
      <p:sp>
        <p:nvSpPr>
          <p:cNvPr id="7" name="テキスト ボックス 6"/>
          <p:cNvSpPr txBox="1"/>
          <p:nvPr/>
        </p:nvSpPr>
        <p:spPr>
          <a:xfrm>
            <a:off x="116632" y="7524328"/>
            <a:ext cx="6624736" cy="1323433"/>
          </a:xfrm>
          <a:prstGeom prst="rect">
            <a:avLst/>
          </a:prstGeom>
          <a:noFill/>
          <a:ln cmpd="thickThin">
            <a:solidFill>
              <a:schemeClr val="tx2">
                <a:lumMod val="60000"/>
                <a:lumOff val="40000"/>
              </a:schemeClr>
            </a:solidFill>
          </a:ln>
        </p:spPr>
        <p:txBody>
          <a:bodyPr wrap="square" lIns="91434" tIns="45717" rIns="91434" bIns="45717" rtlCol="0">
            <a:spAutoFit/>
          </a:bodyPr>
          <a:lstStyle/>
          <a:p>
            <a:endParaRPr kumimoji="1" lang="en-US" altLang="ja-JP" sz="800" dirty="0" smtClean="0">
              <a:solidFill>
                <a:schemeClr val="tx2">
                  <a:lumMod val="75000"/>
                </a:schemeClr>
              </a:solidFill>
              <a:latin typeface="HGP創英ﾌﾟﾚｾﾞﾝｽEB" pitchFamily="18" charset="-128"/>
              <a:ea typeface="HGP創英ﾌﾟﾚｾﾞﾝｽEB" pitchFamily="18" charset="-128"/>
            </a:endParaRPr>
          </a:p>
          <a:p>
            <a:r>
              <a:rPr kumimoji="1" lang="ja-JP" altLang="en-US" sz="2000" dirty="0" smtClean="0">
                <a:solidFill>
                  <a:schemeClr val="tx2">
                    <a:lumMod val="75000"/>
                  </a:schemeClr>
                </a:solidFill>
                <a:latin typeface="HGP創英ﾌﾟﾚｾﾞﾝｽEB" pitchFamily="18" charset="-128"/>
                <a:ea typeface="HGP創英ﾌﾟﾚｾﾞﾝｽEB" pitchFamily="18" charset="-128"/>
              </a:rPr>
              <a:t>　北方資料から</a:t>
            </a:r>
            <a:r>
              <a:rPr lang="ja-JP" altLang="en-US" sz="2000" dirty="0" smtClean="0">
                <a:solidFill>
                  <a:schemeClr val="tx2">
                    <a:lumMod val="75000"/>
                  </a:schemeClr>
                </a:solidFill>
                <a:latin typeface="HGP創英ﾌﾟﾚｾﾞﾝｽEB" pitchFamily="18" charset="-128"/>
                <a:ea typeface="HGP創英ﾌﾟﾚｾﾞﾝｽEB" pitchFamily="18" charset="-128"/>
              </a:rPr>
              <a:t>み</a:t>
            </a:r>
            <a:r>
              <a:rPr kumimoji="1" lang="ja-JP" altLang="en-US" sz="2000" dirty="0" smtClean="0">
                <a:solidFill>
                  <a:schemeClr val="tx2">
                    <a:lumMod val="75000"/>
                  </a:schemeClr>
                </a:solidFill>
                <a:latin typeface="HGP創英ﾌﾟﾚｾﾞﾝｽEB" pitchFamily="18" charset="-128"/>
                <a:ea typeface="HGP創英ﾌﾟﾚｾﾞﾝｽEB" pitchFamily="18" charset="-128"/>
              </a:rPr>
              <a:t>る　</a:t>
            </a:r>
            <a:r>
              <a:rPr lang="ja-JP" altLang="en-US" sz="2000" dirty="0">
                <a:solidFill>
                  <a:schemeClr val="tx2">
                    <a:lumMod val="75000"/>
                  </a:schemeClr>
                </a:solidFill>
                <a:latin typeface="HGP創英ﾌﾟﾚｾﾞﾝｽEB" pitchFamily="18" charset="-128"/>
                <a:ea typeface="HGP創英ﾌﾟﾚｾﾞﾝｽEB" pitchFamily="18" charset="-128"/>
              </a:rPr>
              <a:t>「江戸・蝦夷・ヲロシヤ」交流展</a:t>
            </a:r>
            <a:r>
              <a:rPr lang="ja-JP" altLang="en-US" dirty="0">
                <a:solidFill>
                  <a:schemeClr val="tx2">
                    <a:lumMod val="75000"/>
                  </a:schemeClr>
                </a:solidFill>
                <a:latin typeface="HGP創英ﾌﾟﾚｾﾞﾝｽEB" pitchFamily="18" charset="-128"/>
                <a:ea typeface="HGP創英ﾌﾟﾚｾﾞﾝｽEB" pitchFamily="18" charset="-128"/>
              </a:rPr>
              <a:t>　</a:t>
            </a:r>
            <a:r>
              <a:rPr kumimoji="1" lang="ja-JP" altLang="en-US" sz="1600" dirty="0" smtClean="0">
                <a:solidFill>
                  <a:schemeClr val="tx2">
                    <a:lumMod val="75000"/>
                  </a:schemeClr>
                </a:solidFill>
                <a:latin typeface="HGP創英ﾌﾟﾚｾﾞﾝｽEB" pitchFamily="18" charset="-128"/>
                <a:ea typeface="HGP創英ﾌﾟﾚｾﾞﾝｽEB" pitchFamily="18" charset="-128"/>
              </a:rPr>
              <a:t>（第二期）</a:t>
            </a:r>
            <a:endParaRPr kumimoji="1" lang="en-US" altLang="ja-JP" sz="1600" dirty="0" smtClean="0">
              <a:solidFill>
                <a:schemeClr val="tx2">
                  <a:lumMod val="75000"/>
                </a:schemeClr>
              </a:solidFill>
              <a:latin typeface="HGP創英ﾌﾟﾚｾﾞﾝｽEB" pitchFamily="18" charset="-128"/>
              <a:ea typeface="HGP創英ﾌﾟﾚｾﾞﾝｽEB" pitchFamily="18" charset="-128"/>
            </a:endParaRPr>
          </a:p>
          <a:p>
            <a:endParaRPr lang="en-US" altLang="ja-JP" sz="400" dirty="0">
              <a:latin typeface="HGP創英ﾌﾟﾚｾﾞﾝｽEB" pitchFamily="18" charset="-128"/>
              <a:ea typeface="HGP創英ﾌﾟﾚｾﾞﾝｽEB" pitchFamily="18" charset="-128"/>
            </a:endParaRPr>
          </a:p>
          <a:p>
            <a:pPr algn="r"/>
            <a:r>
              <a:rPr lang="ja-JP" altLang="en-US" sz="1400" dirty="0">
                <a:latin typeface="HGP創英ﾌﾟﾚｾﾞﾝｽEB" pitchFamily="18" charset="-128"/>
                <a:ea typeface="HGP創英ﾌﾟﾚｾﾞﾝｽEB" pitchFamily="18" charset="-128"/>
              </a:rPr>
              <a:t>〒</a:t>
            </a:r>
            <a:r>
              <a:rPr lang="en-US" altLang="ja-JP" sz="1400" dirty="0">
                <a:latin typeface="HGP創英ﾌﾟﾚｾﾞﾝｽEB" pitchFamily="18" charset="-128"/>
                <a:ea typeface="HGP創英ﾌﾟﾚｾﾞﾝｽEB" pitchFamily="18" charset="-128"/>
              </a:rPr>
              <a:t>060-0808</a:t>
            </a:r>
            <a:r>
              <a:rPr lang="ja-JP" altLang="en-US" sz="1400" dirty="0">
                <a:latin typeface="HGP創英ﾌﾟﾚｾﾞﾝｽEB" pitchFamily="18" charset="-128"/>
                <a:ea typeface="HGP創英ﾌﾟﾚｾﾞﾝｽEB" pitchFamily="18" charset="-128"/>
              </a:rPr>
              <a:t>　札幌市北区北</a:t>
            </a:r>
            <a:r>
              <a:rPr lang="en-US" altLang="ja-JP" sz="1400" dirty="0">
                <a:latin typeface="HGP創英ﾌﾟﾚｾﾞﾝｽEB" pitchFamily="18" charset="-128"/>
                <a:ea typeface="HGP創英ﾌﾟﾚｾﾞﾝｽEB" pitchFamily="18" charset="-128"/>
              </a:rPr>
              <a:t>8</a:t>
            </a:r>
            <a:r>
              <a:rPr lang="ja-JP" altLang="en-US" sz="1400" dirty="0">
                <a:latin typeface="HGP創英ﾌﾟﾚｾﾞﾝｽEB" pitchFamily="18" charset="-128"/>
                <a:ea typeface="HGP創英ﾌﾟﾚｾﾞﾝｽEB" pitchFamily="18" charset="-128"/>
              </a:rPr>
              <a:t>条西</a:t>
            </a:r>
            <a:r>
              <a:rPr lang="en-US" altLang="ja-JP" sz="1400" dirty="0">
                <a:latin typeface="HGP創英ﾌﾟﾚｾﾞﾝｽEB" pitchFamily="18" charset="-128"/>
                <a:ea typeface="HGP創英ﾌﾟﾚｾﾞﾝｽEB" pitchFamily="18" charset="-128"/>
              </a:rPr>
              <a:t>5</a:t>
            </a:r>
            <a:r>
              <a:rPr lang="ja-JP" altLang="en-US" sz="1400" dirty="0" smtClean="0">
                <a:latin typeface="HGP創英ﾌﾟﾚｾﾞﾝｽEB" pitchFamily="18" charset="-128"/>
                <a:ea typeface="HGP創英ﾌﾟﾚｾﾞﾝｽEB" pitchFamily="18" charset="-128"/>
              </a:rPr>
              <a:t>丁目　</a:t>
            </a:r>
            <a:endParaRPr lang="en-US" altLang="ja-JP" sz="1400" dirty="0" smtClean="0">
              <a:latin typeface="HGP創英ﾌﾟﾚｾﾞﾝｽEB" pitchFamily="18" charset="-128"/>
              <a:ea typeface="HGP創英ﾌﾟﾚｾﾞﾝｽEB" pitchFamily="18" charset="-128"/>
            </a:endParaRPr>
          </a:p>
          <a:p>
            <a:pPr algn="r"/>
            <a:r>
              <a:rPr lang="ja-JP" altLang="en-US" sz="1400" dirty="0" smtClean="0">
                <a:latin typeface="HGP創英ﾌﾟﾚｾﾞﾝｽEB" pitchFamily="18" charset="-128"/>
                <a:ea typeface="HGP創英ﾌﾟﾚｾﾞﾝｽEB" pitchFamily="18" charset="-128"/>
              </a:rPr>
              <a:t>北海道大学附属図書館本館　北方資料担当</a:t>
            </a:r>
            <a:endParaRPr lang="en-US" altLang="ja-JP" sz="1400" dirty="0" smtClean="0">
              <a:latin typeface="HGP創英ﾌﾟﾚｾﾞﾝｽEB" pitchFamily="18" charset="-128"/>
              <a:ea typeface="HGP創英ﾌﾟﾚｾﾞﾝｽEB" pitchFamily="18" charset="-128"/>
            </a:endParaRPr>
          </a:p>
          <a:p>
            <a:pPr algn="r"/>
            <a:r>
              <a:rPr lang="en-US" altLang="ja-JP" sz="1200" dirty="0" smtClean="0">
                <a:latin typeface="HGP創英ﾌﾟﾚｾﾞﾝｽEB" pitchFamily="18" charset="-128"/>
                <a:ea typeface="HGP創英ﾌﾟﾚｾﾞﾝｽEB" pitchFamily="18" charset="-128"/>
              </a:rPr>
              <a:t>TEL</a:t>
            </a:r>
            <a:r>
              <a:rPr lang="ja-JP" altLang="en-US" sz="1200" dirty="0" smtClean="0">
                <a:latin typeface="HGP創英ﾌﾟﾚｾﾞﾝｽEB" pitchFamily="18" charset="-128"/>
                <a:ea typeface="HGP創英ﾌﾟﾚｾﾞﾝｽEB" pitchFamily="18" charset="-128"/>
              </a:rPr>
              <a:t>： </a:t>
            </a:r>
            <a:r>
              <a:rPr lang="en-US" altLang="ja-JP" sz="1200" dirty="0" smtClean="0">
                <a:latin typeface="HGP創英ﾌﾟﾚｾﾞﾝｽEB" pitchFamily="18" charset="-128"/>
                <a:ea typeface="HGP創英ﾌﾟﾚｾﾞﾝｽEB" pitchFamily="18" charset="-128"/>
              </a:rPr>
              <a:t>011-706-2994</a:t>
            </a:r>
            <a:r>
              <a:rPr lang="ja-JP" altLang="en-US" sz="1200" dirty="0">
                <a:latin typeface="HGP創英ﾌﾟﾚｾﾞﾝｽEB" pitchFamily="18" charset="-128"/>
                <a:ea typeface="HGP創英ﾌﾟﾚｾﾞﾝｽEB" pitchFamily="18" charset="-128"/>
              </a:rPr>
              <a:t> </a:t>
            </a:r>
            <a:r>
              <a:rPr lang="en-US" altLang="ja-JP" sz="1200" dirty="0" smtClean="0">
                <a:latin typeface="HGP創英ﾌﾟﾚｾﾞﾝｽEB" pitchFamily="18" charset="-128"/>
                <a:ea typeface="HGP創英ﾌﾟﾚｾﾞﾝｽEB" pitchFamily="18" charset="-128"/>
              </a:rPr>
              <a:t>/ E-mail</a:t>
            </a:r>
            <a:r>
              <a:rPr lang="ja-JP" altLang="en-US" sz="1200" dirty="0" smtClean="0">
                <a:latin typeface="HGP創英ﾌﾟﾚｾﾞﾝｽEB" pitchFamily="18" charset="-128"/>
                <a:ea typeface="HGP創英ﾌﾟﾚｾﾞﾝｽEB" pitchFamily="18" charset="-128"/>
              </a:rPr>
              <a:t>： </a:t>
            </a:r>
            <a:r>
              <a:rPr lang="en-US" altLang="ja-JP" sz="1200" dirty="0" smtClean="0">
                <a:latin typeface="HGP創英ﾌﾟﾚｾﾞﾝｽEB" pitchFamily="18" charset="-128"/>
                <a:ea typeface="HGP創英ﾌﾟﾚｾﾞﾝｽEB" pitchFamily="18" charset="-128"/>
              </a:rPr>
              <a:t>hoppo@lib.hokudai.ac.jp</a:t>
            </a:r>
          </a:p>
          <a:p>
            <a:pPr algn="r"/>
            <a:endParaRPr lang="ja-JP" altLang="en-US" sz="800" dirty="0">
              <a:latin typeface="HGP創英ﾌﾟﾚｾﾞﾝｽEB" pitchFamily="18" charset="-128"/>
              <a:ea typeface="HGP創英ﾌﾟﾚｾﾞﾝｽEB" pitchFamily="18" charset="-128"/>
            </a:endParaRPr>
          </a:p>
        </p:txBody>
      </p:sp>
      <p:sp>
        <p:nvSpPr>
          <p:cNvPr id="6" name="テキスト ボックス 5"/>
          <p:cNvSpPr txBox="1"/>
          <p:nvPr/>
        </p:nvSpPr>
        <p:spPr>
          <a:xfrm>
            <a:off x="0" y="0"/>
            <a:ext cx="6858000" cy="369326"/>
          </a:xfrm>
          <a:prstGeom prst="rect">
            <a:avLst/>
          </a:prstGeom>
          <a:solidFill>
            <a:schemeClr val="tx2">
              <a:lumMod val="60000"/>
              <a:lumOff val="40000"/>
            </a:schemeClr>
          </a:solidFill>
        </p:spPr>
        <p:txBody>
          <a:bodyPr wrap="square" lIns="91434" tIns="45717" rIns="91434" bIns="45717" rtlCol="0">
            <a:spAutoFit/>
          </a:bodyPr>
          <a:lstStyle/>
          <a:p>
            <a:r>
              <a:rPr kumimoji="1" lang="ja-JP" altLang="en-US" dirty="0" smtClean="0">
                <a:latin typeface="HGP創英ﾌﾟﾚｾﾞﾝｽEB" pitchFamily="18" charset="-128"/>
                <a:ea typeface="HGP創英ﾌﾟﾚｾﾞﾝｽEB" pitchFamily="18" charset="-128"/>
              </a:rPr>
              <a:t>　展示資料一覧</a:t>
            </a:r>
            <a:endParaRPr kumimoji="1" lang="ja-JP" altLang="en-US" dirty="0">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2531065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231</Words>
  <Application>Microsoft Office PowerPoint</Application>
  <PresentationFormat>画面に合わせる (4:3)</PresentationFormat>
  <Paragraphs>78</Paragraphs>
  <Slides>4</Slides>
  <Notes>3</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staff</dc:creator>
  <cp:lastModifiedBy>staff</cp:lastModifiedBy>
  <cp:revision>92</cp:revision>
  <cp:lastPrinted>2014-09-24T07:45:27Z</cp:lastPrinted>
  <dcterms:created xsi:type="dcterms:W3CDTF">2014-06-26T00:42:42Z</dcterms:created>
  <dcterms:modified xsi:type="dcterms:W3CDTF">2014-10-01T05:01:54Z</dcterms:modified>
</cp:coreProperties>
</file>